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3"/>
  </p:notesMasterIdLst>
  <p:sldIdLst>
    <p:sldId id="256" r:id="rId2"/>
  </p:sldIdLst>
  <p:sldSz cx="43891200" cy="32918400"/>
  <p:notesSz cx="20104100" cy="129286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7333">
          <p15:clr>
            <a:srgbClr val="A4A3A4"/>
          </p15:clr>
        </p15:guide>
        <p15:guide id="2" pos="471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gan Risi" initials="" lastIdx="1" clrIdx="0"/>
  <p:cmAuthor id="1" name="Amy Stamates" initials="AS" lastIdx="9" clrIdx="1">
    <p:extLst>
      <p:ext uri="{19B8F6BF-5375-455C-9EA6-DF929625EA0E}">
        <p15:presenceInfo xmlns:p15="http://schemas.microsoft.com/office/powerpoint/2012/main" userId="S::astamates@uri.edu::2cc5334b-fdb7-40e7-9ff9-82f4026b6f8c" providerId="AD"/>
      </p:ext>
    </p:extLst>
  </p:cmAuthor>
  <p:cmAuthor id="2" name="Christina Schulz" initials="CS" lastIdx="3" clrIdx="2">
    <p:extLst>
      <p:ext uri="{19B8F6BF-5375-455C-9EA6-DF929625EA0E}">
        <p15:presenceInfo xmlns:p15="http://schemas.microsoft.com/office/powerpoint/2012/main" userId="Christina Schulz" providerId="None"/>
      </p:ext>
    </p:extLst>
  </p:cmAuthor>
  <p:cmAuthor id="3" name="Megan Risi" initials="MR" lastIdx="2" clrIdx="3">
    <p:extLst>
      <p:ext uri="{19B8F6BF-5375-455C-9EA6-DF929625EA0E}">
        <p15:presenceInfo xmlns:p15="http://schemas.microsoft.com/office/powerpoint/2012/main" userId="1fa503390fbd4fb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188A450-7D08-47B3-BF05-4EC1D8755039}">
  <a:tblStyle styleId="{C188A450-7D08-47B3-BF05-4EC1D8755039}"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 d="100"/>
          <a:sy n="13" d="100"/>
        </p:scale>
        <p:origin x="614" y="110"/>
      </p:cViewPr>
      <p:guideLst>
        <p:guide orient="horz" pos="7333"/>
        <p:guide pos="471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8712200" cy="6477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11387138" y="0"/>
            <a:ext cx="8712200" cy="6477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42163" y="1616075"/>
            <a:ext cx="5819775" cy="43640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2009775" y="6221413"/>
            <a:ext cx="16084549" cy="509111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3055"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3055"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3055"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3055"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3055"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3055"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3055"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3055"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3055"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12280900"/>
            <a:ext cx="8712200" cy="6477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11387138" y="12280900"/>
            <a:ext cx="8712200" cy="647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p1:notes"/>
          <p:cNvSpPr>
            <a:spLocks noGrp="1" noRot="1" noChangeAspect="1"/>
          </p:cNvSpPr>
          <p:nvPr>
            <p:ph type="sldImg" idx="2"/>
          </p:nvPr>
        </p:nvSpPr>
        <p:spPr>
          <a:xfrm>
            <a:off x="7142163" y="1616075"/>
            <a:ext cx="5819775" cy="43640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5" name="Google Shape;45;p1:notes"/>
          <p:cNvSpPr txBox="1">
            <a:spLocks noGrp="1"/>
          </p:cNvSpPr>
          <p:nvPr>
            <p:ph type="body" idx="1"/>
          </p:nvPr>
        </p:nvSpPr>
        <p:spPr>
          <a:xfrm>
            <a:off x="2009775" y="6221413"/>
            <a:ext cx="16084549" cy="509111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6" name="Google Shape;46;p1:notes"/>
          <p:cNvSpPr txBox="1">
            <a:spLocks noGrp="1"/>
          </p:cNvSpPr>
          <p:nvPr>
            <p:ph type="sldNum" idx="12"/>
          </p:nvPr>
        </p:nvSpPr>
        <p:spPr>
          <a:xfrm>
            <a:off x="11387138" y="12280900"/>
            <a:ext cx="8712200" cy="647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17248570" y="535918"/>
            <a:ext cx="51465832" cy="131033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514" b="1" i="0">
                <a:solidFill>
                  <a:srgbClr val="375F92"/>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1181899" y="7774168"/>
            <a:ext cx="14604888" cy="276999"/>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b="0" i="0">
                <a:solidFill>
                  <a:schemeClr val="dk1"/>
                </a:solidFill>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8" name="Google Shape;18;p2"/>
          <p:cNvSpPr txBox="1">
            <a:spLocks noGrp="1"/>
          </p:cNvSpPr>
          <p:nvPr>
            <p:ph type="ftr" idx="11"/>
          </p:nvPr>
        </p:nvSpPr>
        <p:spPr>
          <a:xfrm>
            <a:off x="5769350" y="23817670"/>
            <a:ext cx="5429976" cy="705286"/>
          </a:xfrm>
          <a:prstGeom prst="rect">
            <a:avLst/>
          </a:prstGeom>
          <a:noFill/>
          <a:ln>
            <a:noFill/>
          </a:ln>
        </p:spPr>
        <p:txBody>
          <a:bodyPr spcFirstLastPara="1" wrap="square" lIns="0" tIns="0" rIns="0" bIns="0" anchor="t" anchorCtr="0">
            <a:no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dt" idx="10"/>
          </p:nvPr>
        </p:nvSpPr>
        <p:spPr>
          <a:xfrm>
            <a:off x="848434" y="23817670"/>
            <a:ext cx="3902796" cy="705286"/>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12217447" y="23817670"/>
            <a:ext cx="3902796" cy="705286"/>
          </a:xfrm>
          <a:prstGeom prst="rect">
            <a:avLst/>
          </a:prstGeom>
          <a:noFill/>
          <a:ln>
            <a:noFill/>
          </a:ln>
        </p:spPr>
        <p:txBody>
          <a:bodyPr spcFirstLastPara="1" wrap="square" lIns="0" tIns="0" rIns="0" bIns="0" anchor="t"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4583" b="0" i="0" u="none" strike="noStrike" cap="none">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1272651" y="7939220"/>
            <a:ext cx="14423375" cy="600164"/>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2545302" y="14341830"/>
            <a:ext cx="11878073" cy="276999"/>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5769350" y="23817670"/>
            <a:ext cx="5429976" cy="705286"/>
          </a:xfrm>
          <a:prstGeom prst="rect">
            <a:avLst/>
          </a:prstGeom>
          <a:noFill/>
          <a:ln>
            <a:noFill/>
          </a:ln>
        </p:spPr>
        <p:txBody>
          <a:bodyPr spcFirstLastPara="1" wrap="square" lIns="0" tIns="0" rIns="0" bIns="0" anchor="t" anchorCtr="0">
            <a:no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dt" idx="10"/>
          </p:nvPr>
        </p:nvSpPr>
        <p:spPr>
          <a:xfrm>
            <a:off x="848434" y="23817670"/>
            <a:ext cx="3902796" cy="705286"/>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12217447" y="23817670"/>
            <a:ext cx="3902796" cy="705286"/>
          </a:xfrm>
          <a:prstGeom prst="rect">
            <a:avLst/>
          </a:prstGeom>
          <a:noFill/>
          <a:ln>
            <a:noFill/>
          </a:ln>
        </p:spPr>
        <p:txBody>
          <a:bodyPr spcFirstLastPara="1" wrap="square" lIns="0" tIns="0" rIns="0" bIns="0" anchor="t"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4583">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17248570" y="535918"/>
            <a:ext cx="51465832" cy="131033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514" b="1" i="0">
                <a:solidFill>
                  <a:srgbClr val="375F92"/>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48440" y="5890400"/>
            <a:ext cx="7381374" cy="276999"/>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0" name="Google Shape;30;p4"/>
          <p:cNvSpPr txBox="1">
            <a:spLocks noGrp="1"/>
          </p:cNvSpPr>
          <p:nvPr>
            <p:ph type="body" idx="2"/>
          </p:nvPr>
        </p:nvSpPr>
        <p:spPr>
          <a:xfrm>
            <a:off x="8738877" y="5890400"/>
            <a:ext cx="7381374" cy="276999"/>
          </a:xfrm>
          <a:prstGeom prst="rect">
            <a:avLst/>
          </a:prstGeom>
          <a:noFill/>
          <a:ln>
            <a:noFill/>
          </a:ln>
        </p:spPr>
        <p:txBody>
          <a:bodyPr spcFirstLastPara="1" wrap="square" lIns="0" tIns="0" rIns="0" bIns="0" anchor="t" anchorCtr="0">
            <a:no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5769350" y="23817670"/>
            <a:ext cx="5429976" cy="705286"/>
          </a:xfrm>
          <a:prstGeom prst="rect">
            <a:avLst/>
          </a:prstGeom>
          <a:noFill/>
          <a:ln>
            <a:noFill/>
          </a:ln>
        </p:spPr>
        <p:txBody>
          <a:bodyPr spcFirstLastPara="1" wrap="square" lIns="0" tIns="0" rIns="0" bIns="0" anchor="t" anchorCtr="0">
            <a:no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dt" idx="10"/>
          </p:nvPr>
        </p:nvSpPr>
        <p:spPr>
          <a:xfrm>
            <a:off x="848434" y="23817670"/>
            <a:ext cx="3902796" cy="705286"/>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12217447" y="23817670"/>
            <a:ext cx="3902796" cy="705286"/>
          </a:xfrm>
          <a:prstGeom prst="rect">
            <a:avLst/>
          </a:prstGeom>
          <a:noFill/>
          <a:ln>
            <a:noFill/>
          </a:ln>
        </p:spPr>
        <p:txBody>
          <a:bodyPr spcFirstLastPara="1" wrap="square" lIns="0" tIns="0" rIns="0" bIns="0" anchor="t"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4583">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17248570" y="535918"/>
            <a:ext cx="51465832" cy="1310330"/>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8514" b="1" i="0">
                <a:solidFill>
                  <a:srgbClr val="375F92"/>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5769350" y="23817670"/>
            <a:ext cx="5429976" cy="705286"/>
          </a:xfrm>
          <a:prstGeom prst="rect">
            <a:avLst/>
          </a:prstGeom>
          <a:noFill/>
          <a:ln>
            <a:noFill/>
          </a:ln>
        </p:spPr>
        <p:txBody>
          <a:bodyPr spcFirstLastPara="1" wrap="square" lIns="0" tIns="0" rIns="0" bIns="0" anchor="t" anchorCtr="0">
            <a:no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dt" idx="10"/>
          </p:nvPr>
        </p:nvSpPr>
        <p:spPr>
          <a:xfrm>
            <a:off x="848434" y="23817670"/>
            <a:ext cx="3902796" cy="705286"/>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sldNum" idx="12"/>
          </p:nvPr>
        </p:nvSpPr>
        <p:spPr>
          <a:xfrm>
            <a:off x="12217447" y="23817670"/>
            <a:ext cx="3902796" cy="705286"/>
          </a:xfrm>
          <a:prstGeom prst="rect">
            <a:avLst/>
          </a:prstGeom>
          <a:noFill/>
          <a:ln>
            <a:noFill/>
          </a:ln>
        </p:spPr>
        <p:txBody>
          <a:bodyPr spcFirstLastPara="1" wrap="square" lIns="0" tIns="0" rIns="0" bIns="0" anchor="t"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4583">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9"/>
        <p:cNvGrpSpPr/>
        <p:nvPr/>
      </p:nvGrpSpPr>
      <p:grpSpPr>
        <a:xfrm>
          <a:off x="0" y="0"/>
          <a:ext cx="0" cy="0"/>
          <a:chOff x="0" y="0"/>
          <a:chExt cx="0" cy="0"/>
        </a:xfrm>
      </p:grpSpPr>
      <p:sp>
        <p:nvSpPr>
          <p:cNvPr id="40" name="Google Shape;40;p6"/>
          <p:cNvSpPr txBox="1">
            <a:spLocks noGrp="1"/>
          </p:cNvSpPr>
          <p:nvPr>
            <p:ph type="ftr" idx="11"/>
          </p:nvPr>
        </p:nvSpPr>
        <p:spPr>
          <a:xfrm>
            <a:off x="5769350" y="23817670"/>
            <a:ext cx="5429976" cy="705286"/>
          </a:xfrm>
          <a:prstGeom prst="rect">
            <a:avLst/>
          </a:prstGeom>
          <a:noFill/>
          <a:ln>
            <a:noFill/>
          </a:ln>
        </p:spPr>
        <p:txBody>
          <a:bodyPr spcFirstLastPara="1" wrap="square" lIns="0" tIns="0" rIns="0" bIns="0" anchor="t" anchorCtr="0">
            <a:no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6"/>
          <p:cNvSpPr txBox="1">
            <a:spLocks noGrp="1"/>
          </p:cNvSpPr>
          <p:nvPr>
            <p:ph type="dt" idx="10"/>
          </p:nvPr>
        </p:nvSpPr>
        <p:spPr>
          <a:xfrm>
            <a:off x="848434" y="23817670"/>
            <a:ext cx="3902796" cy="705286"/>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sldNum" idx="12"/>
          </p:nvPr>
        </p:nvSpPr>
        <p:spPr>
          <a:xfrm>
            <a:off x="12217447" y="23817670"/>
            <a:ext cx="3902796" cy="705286"/>
          </a:xfrm>
          <a:prstGeom prst="rect">
            <a:avLst/>
          </a:prstGeom>
          <a:noFill/>
          <a:ln>
            <a:noFill/>
          </a:ln>
        </p:spPr>
        <p:txBody>
          <a:bodyPr spcFirstLastPara="1" wrap="square" lIns="0" tIns="0" rIns="0" bIns="0" anchor="t"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4583">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7248570" y="535918"/>
            <a:ext cx="51465832" cy="600164"/>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3900" b="1" i="0" u="none" strike="noStrike" cap="none">
                <a:solidFill>
                  <a:srgbClr val="375F9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1181899" y="7774168"/>
            <a:ext cx="14604888" cy="276999"/>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12" name="Google Shape;12;p1"/>
          <p:cNvSpPr txBox="1">
            <a:spLocks noGrp="1"/>
          </p:cNvSpPr>
          <p:nvPr>
            <p:ph type="ftr" idx="11"/>
          </p:nvPr>
        </p:nvSpPr>
        <p:spPr>
          <a:xfrm>
            <a:off x="5769350" y="23817670"/>
            <a:ext cx="5429976" cy="705286"/>
          </a:xfrm>
          <a:prstGeom prst="rect">
            <a:avLst/>
          </a:prstGeom>
          <a:noFill/>
          <a:ln>
            <a:noFill/>
          </a:ln>
        </p:spPr>
        <p:txBody>
          <a:bodyPr spcFirstLastPara="1" wrap="square" lIns="0" tIns="0" rIns="0" bIns="0" anchor="t" anchorCtr="0">
            <a:noAutofit/>
          </a:bodyPr>
          <a:lstStyle>
            <a:lvl1pPr marR="0" lvl="0" algn="ctr" rtl="0">
              <a:spcBef>
                <a:spcPts val="0"/>
              </a:spcBef>
              <a:spcAft>
                <a:spcPts val="0"/>
              </a:spcAft>
              <a:buSzPts val="1400"/>
              <a:buNone/>
              <a:defRPr sz="4583"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dt" idx="10"/>
          </p:nvPr>
        </p:nvSpPr>
        <p:spPr>
          <a:xfrm>
            <a:off x="848434" y="23817670"/>
            <a:ext cx="3902796" cy="705286"/>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4583"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4583"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12217447" y="23817670"/>
            <a:ext cx="3902796" cy="705286"/>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4583" b="0" i="0" u="none" strike="noStrike" cap="none">
                <a:solidFill>
                  <a:srgbClr val="888888"/>
                </a:solidFill>
                <a:latin typeface="Calibri"/>
                <a:ea typeface="Calibri"/>
                <a:cs typeface="Calibri"/>
                <a:sym typeface="Calibri"/>
              </a:defRPr>
            </a:lvl1pPr>
            <a:lvl2pPr marL="0" marR="0" lvl="1" indent="0" algn="r" rtl="0">
              <a:spcBef>
                <a:spcPts val="0"/>
              </a:spcBef>
              <a:buNone/>
              <a:defRPr sz="4583" b="0" i="0" u="none" strike="noStrike" cap="none">
                <a:solidFill>
                  <a:srgbClr val="888888"/>
                </a:solidFill>
                <a:latin typeface="Calibri"/>
                <a:ea typeface="Calibri"/>
                <a:cs typeface="Calibri"/>
                <a:sym typeface="Calibri"/>
              </a:defRPr>
            </a:lvl2pPr>
            <a:lvl3pPr marL="0" marR="0" lvl="2" indent="0" algn="r" rtl="0">
              <a:spcBef>
                <a:spcPts val="0"/>
              </a:spcBef>
              <a:buNone/>
              <a:defRPr sz="4583" b="0" i="0" u="none" strike="noStrike" cap="none">
                <a:solidFill>
                  <a:srgbClr val="888888"/>
                </a:solidFill>
                <a:latin typeface="Calibri"/>
                <a:ea typeface="Calibri"/>
                <a:cs typeface="Calibri"/>
                <a:sym typeface="Calibri"/>
              </a:defRPr>
            </a:lvl3pPr>
            <a:lvl4pPr marL="0" marR="0" lvl="3" indent="0" algn="r" rtl="0">
              <a:spcBef>
                <a:spcPts val="0"/>
              </a:spcBef>
              <a:buNone/>
              <a:defRPr sz="4583" b="0" i="0" u="none" strike="noStrike" cap="none">
                <a:solidFill>
                  <a:srgbClr val="888888"/>
                </a:solidFill>
                <a:latin typeface="Calibri"/>
                <a:ea typeface="Calibri"/>
                <a:cs typeface="Calibri"/>
                <a:sym typeface="Calibri"/>
              </a:defRPr>
            </a:lvl4pPr>
            <a:lvl5pPr marL="0" marR="0" lvl="4" indent="0" algn="r" rtl="0">
              <a:spcBef>
                <a:spcPts val="0"/>
              </a:spcBef>
              <a:buNone/>
              <a:defRPr sz="4583" b="0" i="0" u="none" strike="noStrike" cap="none">
                <a:solidFill>
                  <a:srgbClr val="888888"/>
                </a:solidFill>
                <a:latin typeface="Calibri"/>
                <a:ea typeface="Calibri"/>
                <a:cs typeface="Calibri"/>
                <a:sym typeface="Calibri"/>
              </a:defRPr>
            </a:lvl5pPr>
            <a:lvl6pPr marL="0" marR="0" lvl="5" indent="0" algn="r" rtl="0">
              <a:spcBef>
                <a:spcPts val="0"/>
              </a:spcBef>
              <a:buNone/>
              <a:defRPr sz="4583" b="0" i="0" u="none" strike="noStrike" cap="none">
                <a:solidFill>
                  <a:srgbClr val="888888"/>
                </a:solidFill>
                <a:latin typeface="Calibri"/>
                <a:ea typeface="Calibri"/>
                <a:cs typeface="Calibri"/>
                <a:sym typeface="Calibri"/>
              </a:defRPr>
            </a:lvl6pPr>
            <a:lvl7pPr marL="0" marR="0" lvl="6" indent="0" algn="r" rtl="0">
              <a:spcBef>
                <a:spcPts val="0"/>
              </a:spcBef>
              <a:buNone/>
              <a:defRPr sz="4583" b="0" i="0" u="none" strike="noStrike" cap="none">
                <a:solidFill>
                  <a:srgbClr val="888888"/>
                </a:solidFill>
                <a:latin typeface="Calibri"/>
                <a:ea typeface="Calibri"/>
                <a:cs typeface="Calibri"/>
                <a:sym typeface="Calibri"/>
              </a:defRPr>
            </a:lvl7pPr>
            <a:lvl8pPr marL="0" marR="0" lvl="7" indent="0" algn="r" rtl="0">
              <a:spcBef>
                <a:spcPts val="0"/>
              </a:spcBef>
              <a:buNone/>
              <a:defRPr sz="4583" b="0" i="0" u="none" strike="noStrike" cap="none">
                <a:solidFill>
                  <a:srgbClr val="888888"/>
                </a:solidFill>
                <a:latin typeface="Calibri"/>
                <a:ea typeface="Calibri"/>
                <a:cs typeface="Calibri"/>
                <a:sym typeface="Calibri"/>
              </a:defRPr>
            </a:lvl8pPr>
            <a:lvl9pPr marL="0" marR="0" lvl="8" indent="0" algn="r" rtl="0">
              <a:spcBef>
                <a:spcPts val="0"/>
              </a:spcBef>
              <a:buNone/>
              <a:defRPr sz="4583"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7"/>
        <p:cNvGrpSpPr/>
        <p:nvPr/>
      </p:nvGrpSpPr>
      <p:grpSpPr>
        <a:xfrm>
          <a:off x="0" y="0"/>
          <a:ext cx="0" cy="0"/>
          <a:chOff x="0" y="0"/>
          <a:chExt cx="0" cy="0"/>
        </a:xfrm>
      </p:grpSpPr>
      <p:sp>
        <p:nvSpPr>
          <p:cNvPr id="48" name="Google Shape;48;p7"/>
          <p:cNvSpPr txBox="1">
            <a:spLocks noGrp="1"/>
          </p:cNvSpPr>
          <p:nvPr>
            <p:ph type="title"/>
          </p:nvPr>
        </p:nvSpPr>
        <p:spPr>
          <a:xfrm>
            <a:off x="8589550" y="996350"/>
            <a:ext cx="26960400" cy="1083600"/>
          </a:xfrm>
          <a:prstGeom prst="rect">
            <a:avLst/>
          </a:prstGeom>
          <a:noFill/>
          <a:ln>
            <a:noFill/>
          </a:ln>
        </p:spPr>
        <p:txBody>
          <a:bodyPr spcFirstLastPara="1" wrap="square" lIns="0" tIns="24950" rIns="0" bIns="0" anchor="t" anchorCtr="0">
            <a:noAutofit/>
          </a:bodyPr>
          <a:lstStyle/>
          <a:p>
            <a:pPr marL="0" lvl="0" indent="0" algn="ctr" rtl="0">
              <a:spcBef>
                <a:spcPts val="0"/>
              </a:spcBef>
              <a:spcAft>
                <a:spcPts val="0"/>
              </a:spcAft>
              <a:buNone/>
            </a:pPr>
            <a:r>
              <a:rPr lang="en-US" dirty="0">
                <a:solidFill>
                  <a:schemeClr val="accent1">
                    <a:lumMod val="75000"/>
                  </a:schemeClr>
                </a:solidFill>
              </a:rPr>
              <a:t>Impulsivity and Childhood Physical Abuse Predict Past 30-day Cannabis Use Among Bisexual Women</a:t>
            </a:r>
            <a:endParaRPr dirty="0">
              <a:solidFill>
                <a:schemeClr val="accent1">
                  <a:lumMod val="75000"/>
                </a:schemeClr>
              </a:solidFill>
            </a:endParaRPr>
          </a:p>
        </p:txBody>
      </p:sp>
      <p:sp>
        <p:nvSpPr>
          <p:cNvPr id="49" name="Google Shape;49;p7"/>
          <p:cNvSpPr txBox="1"/>
          <p:nvPr/>
        </p:nvSpPr>
        <p:spPr>
          <a:xfrm>
            <a:off x="991098" y="17579122"/>
            <a:ext cx="12965529" cy="9422410"/>
          </a:xfrm>
          <a:prstGeom prst="rect">
            <a:avLst/>
          </a:prstGeom>
          <a:noFill/>
          <a:ln>
            <a:noFill/>
          </a:ln>
        </p:spPr>
        <p:txBody>
          <a:bodyPr spcFirstLastPara="1" wrap="square" lIns="0" tIns="26325" rIns="0" bIns="0" anchor="t" anchorCtr="0">
            <a:noAutofit/>
          </a:bodyPr>
          <a:lstStyle/>
          <a:p>
            <a:pPr marL="457200" lvl="0" indent="-393700">
              <a:buClr>
                <a:schemeClr val="dk1"/>
              </a:buClr>
              <a:buSzPts val="2600"/>
              <a:buFont typeface="Arial"/>
              <a:buChar char="●"/>
            </a:pPr>
            <a:r>
              <a:rPr lang="en-US" sz="2600" dirty="0">
                <a:solidFill>
                  <a:schemeClr val="dk1"/>
                </a:solidFill>
              </a:rPr>
              <a:t>Lesbian/bisexual women are 2 to 7 times more likely to use marijuana than heterosexual women (</a:t>
            </a:r>
            <a:r>
              <a:rPr lang="en-US" sz="2600" dirty="0">
                <a:solidFill>
                  <a:schemeClr val="dk1"/>
                </a:solidFill>
                <a:highlight>
                  <a:schemeClr val="lt1"/>
                </a:highlight>
              </a:rPr>
              <a:t>Bauer, Jairam, &amp; </a:t>
            </a:r>
            <a:r>
              <a:rPr lang="en-US" sz="2600" dirty="0" err="1">
                <a:solidFill>
                  <a:schemeClr val="dk1"/>
                </a:solidFill>
                <a:highlight>
                  <a:schemeClr val="lt1"/>
                </a:highlight>
              </a:rPr>
              <a:t>Baidoobonso</a:t>
            </a:r>
            <a:r>
              <a:rPr lang="en-US" sz="2600" dirty="0">
                <a:solidFill>
                  <a:schemeClr val="dk1"/>
                </a:solidFill>
                <a:highlight>
                  <a:schemeClr val="lt1"/>
                </a:highlight>
              </a:rPr>
              <a:t>, 2010). </a:t>
            </a:r>
            <a:endParaRPr lang="en-US" sz="2800" dirty="0"/>
          </a:p>
          <a:p>
            <a:pPr marL="457200" lvl="0" indent="-393700" algn="l" rtl="0">
              <a:buClr>
                <a:schemeClr val="dk1"/>
              </a:buClr>
              <a:buSzPts val="2600"/>
              <a:buChar char="●"/>
            </a:pPr>
            <a:endParaRPr sz="2600" dirty="0">
              <a:solidFill>
                <a:schemeClr val="dk1"/>
              </a:solidFill>
            </a:endParaRPr>
          </a:p>
          <a:p>
            <a:pPr marL="457200" lvl="0" indent="-393700" algn="l" rtl="0">
              <a:buClr>
                <a:schemeClr val="dk1"/>
              </a:buClr>
              <a:buSzPts val="2600"/>
              <a:buChar char="●"/>
            </a:pPr>
            <a:r>
              <a:rPr lang="en-US" sz="2600" dirty="0">
                <a:solidFill>
                  <a:schemeClr val="dk1"/>
                </a:solidFill>
              </a:rPr>
              <a:t>Heavy cannabis use is associated with an increased risk of concurrent use or dependence of illicit drugs (Fergusson et al., 2006) as well as adverse health effects such as impaired respiratory function and cardiovascular disease (Hall &amp; Degenhardt, 2009).</a:t>
            </a:r>
          </a:p>
          <a:p>
            <a:pPr marL="457200" lvl="0" indent="-393700" algn="l" rtl="0">
              <a:buClr>
                <a:schemeClr val="dk1"/>
              </a:buClr>
              <a:buSzPts val="2600"/>
              <a:buChar char="●"/>
            </a:pPr>
            <a:endParaRPr sz="2600" dirty="0">
              <a:solidFill>
                <a:schemeClr val="dk1"/>
              </a:solidFill>
            </a:endParaRPr>
          </a:p>
          <a:p>
            <a:pPr marL="457200" lvl="0" indent="-393700" algn="l" rtl="0">
              <a:buClr>
                <a:schemeClr val="dk1"/>
              </a:buClr>
              <a:buSzPts val="2600"/>
              <a:buChar char="●"/>
            </a:pPr>
            <a:r>
              <a:rPr lang="en-US" sz="2600" dirty="0">
                <a:solidFill>
                  <a:schemeClr val="dk1"/>
                </a:solidFill>
              </a:rPr>
              <a:t>Both trait impulsivity (i.e., tendency to act without forethought) and a history of childhood physical abuse are two prominent risk factors contributing to cannabis use as observed in heterosexual samples (Lo &amp; Cheng, 2007; Moreno et al., 2012).</a:t>
            </a:r>
          </a:p>
          <a:p>
            <a:pPr marL="457200" lvl="0" indent="-393700" algn="l" rtl="0">
              <a:buClr>
                <a:schemeClr val="dk1"/>
              </a:buClr>
              <a:buSzPts val="2600"/>
              <a:buChar char="●"/>
            </a:pPr>
            <a:endParaRPr sz="2600" dirty="0">
              <a:solidFill>
                <a:schemeClr val="dk1"/>
              </a:solidFill>
            </a:endParaRPr>
          </a:p>
          <a:p>
            <a:pPr marL="457200" lvl="0" indent="-393700" algn="l" rtl="0">
              <a:buClr>
                <a:schemeClr val="dk1"/>
              </a:buClr>
              <a:buSzPts val="2600"/>
              <a:buChar char="●"/>
            </a:pPr>
            <a:r>
              <a:rPr lang="en-US" sz="2600" dirty="0">
                <a:solidFill>
                  <a:schemeClr val="dk1"/>
                </a:solidFill>
                <a:highlight>
                  <a:srgbClr val="FFFFFF"/>
                </a:highlight>
              </a:rPr>
              <a:t>Despite both trait impulsivity and CPA being identified as predictors of cannabis use in heterosexual women, research has yet to explore these risk factors as predictors of cannabis use in bisexual women.</a:t>
            </a:r>
          </a:p>
          <a:p>
            <a:pPr marL="457200" lvl="0" indent="-393700" algn="l" rtl="0">
              <a:buClr>
                <a:schemeClr val="dk1"/>
              </a:buClr>
              <a:buSzPts val="2600"/>
              <a:buChar char="●"/>
            </a:pPr>
            <a:endParaRPr sz="2600" dirty="0">
              <a:solidFill>
                <a:schemeClr val="dk1"/>
              </a:solidFill>
              <a:highlight>
                <a:srgbClr val="FFFFFF"/>
              </a:highlight>
            </a:endParaRPr>
          </a:p>
          <a:p>
            <a:pPr marL="457200" lvl="0" indent="-393700" algn="l" rtl="0">
              <a:buClr>
                <a:schemeClr val="dk1"/>
              </a:buClr>
              <a:buSzPts val="2600"/>
              <a:buChar char="●"/>
            </a:pPr>
            <a:r>
              <a:rPr lang="en-US" sz="2600" dirty="0">
                <a:solidFill>
                  <a:schemeClr val="dk1"/>
                </a:solidFill>
                <a:highlight>
                  <a:srgbClr val="FFFFFF"/>
                </a:highlight>
              </a:rPr>
              <a:t>Consequently, the present study sought to examine CPA and trait impulsivity as predictors of cannabis use among a sample of bisexual women.</a:t>
            </a:r>
          </a:p>
          <a:p>
            <a:pPr marL="822960" lvl="5" indent="-393700">
              <a:buClr>
                <a:schemeClr val="dk1"/>
              </a:buClr>
              <a:buSzPts val="2600"/>
              <a:buFont typeface="Arial"/>
              <a:buChar char="●"/>
            </a:pPr>
            <a:r>
              <a:rPr lang="en-US" sz="2600" dirty="0">
                <a:solidFill>
                  <a:schemeClr val="dk1"/>
                </a:solidFill>
              </a:rPr>
              <a:t>We hypothesized that heightened trait impulsivity and a history of CPA would be associated with cannabis use among bisexual women.</a:t>
            </a:r>
            <a:endParaRPr lang="en-US" sz="2800" dirty="0"/>
          </a:p>
          <a:p>
            <a:pPr marL="457200" lvl="6" indent="-393700">
              <a:lnSpc>
                <a:spcPct val="115000"/>
              </a:lnSpc>
              <a:spcBef>
                <a:spcPts val="1000"/>
              </a:spcBef>
              <a:spcAft>
                <a:spcPts val="1000"/>
              </a:spcAft>
              <a:buClr>
                <a:schemeClr val="dk1"/>
              </a:buClr>
              <a:buSzPts val="2600"/>
              <a:buChar char="●"/>
            </a:pPr>
            <a:endParaRPr lang="en-US" sz="2600" dirty="0">
              <a:solidFill>
                <a:schemeClr val="dk1"/>
              </a:solidFill>
              <a:highlight>
                <a:srgbClr val="FFFFFF"/>
              </a:highlight>
            </a:endParaRPr>
          </a:p>
        </p:txBody>
      </p:sp>
      <p:sp>
        <p:nvSpPr>
          <p:cNvPr id="53" name="Google Shape;53;p7"/>
          <p:cNvSpPr txBox="1"/>
          <p:nvPr/>
        </p:nvSpPr>
        <p:spPr>
          <a:xfrm>
            <a:off x="15333965" y="7734059"/>
            <a:ext cx="12650826" cy="7424100"/>
          </a:xfrm>
          <a:prstGeom prst="rect">
            <a:avLst/>
          </a:prstGeom>
          <a:noFill/>
          <a:ln>
            <a:noFill/>
          </a:ln>
        </p:spPr>
        <p:txBody>
          <a:bodyPr spcFirstLastPara="1" wrap="square" lIns="0" tIns="26325" rIns="0" bIns="0" anchor="t" anchorCtr="0">
            <a:noAutofit/>
          </a:bodyPr>
          <a:lstStyle/>
          <a:p>
            <a:pPr marL="457200" lvl="0" indent="-393700" algn="l" rtl="0">
              <a:spcAft>
                <a:spcPts val="0"/>
              </a:spcAft>
              <a:buClr>
                <a:schemeClr val="dk1"/>
              </a:buClr>
              <a:buSzPts val="2600"/>
              <a:buChar char="●"/>
            </a:pPr>
            <a:r>
              <a:rPr lang="en-US" sz="2600" dirty="0">
                <a:solidFill>
                  <a:schemeClr val="dk1"/>
                </a:solidFill>
              </a:rPr>
              <a:t>Participants were 225 bisexual women recruited from a southeastern university and surrounding community.</a:t>
            </a:r>
          </a:p>
          <a:p>
            <a:pPr marL="457200" lvl="0" indent="-393700" algn="l" rtl="0">
              <a:spcAft>
                <a:spcPts val="0"/>
              </a:spcAft>
              <a:buClr>
                <a:schemeClr val="dk1"/>
              </a:buClr>
              <a:buSzPts val="2600"/>
              <a:buChar char="●"/>
            </a:pPr>
            <a:endParaRPr lang="en-US" sz="2600" dirty="0">
              <a:solidFill>
                <a:schemeClr val="dk1"/>
              </a:solidFill>
            </a:endParaRPr>
          </a:p>
          <a:p>
            <a:pPr marL="457200" lvl="0" indent="-393700" algn="l" rtl="0">
              <a:spcAft>
                <a:spcPts val="0"/>
              </a:spcAft>
              <a:buClr>
                <a:schemeClr val="dk1"/>
              </a:buClr>
              <a:buSzPts val="2600"/>
              <a:buChar char="●"/>
            </a:pPr>
            <a:r>
              <a:rPr lang="en-US" sz="2600" dirty="0">
                <a:solidFill>
                  <a:schemeClr val="dk1"/>
                </a:solidFill>
              </a:rPr>
              <a:t>Mean age was 22.77 (</a:t>
            </a:r>
            <a:r>
              <a:rPr lang="en-US" sz="2600" i="1" dirty="0">
                <a:solidFill>
                  <a:schemeClr val="dk1"/>
                </a:solidFill>
              </a:rPr>
              <a:t>SD = </a:t>
            </a:r>
            <a:r>
              <a:rPr lang="en-US" sz="2600" dirty="0">
                <a:solidFill>
                  <a:schemeClr val="dk1"/>
                </a:solidFill>
              </a:rPr>
              <a:t>3.45).</a:t>
            </a:r>
          </a:p>
          <a:p>
            <a:pPr marL="457200" lvl="0" indent="-393700" algn="l" rtl="0">
              <a:spcAft>
                <a:spcPts val="0"/>
              </a:spcAft>
              <a:buClr>
                <a:schemeClr val="dk1"/>
              </a:buClr>
              <a:buSzPts val="2600"/>
              <a:buChar char="●"/>
            </a:pPr>
            <a:endParaRPr sz="2600" dirty="0">
              <a:solidFill>
                <a:schemeClr val="dk1"/>
              </a:solidFill>
            </a:endParaRPr>
          </a:p>
          <a:p>
            <a:pPr marL="457200" lvl="0" indent="-393700" algn="l" rtl="0">
              <a:spcAft>
                <a:spcPts val="0"/>
              </a:spcAft>
              <a:buClr>
                <a:schemeClr val="dk1"/>
              </a:buClr>
              <a:buSzPts val="2600"/>
              <a:buChar char="●"/>
            </a:pPr>
            <a:r>
              <a:rPr lang="en-US" sz="2600" dirty="0">
                <a:solidFill>
                  <a:schemeClr val="dk1"/>
                </a:solidFill>
              </a:rPr>
              <a:t>Ethnicity: 57.6% White, 28.6% Black, 4.9% Asian, 0.9% American Indian/Alaskan Native, 0.4% Native Hawaiian/Pacific Islander, &amp; 7.6% Other.</a:t>
            </a:r>
          </a:p>
          <a:p>
            <a:pPr marL="457200" lvl="0" indent="-393700" algn="l" rtl="0">
              <a:spcAft>
                <a:spcPts val="0"/>
              </a:spcAft>
              <a:buClr>
                <a:schemeClr val="dk1"/>
              </a:buClr>
              <a:buSzPts val="2600"/>
              <a:buChar char="●"/>
            </a:pPr>
            <a:endParaRPr lang="en-US" sz="2600" dirty="0">
              <a:solidFill>
                <a:schemeClr val="dk1"/>
              </a:solidFill>
            </a:endParaRPr>
          </a:p>
          <a:p>
            <a:pPr marL="457200" lvl="0" indent="-393700" algn="l" rtl="0">
              <a:spcAft>
                <a:spcPts val="0"/>
              </a:spcAft>
              <a:buClr>
                <a:schemeClr val="dk1"/>
              </a:buClr>
              <a:buSzPts val="2600"/>
              <a:buChar char="●"/>
            </a:pPr>
            <a:r>
              <a:rPr lang="en-US" sz="2600" dirty="0">
                <a:solidFill>
                  <a:schemeClr val="dk1"/>
                </a:solidFill>
              </a:rPr>
              <a:t>Most participants were employed either part-time (29.8%) or full-time (26.7%).</a:t>
            </a:r>
          </a:p>
          <a:p>
            <a:pPr marL="457200" lvl="0" indent="-393700" algn="l" rtl="0">
              <a:spcAft>
                <a:spcPts val="0"/>
              </a:spcAft>
              <a:buClr>
                <a:schemeClr val="dk1"/>
              </a:buClr>
              <a:buSzPts val="2600"/>
              <a:buChar char="●"/>
            </a:pPr>
            <a:endParaRPr lang="en-US" sz="2600" dirty="0">
              <a:solidFill>
                <a:schemeClr val="dk1"/>
              </a:solidFill>
            </a:endParaRPr>
          </a:p>
          <a:p>
            <a:pPr marL="457200" lvl="0" indent="-393700" algn="l" rtl="0">
              <a:spcAft>
                <a:spcPts val="0"/>
              </a:spcAft>
              <a:buClr>
                <a:schemeClr val="dk1"/>
              </a:buClr>
              <a:buSzPts val="2600"/>
              <a:buChar char="●"/>
            </a:pPr>
            <a:r>
              <a:rPr lang="en-US" sz="2600" dirty="0">
                <a:solidFill>
                  <a:schemeClr val="dk1"/>
                </a:solidFill>
              </a:rPr>
              <a:t>Education: 46.0% Some college/Associates degree/Technical degree; 21.8% Bachelors degree; 24.1% High school diploma/GED; 4.0% Graduate degree; 3.6 Some graduate school; and 0.4% Did not complete high school.</a:t>
            </a:r>
          </a:p>
          <a:p>
            <a:pPr marL="457200" lvl="0" indent="-393700" algn="l" rtl="0">
              <a:spcAft>
                <a:spcPts val="0"/>
              </a:spcAft>
              <a:buClr>
                <a:schemeClr val="dk1"/>
              </a:buClr>
              <a:buSzPts val="2600"/>
              <a:buChar char="●"/>
            </a:pPr>
            <a:endParaRPr lang="en-US" sz="2600" dirty="0">
              <a:solidFill>
                <a:schemeClr val="dk1"/>
              </a:solidFill>
            </a:endParaRPr>
          </a:p>
          <a:p>
            <a:pPr marL="457200" lvl="0" indent="-393700" algn="l" rtl="0">
              <a:spcAft>
                <a:spcPts val="0"/>
              </a:spcAft>
              <a:buClr>
                <a:schemeClr val="dk1"/>
              </a:buClr>
              <a:buSzPts val="2600"/>
              <a:buChar char="●"/>
            </a:pPr>
            <a:r>
              <a:rPr lang="en-US" sz="2600" dirty="0">
                <a:solidFill>
                  <a:schemeClr val="dk1"/>
                </a:solidFill>
              </a:rPr>
              <a:t>Participants completed an online survey including questions about their past 30-day use of cannabis (Daily Drinking Questionnaire-modified; Collins et al., 1985), childhood physical abuse (Comprehensive Child Maltreatment Scale-physical abuse subscale; Higgins &amp; McCabe, 2001) and trait impulsivity (Barratt Impulsiveness Scale, version 11; Patton &amp; Stanford, 1995).</a:t>
            </a:r>
          </a:p>
          <a:p>
            <a:pPr marL="63500" lvl="0" algn="l" rtl="0">
              <a:spcAft>
                <a:spcPts val="0"/>
              </a:spcAft>
              <a:buClr>
                <a:schemeClr val="dk1"/>
              </a:buClr>
              <a:buSzPts val="2600"/>
            </a:pPr>
            <a:endParaRPr sz="2600" dirty="0">
              <a:solidFill>
                <a:schemeClr val="dk1"/>
              </a:solidFill>
            </a:endParaRPr>
          </a:p>
          <a:p>
            <a:pPr marL="457200" lvl="0" indent="-393700" algn="l" rtl="0">
              <a:spcAft>
                <a:spcPts val="0"/>
              </a:spcAft>
              <a:buClr>
                <a:schemeClr val="dk1"/>
              </a:buClr>
              <a:buSzPts val="2600"/>
              <a:buChar char="●"/>
            </a:pPr>
            <a:r>
              <a:rPr lang="en-US" sz="2600" dirty="0">
                <a:solidFill>
                  <a:schemeClr val="dk1"/>
                </a:solidFill>
              </a:rPr>
              <a:t>For their participation, participants were entered into a raffle to win one of twenty $20 gift cards or, if eligible, received course credit. </a:t>
            </a:r>
            <a:endParaRPr sz="2600" dirty="0">
              <a:solidFill>
                <a:schemeClr val="dk1"/>
              </a:solidFill>
            </a:endParaRPr>
          </a:p>
          <a:p>
            <a:pPr marL="342900" marR="0" lvl="0" indent="-165100" algn="l" rtl="0">
              <a:spcBef>
                <a:spcPts val="1500"/>
              </a:spcBef>
              <a:spcAft>
                <a:spcPts val="0"/>
              </a:spcAft>
              <a:buClr>
                <a:schemeClr val="dk1"/>
              </a:buClr>
              <a:buSzPts val="2800"/>
              <a:buFont typeface="Arial"/>
              <a:buNone/>
            </a:pPr>
            <a:endParaRPr sz="2600" dirty="0">
              <a:solidFill>
                <a:schemeClr val="dk1"/>
              </a:solidFill>
              <a:latin typeface="Arial"/>
              <a:ea typeface="Arial"/>
              <a:cs typeface="Arial"/>
              <a:sym typeface="Arial"/>
            </a:endParaRPr>
          </a:p>
        </p:txBody>
      </p:sp>
      <p:sp>
        <p:nvSpPr>
          <p:cNvPr id="54" name="Google Shape;54;p7"/>
          <p:cNvSpPr txBox="1"/>
          <p:nvPr/>
        </p:nvSpPr>
        <p:spPr>
          <a:xfrm>
            <a:off x="29607391" y="7775381"/>
            <a:ext cx="13088595" cy="6104400"/>
          </a:xfrm>
          <a:prstGeom prst="rect">
            <a:avLst/>
          </a:prstGeom>
          <a:noFill/>
          <a:ln>
            <a:noFill/>
          </a:ln>
        </p:spPr>
        <p:txBody>
          <a:bodyPr spcFirstLastPara="1" wrap="square" lIns="0" tIns="26325" rIns="0" bIns="0" anchor="t" anchorCtr="0">
            <a:noAutofit/>
          </a:bodyPr>
          <a:lstStyle/>
          <a:p>
            <a:pPr marL="457200" lvl="0" indent="-393700" algn="l" rtl="0">
              <a:buClr>
                <a:schemeClr val="dk1"/>
              </a:buClr>
              <a:buSzPts val="2600"/>
              <a:buChar char="●"/>
            </a:pPr>
            <a:r>
              <a:rPr lang="en-US" sz="2600" dirty="0">
                <a:solidFill>
                  <a:schemeClr val="dk1"/>
                </a:solidFill>
              </a:rPr>
              <a:t>A majority of the sample reported cannabis use in the past 30 days (60.3%), with 23.2% using once or twice, 12.9% using weekly, 11.2% using almost daily, and 12.9% using daily. </a:t>
            </a:r>
          </a:p>
          <a:p>
            <a:pPr marL="457200" lvl="0" indent="-393700" algn="l" rtl="0">
              <a:buClr>
                <a:schemeClr val="dk1"/>
              </a:buClr>
              <a:buSzPts val="2600"/>
              <a:buChar char="●"/>
            </a:pPr>
            <a:endParaRPr sz="2600" dirty="0">
              <a:solidFill>
                <a:schemeClr val="dk1"/>
              </a:solidFill>
            </a:endParaRPr>
          </a:p>
          <a:p>
            <a:pPr marL="457200" lvl="0" indent="-393700" algn="l" rtl="0">
              <a:buClr>
                <a:schemeClr val="dk1"/>
              </a:buClr>
              <a:buSzPts val="2600"/>
              <a:buChar char="●"/>
            </a:pPr>
            <a:r>
              <a:rPr lang="en-US" sz="2600" dirty="0">
                <a:solidFill>
                  <a:schemeClr val="dk1"/>
                </a:solidFill>
              </a:rPr>
              <a:t>To account for the large number of zero values on the cannabis use score, we tested a Poisson hurdle model to evaluate the effects of CPA and impulsivity on cannabis use.</a:t>
            </a:r>
          </a:p>
          <a:p>
            <a:pPr marL="457200" lvl="0" indent="-393700" algn="l" rtl="0">
              <a:buClr>
                <a:schemeClr val="dk1"/>
              </a:buClr>
              <a:buSzPts val="2600"/>
              <a:buChar char="●"/>
            </a:pPr>
            <a:endParaRPr sz="2600" dirty="0">
              <a:solidFill>
                <a:schemeClr val="dk1"/>
              </a:solidFill>
            </a:endParaRPr>
          </a:p>
          <a:p>
            <a:pPr marL="457200" lvl="0" indent="-393700" algn="l" rtl="0">
              <a:buClr>
                <a:schemeClr val="dk1"/>
              </a:buClr>
              <a:buSzPts val="2600"/>
              <a:buChar char="●"/>
            </a:pPr>
            <a:r>
              <a:rPr lang="en-US" sz="2600" dirty="0">
                <a:solidFill>
                  <a:schemeClr val="dk1"/>
                </a:solidFill>
              </a:rPr>
              <a:t>Frequency of cannabis use was modeled first as a binary logistic model (0 versus any use) and then as a truncated regression model for non-zero responses. </a:t>
            </a:r>
          </a:p>
          <a:p>
            <a:pPr marL="457200" lvl="0" indent="-393700" algn="l" rtl="0">
              <a:buClr>
                <a:schemeClr val="dk1"/>
              </a:buClr>
              <a:buSzPts val="2600"/>
              <a:buChar char="●"/>
            </a:pPr>
            <a:endParaRPr sz="2600" dirty="0">
              <a:solidFill>
                <a:schemeClr val="dk1"/>
              </a:solidFill>
            </a:endParaRPr>
          </a:p>
          <a:p>
            <a:pPr marL="457200" lvl="0" indent="-393700" algn="l" rtl="0">
              <a:buClr>
                <a:schemeClr val="dk1"/>
              </a:buClr>
              <a:buSzPts val="2600"/>
              <a:buChar char="●"/>
            </a:pPr>
            <a:r>
              <a:rPr lang="en-US" sz="2600" dirty="0">
                <a:solidFill>
                  <a:schemeClr val="dk1"/>
                </a:solidFill>
              </a:rPr>
              <a:t>Results indicated that across all participants, greater impulsivity predicted any cannabis use in the past 30 days, but CPA did not. </a:t>
            </a:r>
          </a:p>
          <a:p>
            <a:pPr marL="457200" lvl="0" indent="-393700" algn="l" rtl="0">
              <a:buClr>
                <a:schemeClr val="dk1"/>
              </a:buClr>
              <a:buSzPts val="2600"/>
              <a:buChar char="●"/>
            </a:pPr>
            <a:endParaRPr sz="2600" dirty="0">
              <a:solidFill>
                <a:schemeClr val="dk1"/>
              </a:solidFill>
            </a:endParaRPr>
          </a:p>
          <a:p>
            <a:pPr marL="457200" lvl="0" indent="-393700" algn="l" rtl="0">
              <a:buClr>
                <a:schemeClr val="dk1"/>
              </a:buClr>
              <a:buSzPts val="2600"/>
              <a:buChar char="●"/>
            </a:pPr>
            <a:r>
              <a:rPr lang="en-US" sz="2600" dirty="0">
                <a:solidFill>
                  <a:schemeClr val="dk1"/>
                </a:solidFill>
              </a:rPr>
              <a:t>Among participants who reported past 30-day cannabis use only, CPA was associated with increased frequency of cannabis use, and impulsivity did not predict frequency of cannabis use. </a:t>
            </a:r>
            <a:endParaRPr sz="2600" dirty="0">
              <a:solidFill>
                <a:schemeClr val="dk1"/>
              </a:solidFill>
              <a:latin typeface="Calibri"/>
              <a:ea typeface="Calibri"/>
              <a:cs typeface="Calibri"/>
              <a:sym typeface="Calibri"/>
            </a:endParaRPr>
          </a:p>
        </p:txBody>
      </p:sp>
      <p:sp>
        <p:nvSpPr>
          <p:cNvPr id="57" name="Google Shape;57;p7"/>
          <p:cNvSpPr txBox="1"/>
          <p:nvPr/>
        </p:nvSpPr>
        <p:spPr>
          <a:xfrm>
            <a:off x="16191555" y="29652318"/>
            <a:ext cx="11508087" cy="666399"/>
          </a:xfrm>
          <a:prstGeom prst="rect">
            <a:avLst/>
          </a:prstGeom>
          <a:noFill/>
          <a:ln>
            <a:noFill/>
          </a:ln>
        </p:spPr>
        <p:txBody>
          <a:bodyPr spcFirstLastPara="1" wrap="square" lIns="0" tIns="24950" rIns="0" bIns="0" anchor="t" anchorCtr="0">
            <a:noAutofit/>
          </a:bodyPr>
          <a:lstStyle/>
          <a:p>
            <a:pPr marL="0" marR="0" lvl="0" indent="0" algn="ctr" rtl="0">
              <a:lnSpc>
                <a:spcPct val="103208"/>
              </a:lnSpc>
              <a:spcBef>
                <a:spcPts val="0"/>
              </a:spcBef>
              <a:spcAft>
                <a:spcPts val="0"/>
              </a:spcAft>
              <a:buNone/>
            </a:pPr>
            <a:r>
              <a:rPr lang="en-US" sz="2400" i="1" dirty="0">
                <a:solidFill>
                  <a:srgbClr val="375F92"/>
                </a:solidFill>
                <a:latin typeface="Arial"/>
                <a:ea typeface="Arial"/>
                <a:cs typeface="Arial"/>
                <a:sym typeface="Arial"/>
              </a:rPr>
              <a:t>Poster presented at the 4th annual </a:t>
            </a:r>
            <a:r>
              <a:rPr lang="en-US" sz="2400" i="1" dirty="0" err="1">
                <a:solidFill>
                  <a:srgbClr val="375F92"/>
                </a:solidFill>
                <a:latin typeface="Arial"/>
                <a:ea typeface="Arial"/>
                <a:cs typeface="Arial"/>
                <a:sym typeface="Arial"/>
              </a:rPr>
              <a:t>RSMj</a:t>
            </a:r>
            <a:r>
              <a:rPr lang="en-US" sz="2400" i="1" dirty="0">
                <a:solidFill>
                  <a:srgbClr val="375F92"/>
                </a:solidFill>
                <a:latin typeface="Arial"/>
                <a:ea typeface="Arial"/>
                <a:cs typeface="Arial"/>
                <a:sym typeface="Arial"/>
              </a:rPr>
              <a:t> Scientific Meeting, </a:t>
            </a:r>
            <a:r>
              <a:rPr lang="en-US" sz="2400" i="1" dirty="0">
                <a:solidFill>
                  <a:srgbClr val="375F92"/>
                </a:solidFill>
              </a:rPr>
              <a:t>July 24-25, 2020</a:t>
            </a:r>
            <a:r>
              <a:rPr lang="en-US" sz="2400" i="1" dirty="0">
                <a:solidFill>
                  <a:srgbClr val="375F92"/>
                </a:solidFill>
                <a:latin typeface="Arial"/>
                <a:ea typeface="Arial"/>
                <a:cs typeface="Arial"/>
                <a:sym typeface="Arial"/>
              </a:rPr>
              <a:t>. Correspondence may be directed to Megan M. </a:t>
            </a:r>
            <a:r>
              <a:rPr lang="en-US" sz="2400" i="1" dirty="0" err="1">
                <a:solidFill>
                  <a:srgbClr val="375F92"/>
                </a:solidFill>
                <a:latin typeface="Arial"/>
                <a:ea typeface="Arial"/>
                <a:cs typeface="Arial"/>
                <a:sym typeface="Arial"/>
              </a:rPr>
              <a:t>Drohan</a:t>
            </a:r>
            <a:r>
              <a:rPr lang="en-US" sz="2400" i="1" dirty="0">
                <a:solidFill>
                  <a:srgbClr val="375F92"/>
                </a:solidFill>
                <a:latin typeface="Arial"/>
                <a:ea typeface="Arial"/>
                <a:cs typeface="Arial"/>
                <a:sym typeface="Arial"/>
              </a:rPr>
              <a:t>, M.A., mrisi@uri.edu</a:t>
            </a:r>
            <a:endParaRPr sz="2400" dirty="0">
              <a:solidFill>
                <a:schemeClr val="dk1"/>
              </a:solidFill>
              <a:latin typeface="Arial"/>
              <a:ea typeface="Arial"/>
              <a:cs typeface="Arial"/>
              <a:sym typeface="Arial"/>
            </a:endParaRPr>
          </a:p>
        </p:txBody>
      </p:sp>
      <p:sp>
        <p:nvSpPr>
          <p:cNvPr id="58" name="Google Shape;58;p7"/>
          <p:cNvSpPr txBox="1"/>
          <p:nvPr/>
        </p:nvSpPr>
        <p:spPr>
          <a:xfrm>
            <a:off x="15491814" y="18740599"/>
            <a:ext cx="120795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500" dirty="0">
                <a:solidFill>
                  <a:srgbClr val="366092"/>
                </a:solidFill>
                <a:latin typeface="Arial"/>
                <a:ea typeface="Arial"/>
                <a:cs typeface="Arial"/>
                <a:sym typeface="Arial"/>
              </a:rPr>
              <a:t>Table </a:t>
            </a:r>
            <a:r>
              <a:rPr lang="en-US" sz="2500" dirty="0">
                <a:solidFill>
                  <a:srgbClr val="366092"/>
                </a:solidFill>
              </a:rPr>
              <a:t>1.</a:t>
            </a:r>
            <a:endParaRPr sz="1800" dirty="0">
              <a:solidFill>
                <a:srgbClr val="366092"/>
              </a:solidFill>
              <a:latin typeface="Arial"/>
              <a:ea typeface="Arial"/>
              <a:cs typeface="Arial"/>
              <a:sym typeface="Arial"/>
            </a:endParaRPr>
          </a:p>
          <a:p>
            <a:pPr marL="0" lvl="0" indent="0" algn="l" rtl="0">
              <a:spcBef>
                <a:spcPts val="0"/>
              </a:spcBef>
              <a:spcAft>
                <a:spcPts val="0"/>
              </a:spcAft>
              <a:buNone/>
            </a:pPr>
            <a:r>
              <a:rPr lang="en-US" sz="2400" i="1" dirty="0">
                <a:solidFill>
                  <a:srgbClr val="366092"/>
                </a:solidFill>
              </a:rPr>
              <a:t>Poisson Hurdle Regression Analysis Exploring the Relations Between Cannabis Use, Childhood Physical Abuse, and Trait Impulsivity</a:t>
            </a:r>
            <a:endParaRPr sz="2400" i="1" dirty="0">
              <a:solidFill>
                <a:srgbClr val="366092"/>
              </a:solidFill>
            </a:endParaRPr>
          </a:p>
          <a:p>
            <a:pPr marL="0" marR="0" lvl="0" indent="0" algn="l" rtl="0">
              <a:spcBef>
                <a:spcPts val="0"/>
              </a:spcBef>
              <a:spcAft>
                <a:spcPts val="0"/>
              </a:spcAft>
              <a:buNone/>
            </a:pPr>
            <a:endParaRPr sz="1800" i="1" dirty="0">
              <a:solidFill>
                <a:srgbClr val="366092"/>
              </a:solidFill>
            </a:endParaRPr>
          </a:p>
        </p:txBody>
      </p:sp>
      <p:sp>
        <p:nvSpPr>
          <p:cNvPr id="59" name="Google Shape;59;p7"/>
          <p:cNvSpPr txBox="1"/>
          <p:nvPr/>
        </p:nvSpPr>
        <p:spPr>
          <a:xfrm>
            <a:off x="29685446" y="16322523"/>
            <a:ext cx="13088595" cy="6296578"/>
          </a:xfrm>
          <a:prstGeom prst="rect">
            <a:avLst/>
          </a:prstGeom>
          <a:noFill/>
          <a:ln>
            <a:noFill/>
          </a:ln>
        </p:spPr>
        <p:txBody>
          <a:bodyPr spcFirstLastPara="1" wrap="square" lIns="91425" tIns="45700" rIns="91425" bIns="45700" anchor="t" anchorCtr="0">
            <a:noAutofit/>
          </a:bodyPr>
          <a:lstStyle/>
          <a:p>
            <a:pPr marL="457200" lvl="0" indent="-393700" algn="l" rtl="0">
              <a:spcAft>
                <a:spcPts val="0"/>
              </a:spcAft>
              <a:buClr>
                <a:schemeClr val="dk1"/>
              </a:buClr>
              <a:buSzPts val="2600"/>
              <a:buChar char="●"/>
            </a:pPr>
            <a:r>
              <a:rPr lang="en-US" sz="2600" dirty="0">
                <a:solidFill>
                  <a:schemeClr val="dk1"/>
                </a:solidFill>
              </a:rPr>
              <a:t>Overall, results indicated that greater trait impulsivity was associated with past 30-day cannabis use, but not frequency of cannabis use. </a:t>
            </a:r>
          </a:p>
          <a:p>
            <a:pPr marL="457200" lvl="0" indent="-393700" algn="l" rtl="0">
              <a:spcAft>
                <a:spcPts val="0"/>
              </a:spcAft>
              <a:buClr>
                <a:schemeClr val="dk1"/>
              </a:buClr>
              <a:buSzPts val="2600"/>
              <a:buChar char="●"/>
            </a:pPr>
            <a:endParaRPr sz="2600" dirty="0">
              <a:solidFill>
                <a:schemeClr val="dk1"/>
              </a:solidFill>
            </a:endParaRPr>
          </a:p>
          <a:p>
            <a:pPr marL="457200" lvl="0" indent="-393700" algn="l" rtl="0">
              <a:spcAft>
                <a:spcPts val="0"/>
              </a:spcAft>
              <a:buClr>
                <a:schemeClr val="dk1"/>
              </a:buClr>
              <a:buSzPts val="2600"/>
              <a:buChar char="●"/>
            </a:pPr>
            <a:r>
              <a:rPr lang="en-US" sz="2600" dirty="0">
                <a:solidFill>
                  <a:schemeClr val="dk1"/>
                </a:solidFill>
              </a:rPr>
              <a:t>Conversely, greater CPA exposure was not associated with whether one used cannabis in the past 30 days but instead was related to increased frequency of past 30-day cannabis use. </a:t>
            </a:r>
          </a:p>
          <a:p>
            <a:pPr marL="457200" lvl="0" indent="-393700" algn="l" rtl="0">
              <a:spcAft>
                <a:spcPts val="0"/>
              </a:spcAft>
              <a:buClr>
                <a:schemeClr val="dk1"/>
              </a:buClr>
              <a:buSzPts val="2600"/>
              <a:buChar char="●"/>
            </a:pPr>
            <a:endParaRPr sz="2600" dirty="0">
              <a:solidFill>
                <a:schemeClr val="dk1"/>
              </a:solidFill>
            </a:endParaRPr>
          </a:p>
          <a:p>
            <a:pPr marL="457200" lvl="0" indent="-393700" algn="l" rtl="0">
              <a:spcAft>
                <a:spcPts val="0"/>
              </a:spcAft>
              <a:buClr>
                <a:schemeClr val="dk1"/>
              </a:buClr>
              <a:buSzPts val="2600"/>
              <a:buChar char="●"/>
            </a:pPr>
            <a:r>
              <a:rPr lang="en-US" sz="2600" dirty="0">
                <a:solidFill>
                  <a:schemeClr val="dk1"/>
                </a:solidFill>
              </a:rPr>
              <a:t>Thus, although trait impulsivity may predict cannabis use among bisexual women, CPA may identify bisexual women who are at risk for increased frequency of cannabis use. </a:t>
            </a:r>
          </a:p>
          <a:p>
            <a:pPr marL="457200" lvl="0" indent="-393700" algn="l" rtl="0">
              <a:spcAft>
                <a:spcPts val="0"/>
              </a:spcAft>
              <a:buClr>
                <a:schemeClr val="dk1"/>
              </a:buClr>
              <a:buSzPts val="2600"/>
              <a:buChar char="●"/>
            </a:pPr>
            <a:endParaRPr lang="en-US" sz="2600" dirty="0">
              <a:solidFill>
                <a:schemeClr val="dk1"/>
              </a:solidFill>
            </a:endParaRPr>
          </a:p>
          <a:p>
            <a:pPr marL="457200" lvl="0" indent="-393700">
              <a:buClr>
                <a:schemeClr val="dk1"/>
              </a:buClr>
              <a:buSzPts val="2600"/>
              <a:buChar char="●"/>
            </a:pPr>
            <a:r>
              <a:rPr lang="en-US" sz="2600" dirty="0">
                <a:solidFill>
                  <a:schemeClr val="dk1"/>
                </a:solidFill>
              </a:rPr>
              <a:t>Findings are in line with previous research suggesting that heightened trait impulsivity may increase a person’s likelihood of partaking in substance use (</a:t>
            </a:r>
            <a:r>
              <a:rPr lang="en-US" sz="2600" dirty="0" err="1"/>
              <a:t>Vergés</a:t>
            </a:r>
            <a:r>
              <a:rPr lang="en-US" sz="2600" dirty="0">
                <a:solidFill>
                  <a:schemeClr val="dk1"/>
                </a:solidFill>
              </a:rPr>
              <a:t> et al., 2019). Similarly, previous research indicates that individuals with a history of CPA may use cannabis more frequently, in an effort to cope with previous trauma (</a:t>
            </a:r>
            <a:r>
              <a:rPr lang="en-US" sz="2600" dirty="0" err="1">
                <a:solidFill>
                  <a:schemeClr val="dk1"/>
                </a:solidFill>
              </a:rPr>
              <a:t>Meshesha</a:t>
            </a:r>
            <a:r>
              <a:rPr lang="en-US" sz="2600" dirty="0">
                <a:solidFill>
                  <a:schemeClr val="dk1"/>
                </a:solidFill>
              </a:rPr>
              <a:t> et al., 2019).</a:t>
            </a:r>
          </a:p>
          <a:p>
            <a:pPr marL="457200" lvl="0" indent="-393700" algn="l" rtl="0">
              <a:spcAft>
                <a:spcPts val="0"/>
              </a:spcAft>
              <a:buClr>
                <a:schemeClr val="dk1"/>
              </a:buClr>
              <a:buSzPts val="2600"/>
              <a:buChar char="●"/>
            </a:pPr>
            <a:endParaRPr sz="2600" dirty="0">
              <a:solidFill>
                <a:schemeClr val="dk1"/>
              </a:solidFill>
            </a:endParaRPr>
          </a:p>
          <a:p>
            <a:pPr marL="457200" lvl="0" indent="-393700" algn="l" rtl="0">
              <a:spcAft>
                <a:spcPts val="0"/>
              </a:spcAft>
              <a:buClr>
                <a:schemeClr val="dk1"/>
              </a:buClr>
              <a:buSzPts val="2600"/>
              <a:buChar char="●"/>
            </a:pPr>
            <a:r>
              <a:rPr lang="en-US" sz="2600" dirty="0">
                <a:solidFill>
                  <a:schemeClr val="dk1"/>
                </a:solidFill>
              </a:rPr>
              <a:t>Given the potential long-term harms associated with increased cannabis use (e.g., changes in brain morphology, cognitive impairment, and respiratory issues; Hall &amp; Degenhardt, 2009; Volkow et al., 2016), prevention efforts targeting bisexual women may want to consider trait impulsivity and CPA as potential risk factors.</a:t>
            </a:r>
            <a:endParaRPr sz="2600" dirty="0">
              <a:solidFill>
                <a:schemeClr val="dk1"/>
              </a:solidFill>
            </a:endParaRPr>
          </a:p>
          <a:p>
            <a:pPr marL="0" lvl="0" indent="0" algn="l" rtl="0">
              <a:lnSpc>
                <a:spcPct val="115000"/>
              </a:lnSpc>
              <a:spcBef>
                <a:spcPts val="1000"/>
              </a:spcBef>
              <a:spcAft>
                <a:spcPts val="0"/>
              </a:spcAft>
              <a:buClr>
                <a:schemeClr val="dk1"/>
              </a:buClr>
              <a:buSzPts val="1100"/>
              <a:buFont typeface="Arial"/>
              <a:buNone/>
            </a:pPr>
            <a:endParaRPr sz="1100" dirty="0">
              <a:solidFill>
                <a:schemeClr val="dk1"/>
              </a:solidFill>
            </a:endParaRPr>
          </a:p>
          <a:p>
            <a:pPr marL="0" marR="0" lvl="0" indent="0" algn="l" rtl="0">
              <a:spcBef>
                <a:spcPts val="1500"/>
              </a:spcBef>
              <a:spcAft>
                <a:spcPts val="0"/>
              </a:spcAft>
              <a:buNone/>
            </a:pPr>
            <a:endParaRPr sz="2800" dirty="0">
              <a:solidFill>
                <a:schemeClr val="dk1"/>
              </a:solidFill>
            </a:endParaRPr>
          </a:p>
        </p:txBody>
      </p:sp>
      <p:graphicFrame>
        <p:nvGraphicFramePr>
          <p:cNvPr id="60" name="Google Shape;60;p7"/>
          <p:cNvGraphicFramePr/>
          <p:nvPr>
            <p:extLst>
              <p:ext uri="{D42A27DB-BD31-4B8C-83A1-F6EECF244321}">
                <p14:modId xmlns:p14="http://schemas.microsoft.com/office/powerpoint/2010/main" val="2843306500"/>
              </p:ext>
            </p:extLst>
          </p:nvPr>
        </p:nvGraphicFramePr>
        <p:xfrm>
          <a:off x="15491814" y="20262408"/>
          <a:ext cx="12079625" cy="7101577"/>
        </p:xfrm>
        <a:graphic>
          <a:graphicData uri="http://schemas.openxmlformats.org/drawingml/2006/table">
            <a:tbl>
              <a:tblPr firstRow="1" bandRow="1">
                <a:noFill/>
                <a:tableStyleId>{C188A450-7D08-47B3-BF05-4EC1D8755039}</a:tableStyleId>
              </a:tblPr>
              <a:tblGrid>
                <a:gridCol w="2415925">
                  <a:extLst>
                    <a:ext uri="{9D8B030D-6E8A-4147-A177-3AD203B41FA5}">
                      <a16:colId xmlns:a16="http://schemas.microsoft.com/office/drawing/2014/main" val="20000"/>
                    </a:ext>
                  </a:extLst>
                </a:gridCol>
                <a:gridCol w="2029375">
                  <a:extLst>
                    <a:ext uri="{9D8B030D-6E8A-4147-A177-3AD203B41FA5}">
                      <a16:colId xmlns:a16="http://schemas.microsoft.com/office/drawing/2014/main" val="20001"/>
                    </a:ext>
                  </a:extLst>
                </a:gridCol>
                <a:gridCol w="2415925">
                  <a:extLst>
                    <a:ext uri="{9D8B030D-6E8A-4147-A177-3AD203B41FA5}">
                      <a16:colId xmlns:a16="http://schemas.microsoft.com/office/drawing/2014/main" val="20002"/>
                    </a:ext>
                  </a:extLst>
                </a:gridCol>
                <a:gridCol w="2512550">
                  <a:extLst>
                    <a:ext uri="{9D8B030D-6E8A-4147-A177-3AD203B41FA5}">
                      <a16:colId xmlns:a16="http://schemas.microsoft.com/office/drawing/2014/main" val="20003"/>
                    </a:ext>
                  </a:extLst>
                </a:gridCol>
                <a:gridCol w="2705850">
                  <a:extLst>
                    <a:ext uri="{9D8B030D-6E8A-4147-A177-3AD203B41FA5}">
                      <a16:colId xmlns:a16="http://schemas.microsoft.com/office/drawing/2014/main" val="20004"/>
                    </a:ext>
                  </a:extLst>
                </a:gridCol>
              </a:tblGrid>
              <a:tr h="735802">
                <a:tc>
                  <a:txBody>
                    <a:bodyPr/>
                    <a:lstStyle/>
                    <a:p>
                      <a:pPr marL="0" marR="0" lvl="0" indent="0" algn="ctr" rtl="0">
                        <a:lnSpc>
                          <a:spcPct val="115000"/>
                        </a:lnSpc>
                        <a:spcBef>
                          <a:spcPts val="0"/>
                        </a:spcBef>
                        <a:spcAft>
                          <a:spcPts val="0"/>
                        </a:spcAft>
                        <a:buNone/>
                      </a:pPr>
                      <a:r>
                        <a:rPr lang="en-US" sz="3100" dirty="0">
                          <a:latin typeface="+mj-lt"/>
                        </a:rPr>
                        <a:t>Variable</a:t>
                      </a:r>
                      <a:endParaRPr sz="3100" u="none" strike="noStrike" cap="none" dirty="0">
                        <a:latin typeface="+mj-lt"/>
                        <a:ea typeface="Calibri"/>
                        <a:cs typeface="Calibri"/>
                        <a:sym typeface="Calibri"/>
                      </a:endParaRPr>
                    </a:p>
                  </a:txBody>
                  <a:tcPr marL="68575" marR="68575" marT="0" marB="0" anchor="ctr">
                    <a:solidFill>
                      <a:schemeClr val="accent1"/>
                    </a:solidFill>
                  </a:tcPr>
                </a:tc>
                <a:tc>
                  <a:txBody>
                    <a:bodyPr/>
                    <a:lstStyle/>
                    <a:p>
                      <a:pPr marL="0" marR="0" lvl="0" indent="0" algn="ctr" rtl="0">
                        <a:lnSpc>
                          <a:spcPct val="115000"/>
                        </a:lnSpc>
                        <a:spcBef>
                          <a:spcPts val="0"/>
                        </a:spcBef>
                        <a:spcAft>
                          <a:spcPts val="0"/>
                        </a:spcAft>
                        <a:buNone/>
                      </a:pPr>
                      <a:r>
                        <a:rPr lang="en-US" sz="3100" i="1" dirty="0">
                          <a:latin typeface="+mj-lt"/>
                        </a:rPr>
                        <a:t>b</a:t>
                      </a:r>
                      <a:endParaRPr sz="3100" b="1" u="none" strike="noStrike" cap="none" dirty="0">
                        <a:solidFill>
                          <a:schemeClr val="lt1"/>
                        </a:solidFill>
                        <a:latin typeface="+mj-lt"/>
                        <a:ea typeface="Calibri"/>
                        <a:cs typeface="Calibri"/>
                        <a:sym typeface="Calibri"/>
                      </a:endParaRPr>
                    </a:p>
                  </a:txBody>
                  <a:tcPr marL="68575" marR="68575" marT="0" marB="0" anchor="ctr">
                    <a:solidFill>
                      <a:schemeClr val="accent1"/>
                    </a:solidFill>
                  </a:tcPr>
                </a:tc>
                <a:tc>
                  <a:txBody>
                    <a:bodyPr/>
                    <a:lstStyle/>
                    <a:p>
                      <a:pPr marL="0" marR="0" lvl="0" indent="0" algn="ctr" rtl="0">
                        <a:lnSpc>
                          <a:spcPct val="115000"/>
                        </a:lnSpc>
                        <a:spcBef>
                          <a:spcPts val="0"/>
                        </a:spcBef>
                        <a:spcAft>
                          <a:spcPts val="0"/>
                        </a:spcAft>
                        <a:buNone/>
                      </a:pPr>
                      <a:r>
                        <a:rPr lang="en-US" sz="3100" i="1">
                          <a:latin typeface="+mj-lt"/>
                        </a:rPr>
                        <a:t>SE</a:t>
                      </a:r>
                      <a:endParaRPr sz="3100" b="1" u="none" strike="noStrike" cap="none">
                        <a:solidFill>
                          <a:schemeClr val="lt1"/>
                        </a:solidFill>
                        <a:latin typeface="+mj-lt"/>
                        <a:ea typeface="Calibri"/>
                        <a:cs typeface="Calibri"/>
                        <a:sym typeface="Calibri"/>
                      </a:endParaRPr>
                    </a:p>
                  </a:txBody>
                  <a:tcPr marL="68575" marR="68575" marT="0" marB="0" anchor="ctr">
                    <a:solidFill>
                      <a:schemeClr val="accent1"/>
                    </a:solidFill>
                  </a:tcPr>
                </a:tc>
                <a:tc>
                  <a:txBody>
                    <a:bodyPr/>
                    <a:lstStyle/>
                    <a:p>
                      <a:pPr marL="0" marR="0" lvl="0" indent="0" algn="ctr" rtl="0">
                        <a:lnSpc>
                          <a:spcPct val="115000"/>
                        </a:lnSpc>
                        <a:spcBef>
                          <a:spcPts val="0"/>
                        </a:spcBef>
                        <a:spcAft>
                          <a:spcPts val="0"/>
                        </a:spcAft>
                        <a:buNone/>
                      </a:pPr>
                      <a:r>
                        <a:rPr lang="en-US" sz="3100" i="1">
                          <a:latin typeface="+mj-lt"/>
                        </a:rPr>
                        <a:t>t</a:t>
                      </a:r>
                      <a:endParaRPr sz="3100" b="1" i="1" u="none" strike="noStrike" cap="none">
                        <a:solidFill>
                          <a:schemeClr val="lt1"/>
                        </a:solidFill>
                        <a:latin typeface="+mj-lt"/>
                        <a:ea typeface="Calibri"/>
                        <a:cs typeface="Calibri"/>
                        <a:sym typeface="Calibri"/>
                      </a:endParaRPr>
                    </a:p>
                  </a:txBody>
                  <a:tcPr marL="68575" marR="68575" marT="0" marB="0" anchor="ctr">
                    <a:solidFill>
                      <a:schemeClr val="accent1"/>
                    </a:solidFill>
                  </a:tcPr>
                </a:tc>
                <a:tc>
                  <a:txBody>
                    <a:bodyPr/>
                    <a:lstStyle/>
                    <a:p>
                      <a:pPr marL="0" marR="0" lvl="0" indent="0" algn="ctr" rtl="0">
                        <a:lnSpc>
                          <a:spcPct val="115000"/>
                        </a:lnSpc>
                        <a:spcBef>
                          <a:spcPts val="0"/>
                        </a:spcBef>
                        <a:spcAft>
                          <a:spcPts val="0"/>
                        </a:spcAft>
                        <a:buNone/>
                      </a:pPr>
                      <a:r>
                        <a:rPr lang="en-US" sz="3100" i="1">
                          <a:latin typeface="+mj-lt"/>
                        </a:rPr>
                        <a:t>p</a:t>
                      </a:r>
                      <a:endParaRPr sz="3100" b="1" u="none" strike="noStrike" cap="none">
                        <a:solidFill>
                          <a:schemeClr val="lt1"/>
                        </a:solidFill>
                        <a:latin typeface="+mj-lt"/>
                        <a:ea typeface="Calibri"/>
                        <a:cs typeface="Calibri"/>
                        <a:sym typeface="Calibri"/>
                      </a:endParaRPr>
                    </a:p>
                  </a:txBody>
                  <a:tcPr marL="68575" marR="68575" marT="0" marB="0" anchor="ctr">
                    <a:solidFill>
                      <a:schemeClr val="accent1"/>
                    </a:solidFill>
                  </a:tcPr>
                </a:tc>
                <a:extLst>
                  <a:ext uri="{0D108BD9-81ED-4DB2-BD59-A6C34878D82A}">
                    <a16:rowId xmlns:a16="http://schemas.microsoft.com/office/drawing/2014/main" val="10000"/>
                  </a:ext>
                </a:extLst>
              </a:tr>
              <a:tr h="732425">
                <a:tc gridSpan="5">
                  <a:txBody>
                    <a:bodyPr/>
                    <a:lstStyle/>
                    <a:p>
                      <a:pPr marL="0" marR="0" lvl="0" indent="0" algn="ctr" rtl="0">
                        <a:lnSpc>
                          <a:spcPct val="115000"/>
                        </a:lnSpc>
                        <a:spcBef>
                          <a:spcPts val="0"/>
                        </a:spcBef>
                        <a:spcAft>
                          <a:spcPts val="0"/>
                        </a:spcAft>
                        <a:buNone/>
                      </a:pPr>
                      <a:r>
                        <a:rPr lang="en-US" sz="2800" b="1" i="1" dirty="0">
                          <a:latin typeface="+mj-lt"/>
                        </a:rPr>
                        <a:t>Zero-Inflated model</a:t>
                      </a:r>
                      <a:endParaRPr sz="2800" b="1" i="1" u="none" strike="noStrike" cap="none" dirty="0">
                        <a:latin typeface="+mj-lt"/>
                        <a:ea typeface="Calibri"/>
                        <a:cs typeface="Calibri"/>
                        <a:sym typeface="Calibri"/>
                      </a:endParaRPr>
                    </a:p>
                  </a:txBody>
                  <a:tcPr marL="68575" marR="68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91975">
                <a:tc>
                  <a:txBody>
                    <a:bodyPr/>
                    <a:lstStyle/>
                    <a:p>
                      <a:pPr marL="0" marR="0" lvl="0" indent="0" algn="ctr" rtl="0">
                        <a:lnSpc>
                          <a:spcPct val="115000"/>
                        </a:lnSpc>
                        <a:spcBef>
                          <a:spcPts val="0"/>
                        </a:spcBef>
                        <a:spcAft>
                          <a:spcPts val="0"/>
                        </a:spcAft>
                        <a:buNone/>
                      </a:pPr>
                      <a:r>
                        <a:rPr lang="en-US" sz="2600" dirty="0">
                          <a:latin typeface="+mj-lt"/>
                        </a:rPr>
                        <a:t>Intercept</a:t>
                      </a:r>
                      <a:endParaRPr sz="2600" u="none" strike="noStrike" cap="none" dirty="0">
                        <a:latin typeface="+mj-lt"/>
                        <a:ea typeface="Calibri"/>
                        <a:cs typeface="Calibri"/>
                        <a:sym typeface="Calibri"/>
                      </a:endParaRPr>
                    </a:p>
                  </a:txBody>
                  <a:tcPr marL="68575" marR="68575" marT="0" marB="0" anchor="ctr"/>
                </a:tc>
                <a:tc>
                  <a:txBody>
                    <a:bodyPr/>
                    <a:lstStyle/>
                    <a:p>
                      <a:pPr marL="0" lvl="0" indent="0" algn="ctr" rtl="0">
                        <a:lnSpc>
                          <a:spcPct val="115000"/>
                        </a:lnSpc>
                        <a:spcBef>
                          <a:spcPts val="0"/>
                        </a:spcBef>
                        <a:spcAft>
                          <a:spcPts val="0"/>
                        </a:spcAft>
                        <a:buNone/>
                      </a:pPr>
                      <a:r>
                        <a:rPr lang="en-US" sz="2600" dirty="0">
                          <a:latin typeface="+mj-lt"/>
                        </a:rPr>
                        <a:t>-2.024</a:t>
                      </a:r>
                      <a:endParaRPr sz="2600" u="none" strike="noStrike" cap="none" dirty="0">
                        <a:latin typeface="+mj-lt"/>
                        <a:ea typeface="Calibri"/>
                        <a:cs typeface="Calibri"/>
                        <a:sym typeface="Calibri"/>
                      </a:endParaRPr>
                    </a:p>
                  </a:txBody>
                  <a:tcPr marL="91425" marR="91425" marT="91425" marB="91425" anchor="ctr"/>
                </a:tc>
                <a:tc>
                  <a:txBody>
                    <a:bodyPr/>
                    <a:lstStyle/>
                    <a:p>
                      <a:pPr marL="0" lvl="0" indent="0" algn="ctr" rtl="0">
                        <a:lnSpc>
                          <a:spcPct val="115000"/>
                        </a:lnSpc>
                        <a:spcBef>
                          <a:spcPts val="0"/>
                        </a:spcBef>
                        <a:spcAft>
                          <a:spcPts val="0"/>
                        </a:spcAft>
                        <a:buNone/>
                      </a:pPr>
                      <a:r>
                        <a:rPr lang="en-US" sz="2600" dirty="0">
                          <a:latin typeface="+mj-lt"/>
                        </a:rPr>
                        <a:t>0.842</a:t>
                      </a:r>
                      <a:endParaRPr sz="2600" u="none" strike="noStrike" cap="none" dirty="0">
                        <a:latin typeface="+mj-lt"/>
                        <a:ea typeface="Calibri"/>
                        <a:cs typeface="Calibri"/>
                        <a:sym typeface="Calibri"/>
                      </a:endParaRPr>
                    </a:p>
                  </a:txBody>
                  <a:tcPr marL="91425" marR="91425" marT="91425" marB="91425" anchor="ctr"/>
                </a:tc>
                <a:tc>
                  <a:txBody>
                    <a:bodyPr/>
                    <a:lstStyle/>
                    <a:p>
                      <a:pPr marL="0" lvl="0" indent="0" algn="ctr" rtl="0">
                        <a:lnSpc>
                          <a:spcPct val="115000"/>
                        </a:lnSpc>
                        <a:spcBef>
                          <a:spcPts val="0"/>
                        </a:spcBef>
                        <a:spcAft>
                          <a:spcPts val="0"/>
                        </a:spcAft>
                        <a:buNone/>
                      </a:pPr>
                      <a:r>
                        <a:rPr lang="en-US" sz="2600">
                          <a:latin typeface="+mj-lt"/>
                        </a:rPr>
                        <a:t>-2.430</a:t>
                      </a:r>
                      <a:endParaRPr sz="2600" u="none" strike="noStrike" cap="none">
                        <a:latin typeface="+mj-lt"/>
                        <a:ea typeface="Calibri"/>
                        <a:cs typeface="Calibri"/>
                        <a:sym typeface="Calibri"/>
                      </a:endParaRPr>
                    </a:p>
                  </a:txBody>
                  <a:tcPr marL="91425" marR="91425" marT="91425" marB="91425" anchor="ctr"/>
                </a:tc>
                <a:tc>
                  <a:txBody>
                    <a:bodyPr/>
                    <a:lstStyle/>
                    <a:p>
                      <a:pPr marL="0" lvl="0" indent="0" algn="ctr" rtl="0">
                        <a:spcBef>
                          <a:spcPts val="0"/>
                        </a:spcBef>
                        <a:spcAft>
                          <a:spcPts val="0"/>
                        </a:spcAft>
                        <a:buNone/>
                      </a:pPr>
                      <a:r>
                        <a:rPr lang="en-US" sz="2600">
                          <a:latin typeface="+mj-lt"/>
                        </a:rPr>
                        <a:t>—</a:t>
                      </a:r>
                      <a:endParaRPr sz="2600" u="none" strike="noStrike" cap="none">
                        <a:latin typeface="+mj-lt"/>
                        <a:ea typeface="Calibri"/>
                        <a:cs typeface="Calibri"/>
                        <a:sym typeface="Calibri"/>
                      </a:endParaRPr>
                    </a:p>
                  </a:txBody>
                  <a:tcPr marL="91425" marR="91425" marT="91425" marB="91425" anchor="ctr"/>
                </a:tc>
                <a:extLst>
                  <a:ext uri="{0D108BD9-81ED-4DB2-BD59-A6C34878D82A}">
                    <a16:rowId xmlns:a16="http://schemas.microsoft.com/office/drawing/2014/main" val="10002"/>
                  </a:ext>
                </a:extLst>
              </a:tr>
              <a:tr h="757375">
                <a:tc>
                  <a:txBody>
                    <a:bodyPr/>
                    <a:lstStyle/>
                    <a:p>
                      <a:pPr marL="0" marR="0" lvl="0" indent="0" algn="ctr" rtl="0">
                        <a:lnSpc>
                          <a:spcPct val="115000"/>
                        </a:lnSpc>
                        <a:spcBef>
                          <a:spcPts val="0"/>
                        </a:spcBef>
                        <a:spcAft>
                          <a:spcPts val="0"/>
                        </a:spcAft>
                        <a:buNone/>
                      </a:pPr>
                      <a:r>
                        <a:rPr lang="en-US" sz="2600">
                          <a:latin typeface="+mj-lt"/>
                        </a:rPr>
                        <a:t>CPA</a:t>
                      </a:r>
                      <a:endParaRPr sz="2600" u="none" strike="noStrike" cap="none">
                        <a:latin typeface="+mj-lt"/>
                        <a:ea typeface="Calibri"/>
                        <a:cs typeface="Calibri"/>
                        <a:sym typeface="Calibri"/>
                      </a:endParaRPr>
                    </a:p>
                  </a:txBody>
                  <a:tcPr marL="68575" marR="68575" marT="0" marB="0" anchor="ctr"/>
                </a:tc>
                <a:tc>
                  <a:txBody>
                    <a:bodyPr/>
                    <a:lstStyle/>
                    <a:p>
                      <a:pPr marL="0" lvl="0" indent="0" algn="ctr" rtl="0">
                        <a:lnSpc>
                          <a:spcPct val="115000"/>
                        </a:lnSpc>
                        <a:spcBef>
                          <a:spcPts val="0"/>
                        </a:spcBef>
                        <a:spcAft>
                          <a:spcPts val="0"/>
                        </a:spcAft>
                        <a:buNone/>
                      </a:pPr>
                      <a:r>
                        <a:rPr lang="en-US" sz="2600" dirty="0">
                          <a:latin typeface="+mj-lt"/>
                        </a:rPr>
                        <a:t>-0.001</a:t>
                      </a:r>
                      <a:endParaRPr sz="2600" u="none" strike="noStrike" cap="none" dirty="0">
                        <a:latin typeface="+mj-lt"/>
                        <a:ea typeface="Calibri"/>
                        <a:cs typeface="Calibri"/>
                        <a:sym typeface="Calibri"/>
                      </a:endParaRPr>
                    </a:p>
                  </a:txBody>
                  <a:tcPr marL="91425" marR="91425" marT="91425" marB="91425" anchor="ctr"/>
                </a:tc>
                <a:tc>
                  <a:txBody>
                    <a:bodyPr/>
                    <a:lstStyle/>
                    <a:p>
                      <a:pPr marL="0" lvl="0" indent="0" algn="ctr" rtl="0">
                        <a:lnSpc>
                          <a:spcPct val="115000"/>
                        </a:lnSpc>
                        <a:spcBef>
                          <a:spcPts val="0"/>
                        </a:spcBef>
                        <a:spcAft>
                          <a:spcPts val="0"/>
                        </a:spcAft>
                        <a:buNone/>
                      </a:pPr>
                      <a:r>
                        <a:rPr lang="en-US" sz="2600" dirty="0">
                          <a:latin typeface="+mj-lt"/>
                        </a:rPr>
                        <a:t>0.017</a:t>
                      </a:r>
                      <a:endParaRPr sz="2600" u="none" strike="noStrike" cap="none" dirty="0">
                        <a:latin typeface="+mj-lt"/>
                        <a:ea typeface="Calibri"/>
                        <a:cs typeface="Calibri"/>
                        <a:sym typeface="Calibri"/>
                      </a:endParaRPr>
                    </a:p>
                  </a:txBody>
                  <a:tcPr marL="91425" marR="91425" marT="91425" marB="91425" anchor="ctr"/>
                </a:tc>
                <a:tc>
                  <a:txBody>
                    <a:bodyPr/>
                    <a:lstStyle/>
                    <a:p>
                      <a:pPr marL="0" lvl="0" indent="0" algn="ctr" rtl="0">
                        <a:lnSpc>
                          <a:spcPct val="115000"/>
                        </a:lnSpc>
                        <a:spcBef>
                          <a:spcPts val="0"/>
                        </a:spcBef>
                        <a:spcAft>
                          <a:spcPts val="0"/>
                        </a:spcAft>
                        <a:buNone/>
                      </a:pPr>
                      <a:r>
                        <a:rPr lang="en-US" sz="2600" dirty="0">
                          <a:latin typeface="+mj-lt"/>
                        </a:rPr>
                        <a:t>-0.073</a:t>
                      </a:r>
                      <a:endParaRPr sz="2600" u="none" strike="noStrike" cap="none" dirty="0">
                        <a:latin typeface="+mj-lt"/>
                        <a:ea typeface="Calibri"/>
                        <a:cs typeface="Calibri"/>
                        <a:sym typeface="Calibri"/>
                      </a:endParaRPr>
                    </a:p>
                  </a:txBody>
                  <a:tcPr marL="91425" marR="91425" marT="91425" marB="91425" anchor="ctr"/>
                </a:tc>
                <a:tc>
                  <a:txBody>
                    <a:bodyPr/>
                    <a:lstStyle/>
                    <a:p>
                      <a:pPr marL="0" lvl="0" indent="0" algn="ctr" rtl="0">
                        <a:lnSpc>
                          <a:spcPct val="115000"/>
                        </a:lnSpc>
                        <a:spcBef>
                          <a:spcPts val="0"/>
                        </a:spcBef>
                        <a:spcAft>
                          <a:spcPts val="0"/>
                        </a:spcAft>
                        <a:buNone/>
                      </a:pPr>
                      <a:r>
                        <a:rPr lang="en-US" sz="2600" dirty="0">
                          <a:latin typeface="+mj-lt"/>
                        </a:rPr>
                        <a:t>0.942</a:t>
                      </a:r>
                      <a:endParaRPr sz="2600" u="none" strike="noStrike" cap="none" dirty="0">
                        <a:latin typeface="+mj-lt"/>
                        <a:ea typeface="Calibri"/>
                        <a:cs typeface="Calibri"/>
                        <a:sym typeface="Calibri"/>
                      </a:endParaRPr>
                    </a:p>
                  </a:txBody>
                  <a:tcPr marL="91425" marR="91425" marT="91425" marB="91425" anchor="ctr"/>
                </a:tc>
                <a:extLst>
                  <a:ext uri="{0D108BD9-81ED-4DB2-BD59-A6C34878D82A}">
                    <a16:rowId xmlns:a16="http://schemas.microsoft.com/office/drawing/2014/main" val="10003"/>
                  </a:ext>
                </a:extLst>
              </a:tr>
              <a:tr h="782400">
                <a:tc>
                  <a:txBody>
                    <a:bodyPr/>
                    <a:lstStyle/>
                    <a:p>
                      <a:pPr marL="0" marR="0" lvl="0" indent="0" algn="ctr" rtl="0">
                        <a:lnSpc>
                          <a:spcPct val="115000"/>
                        </a:lnSpc>
                        <a:spcBef>
                          <a:spcPts val="0"/>
                        </a:spcBef>
                        <a:spcAft>
                          <a:spcPts val="0"/>
                        </a:spcAft>
                        <a:buNone/>
                      </a:pPr>
                      <a:r>
                        <a:rPr lang="en-US" sz="2600" b="1">
                          <a:latin typeface="+mj-lt"/>
                        </a:rPr>
                        <a:t>Impulsivity</a:t>
                      </a:r>
                      <a:endParaRPr sz="2600" b="1" u="none" strike="noStrike" cap="none">
                        <a:latin typeface="+mj-lt"/>
                      </a:endParaRPr>
                    </a:p>
                  </a:txBody>
                  <a:tcPr marL="68575" marR="68575" marT="0" marB="0" anchor="ctr"/>
                </a:tc>
                <a:tc>
                  <a:txBody>
                    <a:bodyPr/>
                    <a:lstStyle/>
                    <a:p>
                      <a:pPr marL="0" lvl="0" indent="0" algn="ctr" rtl="0">
                        <a:lnSpc>
                          <a:spcPct val="115000"/>
                        </a:lnSpc>
                        <a:spcBef>
                          <a:spcPts val="0"/>
                        </a:spcBef>
                        <a:spcAft>
                          <a:spcPts val="0"/>
                        </a:spcAft>
                        <a:buNone/>
                      </a:pPr>
                      <a:r>
                        <a:rPr lang="en-US" sz="2600" b="1" dirty="0">
                          <a:latin typeface="+mj-lt"/>
                        </a:rPr>
                        <a:t>0.038</a:t>
                      </a:r>
                      <a:endParaRPr sz="2600" b="1" u="none" strike="noStrike" cap="none" dirty="0">
                        <a:latin typeface="+mj-lt"/>
                      </a:endParaRPr>
                    </a:p>
                  </a:txBody>
                  <a:tcPr marL="91425" marR="91425" marT="91425" marB="91425" anchor="ctr"/>
                </a:tc>
                <a:tc>
                  <a:txBody>
                    <a:bodyPr/>
                    <a:lstStyle/>
                    <a:p>
                      <a:pPr marL="0" lvl="0" indent="0" algn="ctr" rtl="0">
                        <a:lnSpc>
                          <a:spcPct val="115000"/>
                        </a:lnSpc>
                        <a:spcBef>
                          <a:spcPts val="0"/>
                        </a:spcBef>
                        <a:spcAft>
                          <a:spcPts val="0"/>
                        </a:spcAft>
                        <a:buNone/>
                      </a:pPr>
                      <a:r>
                        <a:rPr lang="en-US" sz="2600" b="1" dirty="0">
                          <a:latin typeface="+mj-lt"/>
                        </a:rPr>
                        <a:t>0.013</a:t>
                      </a:r>
                      <a:endParaRPr sz="2600" b="1" u="none" strike="noStrike" cap="none" dirty="0">
                        <a:latin typeface="+mj-lt"/>
                      </a:endParaRPr>
                    </a:p>
                  </a:txBody>
                  <a:tcPr marL="91425" marR="91425" marT="91425" marB="91425" anchor="ctr"/>
                </a:tc>
                <a:tc>
                  <a:txBody>
                    <a:bodyPr/>
                    <a:lstStyle/>
                    <a:p>
                      <a:pPr marL="0" lvl="0" indent="0" algn="ctr" rtl="0">
                        <a:lnSpc>
                          <a:spcPct val="115000"/>
                        </a:lnSpc>
                        <a:spcBef>
                          <a:spcPts val="0"/>
                        </a:spcBef>
                        <a:spcAft>
                          <a:spcPts val="0"/>
                        </a:spcAft>
                        <a:buNone/>
                      </a:pPr>
                      <a:r>
                        <a:rPr lang="en-US" sz="2600" b="1" dirty="0">
                          <a:latin typeface="+mj-lt"/>
                        </a:rPr>
                        <a:t>2.941</a:t>
                      </a:r>
                      <a:endParaRPr sz="2600" b="1" u="none" strike="noStrike" cap="none" dirty="0">
                        <a:latin typeface="+mj-lt"/>
                      </a:endParaRPr>
                    </a:p>
                  </a:txBody>
                  <a:tcPr marL="91425" marR="91425" marT="91425" marB="91425" anchor="ctr"/>
                </a:tc>
                <a:tc>
                  <a:txBody>
                    <a:bodyPr/>
                    <a:lstStyle/>
                    <a:p>
                      <a:pPr marL="0" lvl="0" indent="0" algn="ctr" rtl="0">
                        <a:lnSpc>
                          <a:spcPct val="115000"/>
                        </a:lnSpc>
                        <a:spcBef>
                          <a:spcPts val="0"/>
                        </a:spcBef>
                        <a:spcAft>
                          <a:spcPts val="0"/>
                        </a:spcAft>
                        <a:buNone/>
                      </a:pPr>
                      <a:r>
                        <a:rPr lang="en-US" sz="2600" b="1" dirty="0">
                          <a:latin typeface="+mj-lt"/>
                        </a:rPr>
                        <a:t>0.003</a:t>
                      </a:r>
                      <a:endParaRPr sz="2600" b="1" u="none" strike="noStrike" cap="none" dirty="0">
                        <a:latin typeface="+mj-lt"/>
                      </a:endParaRPr>
                    </a:p>
                  </a:txBody>
                  <a:tcPr marL="91425" marR="91425" marT="91425" marB="91425" anchor="ctr"/>
                </a:tc>
                <a:extLst>
                  <a:ext uri="{0D108BD9-81ED-4DB2-BD59-A6C34878D82A}">
                    <a16:rowId xmlns:a16="http://schemas.microsoft.com/office/drawing/2014/main" val="10004"/>
                  </a:ext>
                </a:extLst>
              </a:tr>
              <a:tr h="850400">
                <a:tc gridSpan="5">
                  <a:txBody>
                    <a:bodyPr/>
                    <a:lstStyle/>
                    <a:p>
                      <a:pPr marL="0" marR="0" lvl="0" indent="0" algn="ctr" rtl="0">
                        <a:lnSpc>
                          <a:spcPct val="115000"/>
                        </a:lnSpc>
                        <a:spcBef>
                          <a:spcPts val="0"/>
                        </a:spcBef>
                        <a:spcAft>
                          <a:spcPts val="0"/>
                        </a:spcAft>
                        <a:buNone/>
                      </a:pPr>
                      <a:r>
                        <a:rPr lang="en-US" sz="2800" b="1" i="1" dirty="0">
                          <a:latin typeface="+mj-lt"/>
                        </a:rPr>
                        <a:t>Truncated Poisson model</a:t>
                      </a:r>
                      <a:endParaRPr sz="2800" b="1" i="1" u="none" strike="noStrike" cap="none" dirty="0">
                        <a:latin typeface="+mj-lt"/>
                        <a:ea typeface="Calibri"/>
                        <a:cs typeface="Calibri"/>
                        <a:sym typeface="Calibri"/>
                      </a:endParaRPr>
                    </a:p>
                  </a:txBody>
                  <a:tcPr marL="68575" marR="68575" marT="0" marB="0" anchor="ctr">
                    <a:lnB w="12700" cap="flat" cmpd="sng">
                      <a:solidFill>
                        <a:schemeClr val="lt1"/>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850400">
                <a:tc>
                  <a:txBody>
                    <a:bodyPr/>
                    <a:lstStyle/>
                    <a:p>
                      <a:pPr marL="0" marR="0" lvl="0" indent="0" algn="ctr" rtl="0">
                        <a:lnSpc>
                          <a:spcPct val="115000"/>
                        </a:lnSpc>
                        <a:spcBef>
                          <a:spcPts val="0"/>
                        </a:spcBef>
                        <a:spcAft>
                          <a:spcPts val="0"/>
                        </a:spcAft>
                        <a:buNone/>
                      </a:pPr>
                      <a:r>
                        <a:rPr lang="en-US" sz="2600" dirty="0">
                          <a:latin typeface="+mj-lt"/>
                        </a:rPr>
                        <a:t>Intercept</a:t>
                      </a:r>
                      <a:endParaRPr sz="2600" u="none" strike="noStrike" cap="none" dirty="0">
                        <a:latin typeface="+mj-lt"/>
                        <a:ea typeface="Calibri"/>
                        <a:cs typeface="Calibri"/>
                        <a:sym typeface="Calibri"/>
                      </a:endParaRPr>
                    </a:p>
                  </a:txBody>
                  <a:tcPr marL="68575" marR="68575" marT="0" marB="0" anchor="ctr">
                    <a:lnL w="12700" cap="flat" cmpd="sng">
                      <a:solidFill>
                        <a:schemeClr val="lt1"/>
                      </a:solidFill>
                      <a:prstDash val="solid"/>
                      <a:round/>
                      <a:headEnd type="none" w="sm" len="sm"/>
                      <a:tailEnd type="none" w="sm" len="sm"/>
                    </a:lnL>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sz="2600" dirty="0">
                          <a:latin typeface="+mj-lt"/>
                        </a:rPr>
                        <a:t>0.262</a:t>
                      </a:r>
                      <a:endParaRPr sz="2600" u="none" strike="noStrike" cap="none" dirty="0">
                        <a:latin typeface="+mj-lt"/>
                        <a:ea typeface="Calibri"/>
                        <a:cs typeface="Calibri"/>
                        <a:sym typeface="Calibri"/>
                      </a:endParaRPr>
                    </a:p>
                  </a:txBody>
                  <a:tcPr marL="91425" marR="91425" marT="91425" marB="91425" anchor="ctr"/>
                </a:tc>
                <a:tc>
                  <a:txBody>
                    <a:bodyPr/>
                    <a:lstStyle/>
                    <a:p>
                      <a:pPr marL="0" lvl="0" indent="0" algn="ctr" rtl="0">
                        <a:lnSpc>
                          <a:spcPct val="115000"/>
                        </a:lnSpc>
                        <a:spcBef>
                          <a:spcPts val="0"/>
                        </a:spcBef>
                        <a:spcAft>
                          <a:spcPts val="0"/>
                        </a:spcAft>
                        <a:buNone/>
                      </a:pPr>
                      <a:r>
                        <a:rPr lang="en-US" sz="2600">
                          <a:latin typeface="+mj-lt"/>
                        </a:rPr>
                        <a:t>0.455</a:t>
                      </a:r>
                      <a:endParaRPr sz="2600" u="none" strike="noStrike" cap="none">
                        <a:latin typeface="+mj-lt"/>
                        <a:ea typeface="Calibri"/>
                        <a:cs typeface="Calibri"/>
                        <a:sym typeface="Calibri"/>
                      </a:endParaRPr>
                    </a:p>
                  </a:txBody>
                  <a:tcPr marL="91425" marR="91425" marT="91425" marB="91425" anchor="ctr"/>
                </a:tc>
                <a:tc>
                  <a:txBody>
                    <a:bodyPr/>
                    <a:lstStyle/>
                    <a:p>
                      <a:pPr marL="0" lvl="0" indent="0" algn="ctr" rtl="0">
                        <a:lnSpc>
                          <a:spcPct val="115000"/>
                        </a:lnSpc>
                        <a:spcBef>
                          <a:spcPts val="0"/>
                        </a:spcBef>
                        <a:spcAft>
                          <a:spcPts val="0"/>
                        </a:spcAft>
                        <a:buNone/>
                      </a:pPr>
                      <a:r>
                        <a:rPr lang="en-US" sz="2600" dirty="0">
                          <a:latin typeface="+mj-lt"/>
                        </a:rPr>
                        <a:t>0.577</a:t>
                      </a:r>
                      <a:endParaRPr sz="2600" u="none" strike="noStrike" cap="none" dirty="0">
                        <a:latin typeface="+mj-lt"/>
                        <a:ea typeface="Calibri"/>
                        <a:cs typeface="Calibri"/>
                        <a:sym typeface="Calibri"/>
                      </a:endParaRPr>
                    </a:p>
                  </a:txBody>
                  <a:tcPr marL="91425" marR="91425" marT="91425" marB="91425" anchor="ctr"/>
                </a:tc>
                <a:tc>
                  <a:txBody>
                    <a:bodyPr/>
                    <a:lstStyle/>
                    <a:p>
                      <a:pPr marL="0" lvl="0" indent="0" algn="ctr" rtl="0">
                        <a:spcBef>
                          <a:spcPts val="0"/>
                        </a:spcBef>
                        <a:spcAft>
                          <a:spcPts val="0"/>
                        </a:spcAft>
                        <a:buNone/>
                      </a:pPr>
                      <a:r>
                        <a:rPr lang="en-US" sz="2600" dirty="0">
                          <a:latin typeface="+mj-lt"/>
                        </a:rPr>
                        <a:t>—</a:t>
                      </a:r>
                      <a:endParaRPr sz="2600" u="none" strike="noStrike" cap="none" dirty="0">
                        <a:latin typeface="+mj-lt"/>
                        <a:ea typeface="Calibri"/>
                        <a:cs typeface="Calibri"/>
                        <a:sym typeface="Calibri"/>
                      </a:endParaRPr>
                    </a:p>
                  </a:txBody>
                  <a:tcPr marL="91425" marR="91425" marT="91425" marB="91425" anchor="ctr"/>
                </a:tc>
                <a:extLst>
                  <a:ext uri="{0D108BD9-81ED-4DB2-BD59-A6C34878D82A}">
                    <a16:rowId xmlns:a16="http://schemas.microsoft.com/office/drawing/2014/main" val="10006"/>
                  </a:ext>
                </a:extLst>
              </a:tr>
              <a:tr h="850400">
                <a:tc>
                  <a:txBody>
                    <a:bodyPr/>
                    <a:lstStyle/>
                    <a:p>
                      <a:pPr marL="0" marR="0" lvl="0" indent="0" algn="ctr" rtl="0">
                        <a:lnSpc>
                          <a:spcPct val="115000"/>
                        </a:lnSpc>
                        <a:spcBef>
                          <a:spcPts val="0"/>
                        </a:spcBef>
                        <a:spcAft>
                          <a:spcPts val="0"/>
                        </a:spcAft>
                        <a:buNone/>
                      </a:pPr>
                      <a:r>
                        <a:rPr lang="en-US" sz="2600" b="1">
                          <a:latin typeface="+mj-lt"/>
                        </a:rPr>
                        <a:t>CPA</a:t>
                      </a:r>
                      <a:endParaRPr sz="2600" b="1" u="none" strike="noStrike" cap="none">
                        <a:latin typeface="+mj-lt"/>
                      </a:endParaRPr>
                    </a:p>
                  </a:txBody>
                  <a:tcPr marL="68575" marR="68575" marT="0" marB="0" anchor="ctr">
                    <a:lnL w="12700" cap="flat" cmpd="sng">
                      <a:solidFill>
                        <a:schemeClr val="lt1"/>
                      </a:solidFill>
                      <a:prstDash val="solid"/>
                      <a:round/>
                      <a:headEnd type="none" w="sm" len="sm"/>
                      <a:tailEnd type="none" w="sm" len="sm"/>
                    </a:lnL>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sz="2600" b="1" dirty="0">
                          <a:latin typeface="+mj-lt"/>
                        </a:rPr>
                        <a:t>0.022</a:t>
                      </a:r>
                      <a:endParaRPr sz="2600" b="1" u="none" strike="noStrike" cap="none" dirty="0">
                        <a:latin typeface="+mj-lt"/>
                      </a:endParaRPr>
                    </a:p>
                  </a:txBody>
                  <a:tcPr marL="91425" marR="91425" marT="91425" marB="91425" anchor="ctr"/>
                </a:tc>
                <a:tc>
                  <a:txBody>
                    <a:bodyPr/>
                    <a:lstStyle/>
                    <a:p>
                      <a:pPr marL="0" lvl="0" indent="0" algn="ctr" rtl="0">
                        <a:lnSpc>
                          <a:spcPct val="115000"/>
                        </a:lnSpc>
                        <a:spcBef>
                          <a:spcPts val="0"/>
                        </a:spcBef>
                        <a:spcAft>
                          <a:spcPts val="0"/>
                        </a:spcAft>
                        <a:buNone/>
                      </a:pPr>
                      <a:r>
                        <a:rPr lang="en-US" sz="2600" b="1" dirty="0">
                          <a:latin typeface="+mj-lt"/>
                        </a:rPr>
                        <a:t>0.007</a:t>
                      </a:r>
                      <a:endParaRPr sz="2600" b="1" u="none" strike="noStrike" cap="none" dirty="0">
                        <a:latin typeface="+mj-lt"/>
                      </a:endParaRPr>
                    </a:p>
                  </a:txBody>
                  <a:tcPr marL="91425" marR="91425" marT="91425" marB="91425" anchor="ctr"/>
                </a:tc>
                <a:tc>
                  <a:txBody>
                    <a:bodyPr/>
                    <a:lstStyle/>
                    <a:p>
                      <a:pPr marL="0" lvl="0" indent="0" algn="ctr" rtl="0">
                        <a:lnSpc>
                          <a:spcPct val="115000"/>
                        </a:lnSpc>
                        <a:spcBef>
                          <a:spcPts val="0"/>
                        </a:spcBef>
                        <a:spcAft>
                          <a:spcPts val="0"/>
                        </a:spcAft>
                        <a:buNone/>
                      </a:pPr>
                      <a:r>
                        <a:rPr lang="en-US" sz="2600" b="1" dirty="0">
                          <a:latin typeface="+mj-lt"/>
                        </a:rPr>
                        <a:t>2.930</a:t>
                      </a:r>
                      <a:endParaRPr sz="2600" b="1" u="none" strike="noStrike" cap="none" dirty="0">
                        <a:latin typeface="+mj-lt"/>
                      </a:endParaRPr>
                    </a:p>
                  </a:txBody>
                  <a:tcPr marL="91425" marR="91425" marT="91425" marB="91425" anchor="ctr"/>
                </a:tc>
                <a:tc>
                  <a:txBody>
                    <a:bodyPr/>
                    <a:lstStyle/>
                    <a:p>
                      <a:pPr marL="0" lvl="0" indent="0" algn="ctr" rtl="0">
                        <a:lnSpc>
                          <a:spcPct val="115000"/>
                        </a:lnSpc>
                        <a:spcBef>
                          <a:spcPts val="0"/>
                        </a:spcBef>
                        <a:spcAft>
                          <a:spcPts val="0"/>
                        </a:spcAft>
                        <a:buNone/>
                      </a:pPr>
                      <a:r>
                        <a:rPr lang="en-US" sz="2600" b="1" dirty="0">
                          <a:latin typeface="+mj-lt"/>
                        </a:rPr>
                        <a:t>0.003</a:t>
                      </a:r>
                      <a:endParaRPr sz="2600" b="1" u="none" strike="noStrike" cap="none" dirty="0">
                        <a:latin typeface="+mj-lt"/>
                      </a:endParaRPr>
                    </a:p>
                  </a:txBody>
                  <a:tcPr marL="91425" marR="91425" marT="91425" marB="91425" anchor="ctr"/>
                </a:tc>
                <a:extLst>
                  <a:ext uri="{0D108BD9-81ED-4DB2-BD59-A6C34878D82A}">
                    <a16:rowId xmlns:a16="http://schemas.microsoft.com/office/drawing/2014/main" val="10007"/>
                  </a:ext>
                </a:extLst>
              </a:tr>
              <a:tr h="850400">
                <a:tc>
                  <a:txBody>
                    <a:bodyPr/>
                    <a:lstStyle/>
                    <a:p>
                      <a:pPr marL="0" marR="0" lvl="0" indent="0" algn="ctr" rtl="0">
                        <a:lnSpc>
                          <a:spcPct val="115000"/>
                        </a:lnSpc>
                        <a:spcBef>
                          <a:spcPts val="0"/>
                        </a:spcBef>
                        <a:spcAft>
                          <a:spcPts val="0"/>
                        </a:spcAft>
                        <a:buNone/>
                      </a:pPr>
                      <a:r>
                        <a:rPr lang="en-US" sz="2600">
                          <a:latin typeface="+mj-lt"/>
                        </a:rPr>
                        <a:t>Impulsivity</a:t>
                      </a:r>
                      <a:endParaRPr sz="2600" u="none" strike="noStrike" cap="none">
                        <a:latin typeface="+mj-lt"/>
                        <a:ea typeface="Calibri"/>
                        <a:cs typeface="Calibri"/>
                        <a:sym typeface="Calibri"/>
                      </a:endParaRPr>
                    </a:p>
                  </a:txBody>
                  <a:tcPr marL="68575" marR="68575" marT="0" marB="0" anchor="ctr">
                    <a:lnL w="12700" cap="flat" cmpd="sng">
                      <a:solidFill>
                        <a:schemeClr val="lt1"/>
                      </a:solidFill>
                      <a:prstDash val="solid"/>
                      <a:round/>
                      <a:headEnd type="none" w="sm" len="sm"/>
                      <a:tailEnd type="none" w="sm" len="sm"/>
                    </a:lnL>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US" sz="2600" dirty="0">
                          <a:latin typeface="+mj-lt"/>
                        </a:rPr>
                        <a:t>0.003</a:t>
                      </a:r>
                      <a:endParaRPr sz="2600" u="none" strike="noStrike" cap="none" dirty="0">
                        <a:latin typeface="+mj-lt"/>
                        <a:ea typeface="Calibri"/>
                        <a:cs typeface="Calibri"/>
                        <a:sym typeface="Calibri"/>
                      </a:endParaRPr>
                    </a:p>
                  </a:txBody>
                  <a:tcPr marL="91425" marR="91425" marT="91425" marB="91425" anchor="ctr"/>
                </a:tc>
                <a:tc>
                  <a:txBody>
                    <a:bodyPr/>
                    <a:lstStyle/>
                    <a:p>
                      <a:pPr marL="0" lvl="0" indent="0" algn="ctr" rtl="0">
                        <a:lnSpc>
                          <a:spcPct val="115000"/>
                        </a:lnSpc>
                        <a:spcBef>
                          <a:spcPts val="0"/>
                        </a:spcBef>
                        <a:spcAft>
                          <a:spcPts val="0"/>
                        </a:spcAft>
                        <a:buNone/>
                      </a:pPr>
                      <a:r>
                        <a:rPr lang="en-US" sz="2600">
                          <a:latin typeface="+mj-lt"/>
                        </a:rPr>
                        <a:t>0.007</a:t>
                      </a:r>
                      <a:endParaRPr sz="2600" u="none" strike="noStrike" cap="none">
                        <a:latin typeface="+mj-lt"/>
                        <a:ea typeface="Calibri"/>
                        <a:cs typeface="Calibri"/>
                        <a:sym typeface="Calibri"/>
                      </a:endParaRPr>
                    </a:p>
                  </a:txBody>
                  <a:tcPr marL="91425" marR="91425" marT="91425" marB="91425" anchor="ctr"/>
                </a:tc>
                <a:tc>
                  <a:txBody>
                    <a:bodyPr/>
                    <a:lstStyle/>
                    <a:p>
                      <a:pPr marL="0" lvl="0" indent="0" algn="ctr" rtl="0">
                        <a:lnSpc>
                          <a:spcPct val="115000"/>
                        </a:lnSpc>
                        <a:spcBef>
                          <a:spcPts val="0"/>
                        </a:spcBef>
                        <a:spcAft>
                          <a:spcPts val="0"/>
                        </a:spcAft>
                        <a:buNone/>
                      </a:pPr>
                      <a:r>
                        <a:rPr lang="en-US" sz="2600" dirty="0">
                          <a:latin typeface="+mj-lt"/>
                        </a:rPr>
                        <a:t>0.408</a:t>
                      </a:r>
                      <a:endParaRPr sz="2600" u="none" strike="noStrike" cap="none" dirty="0">
                        <a:latin typeface="+mj-lt"/>
                        <a:ea typeface="Calibri"/>
                        <a:cs typeface="Calibri"/>
                        <a:sym typeface="Calibri"/>
                      </a:endParaRPr>
                    </a:p>
                  </a:txBody>
                  <a:tcPr marL="91425" marR="91425" marT="91425" marB="91425" anchor="ctr"/>
                </a:tc>
                <a:tc>
                  <a:txBody>
                    <a:bodyPr/>
                    <a:lstStyle/>
                    <a:p>
                      <a:pPr marL="0" lvl="0" indent="0" algn="ctr" rtl="0">
                        <a:lnSpc>
                          <a:spcPct val="115000"/>
                        </a:lnSpc>
                        <a:spcBef>
                          <a:spcPts val="0"/>
                        </a:spcBef>
                        <a:spcAft>
                          <a:spcPts val="0"/>
                        </a:spcAft>
                        <a:buNone/>
                      </a:pPr>
                      <a:r>
                        <a:rPr lang="en-US" sz="2600" dirty="0">
                          <a:latin typeface="+mj-lt"/>
                        </a:rPr>
                        <a:t>0.683</a:t>
                      </a:r>
                      <a:endParaRPr sz="2600" u="none" strike="noStrike" cap="none" dirty="0">
                        <a:latin typeface="+mj-lt"/>
                        <a:ea typeface="Calibri"/>
                        <a:cs typeface="Calibri"/>
                        <a:sym typeface="Calibri"/>
                      </a:endParaRPr>
                    </a:p>
                  </a:txBody>
                  <a:tcPr marL="91425" marR="91425" marT="91425" marB="91425" anchor="ctr"/>
                </a:tc>
                <a:extLst>
                  <a:ext uri="{0D108BD9-81ED-4DB2-BD59-A6C34878D82A}">
                    <a16:rowId xmlns:a16="http://schemas.microsoft.com/office/drawing/2014/main" val="10008"/>
                  </a:ext>
                </a:extLst>
              </a:tr>
            </a:tbl>
          </a:graphicData>
        </a:graphic>
      </p:graphicFrame>
      <p:sp>
        <p:nvSpPr>
          <p:cNvPr id="62" name="Google Shape;62;p7"/>
          <p:cNvSpPr txBox="1"/>
          <p:nvPr/>
        </p:nvSpPr>
        <p:spPr>
          <a:xfrm>
            <a:off x="0" y="3730173"/>
            <a:ext cx="43891199" cy="16005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5400" b="1" dirty="0">
                <a:solidFill>
                  <a:srgbClr val="7F7F7F"/>
                </a:solidFill>
              </a:rPr>
              <a:t>Megan M. Drohan</a:t>
            </a:r>
            <a:r>
              <a:rPr lang="en-US" sz="5400" b="1" baseline="30000" dirty="0">
                <a:solidFill>
                  <a:srgbClr val="7F7F7F"/>
                </a:solidFill>
              </a:rPr>
              <a:t>1</a:t>
            </a:r>
            <a:r>
              <a:rPr lang="en-US" sz="5400" b="1" dirty="0">
                <a:solidFill>
                  <a:srgbClr val="7F7F7F"/>
                </a:solidFill>
              </a:rPr>
              <a:t>, Christina T. Schulz</a:t>
            </a:r>
            <a:r>
              <a:rPr lang="en-US" sz="5400" b="1" baseline="30000" dirty="0">
                <a:solidFill>
                  <a:srgbClr val="7F7F7F"/>
                </a:solidFill>
              </a:rPr>
              <a:t>1</a:t>
            </a:r>
            <a:r>
              <a:rPr lang="en-US" sz="5400" b="1" dirty="0">
                <a:solidFill>
                  <a:srgbClr val="7F7F7F"/>
                </a:solidFill>
              </a:rPr>
              <a:t>, Emily M. Glatt</a:t>
            </a:r>
            <a:r>
              <a:rPr lang="en-US" sz="5400" b="1" baseline="30000" dirty="0">
                <a:solidFill>
                  <a:srgbClr val="7F7F7F"/>
                </a:solidFill>
              </a:rPr>
              <a:t>1</a:t>
            </a:r>
            <a:r>
              <a:rPr lang="en-US" sz="5400" b="1" dirty="0">
                <a:solidFill>
                  <a:srgbClr val="7F7F7F"/>
                </a:solidFill>
              </a:rPr>
              <a:t>, </a:t>
            </a:r>
            <a:r>
              <a:rPr lang="en-US" sz="5400" b="1" dirty="0" err="1">
                <a:solidFill>
                  <a:srgbClr val="7F7F7F"/>
                </a:solidFill>
              </a:rPr>
              <a:t>Jianna</a:t>
            </a:r>
            <a:r>
              <a:rPr lang="en-US" sz="5400" b="1" dirty="0">
                <a:solidFill>
                  <a:srgbClr val="7F7F7F"/>
                </a:solidFill>
              </a:rPr>
              <a:t> L. Iaciofano</a:t>
            </a:r>
            <a:r>
              <a:rPr lang="en-US" sz="5400" b="1" baseline="30000" dirty="0">
                <a:solidFill>
                  <a:srgbClr val="7F7F7F"/>
                </a:solidFill>
              </a:rPr>
              <a:t>1</a:t>
            </a:r>
            <a:r>
              <a:rPr lang="en-US" sz="5400" b="1" dirty="0">
                <a:solidFill>
                  <a:srgbClr val="7F7F7F"/>
                </a:solidFill>
              </a:rPr>
              <a:t>, </a:t>
            </a:r>
            <a:r>
              <a:rPr lang="en-US" sz="5400" b="1" dirty="0">
                <a:solidFill>
                  <a:srgbClr val="7F7F7F"/>
                </a:solidFill>
                <a:latin typeface="Arial"/>
                <a:ea typeface="Arial"/>
                <a:cs typeface="Arial"/>
                <a:sym typeface="Arial"/>
              </a:rPr>
              <a:t> Amy L. Stamates</a:t>
            </a:r>
            <a:r>
              <a:rPr lang="en-US" sz="5400" b="1" baseline="30000" dirty="0">
                <a:solidFill>
                  <a:srgbClr val="7F7F7F"/>
                </a:solidFill>
              </a:rPr>
              <a:t>1</a:t>
            </a:r>
            <a:r>
              <a:rPr lang="en-US" sz="5400" b="1" dirty="0">
                <a:solidFill>
                  <a:srgbClr val="7F7F7F"/>
                </a:solidFill>
                <a:latin typeface="Arial"/>
                <a:ea typeface="Arial"/>
                <a:cs typeface="Arial"/>
                <a:sym typeface="Arial"/>
              </a:rPr>
              <a:t>, &amp; </a:t>
            </a:r>
            <a:r>
              <a:rPr lang="en-US" sz="5400" b="1" dirty="0">
                <a:solidFill>
                  <a:srgbClr val="7F7F7F"/>
                </a:solidFill>
              </a:rPr>
              <a:t>Michelle L. Kelley</a:t>
            </a:r>
            <a:r>
              <a:rPr lang="en-US" sz="5400" b="1" baseline="30000" dirty="0">
                <a:solidFill>
                  <a:srgbClr val="7F7F7F"/>
                </a:solidFill>
              </a:rPr>
              <a:t>2</a:t>
            </a:r>
          </a:p>
          <a:p>
            <a:pPr marL="0" marR="0" lvl="0" indent="0" algn="ctr" rtl="0">
              <a:spcBef>
                <a:spcPts val="0"/>
              </a:spcBef>
              <a:spcAft>
                <a:spcPts val="0"/>
              </a:spcAft>
              <a:buNone/>
            </a:pPr>
            <a:endParaRPr dirty="0"/>
          </a:p>
          <a:p>
            <a:pPr marL="0" marR="0" lvl="0" indent="0" algn="ctr" rtl="0">
              <a:spcBef>
                <a:spcPts val="0"/>
              </a:spcBef>
              <a:spcAft>
                <a:spcPts val="0"/>
              </a:spcAft>
              <a:buNone/>
            </a:pPr>
            <a:r>
              <a:rPr lang="en-US" sz="4400" b="1" dirty="0">
                <a:solidFill>
                  <a:srgbClr val="375F92"/>
                </a:solidFill>
                <a:latin typeface="Arial"/>
                <a:ea typeface="Arial"/>
                <a:cs typeface="Arial"/>
                <a:sym typeface="Arial"/>
              </a:rPr>
              <a:t>University of Rhode Island</a:t>
            </a:r>
            <a:r>
              <a:rPr lang="en-US" sz="4400" b="1" baseline="30000" dirty="0">
                <a:solidFill>
                  <a:srgbClr val="375F92"/>
                </a:solidFill>
                <a:latin typeface="Arial"/>
                <a:ea typeface="Arial"/>
                <a:cs typeface="Arial"/>
                <a:sym typeface="Arial"/>
              </a:rPr>
              <a:t>1</a:t>
            </a:r>
            <a:r>
              <a:rPr lang="en-US" sz="4400" b="1" dirty="0">
                <a:solidFill>
                  <a:schemeClr val="hlink"/>
                </a:solidFill>
              </a:rPr>
              <a:t>, Old Dominion University</a:t>
            </a:r>
            <a:r>
              <a:rPr lang="en-US" sz="4400" b="1" baseline="30000" dirty="0">
                <a:solidFill>
                  <a:schemeClr val="hlink"/>
                </a:solidFill>
              </a:rPr>
              <a:t>2</a:t>
            </a:r>
            <a:r>
              <a:rPr lang="en-US" sz="4400" b="1" baseline="30000" dirty="0">
                <a:solidFill>
                  <a:srgbClr val="375F92"/>
                </a:solidFill>
                <a:latin typeface="Arial"/>
                <a:ea typeface="Arial"/>
                <a:cs typeface="Arial"/>
                <a:sym typeface="Arial"/>
              </a:rPr>
              <a:t> </a:t>
            </a:r>
            <a:endParaRPr sz="4400" baseline="30000" dirty="0">
              <a:solidFill>
                <a:schemeClr val="dk1"/>
              </a:solidFill>
              <a:latin typeface="Arial"/>
              <a:ea typeface="Arial"/>
              <a:cs typeface="Arial"/>
              <a:sym typeface="Arial"/>
            </a:endParaRPr>
          </a:p>
        </p:txBody>
      </p:sp>
      <p:sp>
        <p:nvSpPr>
          <p:cNvPr id="63" name="Google Shape;63;p7"/>
          <p:cNvSpPr txBox="1"/>
          <p:nvPr/>
        </p:nvSpPr>
        <p:spPr>
          <a:xfrm>
            <a:off x="15491814" y="27339868"/>
            <a:ext cx="12067834"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a:p>
            <a:pPr marL="0" marR="0" lvl="0" indent="0" algn="l" rtl="0">
              <a:spcBef>
                <a:spcPts val="0"/>
              </a:spcBef>
              <a:spcAft>
                <a:spcPts val="0"/>
              </a:spcAft>
              <a:buNone/>
            </a:pPr>
            <a:r>
              <a:rPr lang="en-US" sz="2400" dirty="0">
                <a:solidFill>
                  <a:srgbClr val="366092"/>
                </a:solidFill>
              </a:rPr>
              <a:t>*</a:t>
            </a:r>
            <a:r>
              <a:rPr lang="en-US" sz="2400" i="1" dirty="0">
                <a:solidFill>
                  <a:srgbClr val="366092"/>
                </a:solidFill>
                <a:latin typeface="Arial"/>
                <a:ea typeface="Arial"/>
                <a:cs typeface="Arial"/>
                <a:sym typeface="Arial"/>
              </a:rPr>
              <a:t>Note</a:t>
            </a:r>
            <a:r>
              <a:rPr lang="en-US" sz="2400" dirty="0">
                <a:solidFill>
                  <a:srgbClr val="366092"/>
                </a:solidFill>
                <a:latin typeface="Arial"/>
                <a:ea typeface="Arial"/>
                <a:cs typeface="Arial"/>
                <a:sym typeface="Arial"/>
              </a:rPr>
              <a:t>. CPA = childhood physical abuse, Impulsivity = trait impulsivity. Bold = significant effects.</a:t>
            </a:r>
            <a:endParaRPr sz="2400" dirty="0">
              <a:solidFill>
                <a:srgbClr val="366092"/>
              </a:solidFill>
              <a:latin typeface="Arial"/>
              <a:ea typeface="Arial"/>
              <a:cs typeface="Arial"/>
              <a:sym typeface="Arial"/>
            </a:endParaRPr>
          </a:p>
          <a:p>
            <a:pPr marL="0" marR="0" lvl="0" indent="0" algn="l" rtl="0">
              <a:spcBef>
                <a:spcPts val="0"/>
              </a:spcBef>
              <a:spcAft>
                <a:spcPts val="0"/>
              </a:spcAft>
              <a:buNone/>
            </a:pPr>
            <a:endParaRPr sz="1800" dirty="0">
              <a:solidFill>
                <a:srgbClr val="366092"/>
              </a:solidFill>
            </a:endParaRPr>
          </a:p>
        </p:txBody>
      </p:sp>
      <p:sp>
        <p:nvSpPr>
          <p:cNvPr id="64" name="Google Shape;64;p7"/>
          <p:cNvSpPr txBox="1"/>
          <p:nvPr/>
        </p:nvSpPr>
        <p:spPr>
          <a:xfrm>
            <a:off x="1039225" y="7639956"/>
            <a:ext cx="12917403" cy="7207392"/>
          </a:xfrm>
          <a:prstGeom prst="rect">
            <a:avLst/>
          </a:prstGeom>
          <a:noFill/>
          <a:ln>
            <a:noFill/>
          </a:ln>
        </p:spPr>
        <p:txBody>
          <a:bodyPr spcFirstLastPara="1" wrap="square" lIns="91425" tIns="45700" rIns="91425" bIns="45700" anchor="t" anchorCtr="0">
            <a:noAutofit/>
          </a:bodyPr>
          <a:lstStyle/>
          <a:p>
            <a:pPr marL="0" lvl="0" indent="0" rtl="0">
              <a:lnSpc>
                <a:spcPct val="115000"/>
              </a:lnSpc>
              <a:spcBef>
                <a:spcPts val="1200"/>
              </a:spcBef>
              <a:spcAft>
                <a:spcPts val="0"/>
              </a:spcAft>
              <a:buNone/>
            </a:pPr>
            <a:r>
              <a:rPr lang="en-US" sz="2600" dirty="0">
                <a:solidFill>
                  <a:schemeClr val="dk1"/>
                </a:solidFill>
              </a:rPr>
              <a:t>Previous research suggests that bisexual women’s rate of cannabis use is 2 to 7 times higher than their heterosexual peers; however, factors contributing to this are unclear. Trait impulsivity (i.e., tendency to act without forethought) and history of childhood physical abuse (CPA) are two risk factors that may be relevant for this increased use. It was hypothesized that both trait impulsivity and exposure to CPA would predict greater frequency of cannabis use. Participants were 225 bisexual women recruited from a southeastern university and community area. A Poisson hurdle model was used to evaluate the effects of CPA and impulsivity on cannabis use. Results indicated that greater impulsivity predicted any cannabis use in the past 30 days, but CPA did not. Conversely, CPA was associated with increased frequency of cannabis use, while impulsivity was not. Thus, although trait impulsivity may identify cannabis users, CPA may identify bisexual women who are at risk for increased frequency of cannabis use. Given the potential long-term harms associated with increased cannabis use (e.g., changes in brain morphology, cognitive impairment, and respiratory issues), prevention efforts targeting bisexual women may want to consider impulsivity and CPA.</a:t>
            </a:r>
            <a:endParaRPr sz="2600" dirty="0">
              <a:solidFill>
                <a:schemeClr val="dk1"/>
              </a:solidFill>
            </a:endParaRPr>
          </a:p>
          <a:p>
            <a:pPr marL="0" lvl="0" indent="0" algn="l" rtl="0">
              <a:lnSpc>
                <a:spcPct val="115000"/>
              </a:lnSpc>
              <a:spcBef>
                <a:spcPts val="1200"/>
              </a:spcBef>
              <a:spcAft>
                <a:spcPts val="0"/>
              </a:spcAft>
              <a:buClr>
                <a:schemeClr val="dk1"/>
              </a:buClr>
              <a:buSzPts val="1100"/>
              <a:buFont typeface="Arial"/>
              <a:buNone/>
            </a:pPr>
            <a:endParaRPr sz="2400" dirty="0">
              <a:solidFill>
                <a:schemeClr val="dk1"/>
              </a:solidFill>
            </a:endParaRPr>
          </a:p>
        </p:txBody>
      </p:sp>
      <p:pic>
        <p:nvPicPr>
          <p:cNvPr id="67" name="Google Shape;67;p7"/>
          <p:cNvPicPr preferRelativeResize="0"/>
          <p:nvPr/>
        </p:nvPicPr>
        <p:blipFill>
          <a:blip r:embed="rId3">
            <a:alphaModFix/>
          </a:blip>
          <a:stretch>
            <a:fillRect/>
          </a:stretch>
        </p:blipFill>
        <p:spPr>
          <a:xfrm>
            <a:off x="991098" y="27141341"/>
            <a:ext cx="6349500" cy="4367900"/>
          </a:xfrm>
          <a:prstGeom prst="rect">
            <a:avLst/>
          </a:prstGeom>
          <a:noFill/>
          <a:ln>
            <a:noFill/>
          </a:ln>
        </p:spPr>
      </p:pic>
      <p:pic>
        <p:nvPicPr>
          <p:cNvPr id="68" name="Google Shape;68;p7"/>
          <p:cNvPicPr preferRelativeResize="0"/>
          <p:nvPr/>
        </p:nvPicPr>
        <p:blipFill>
          <a:blip r:embed="rId4">
            <a:alphaModFix/>
          </a:blip>
          <a:stretch>
            <a:fillRect/>
          </a:stretch>
        </p:blipFill>
        <p:spPr>
          <a:xfrm>
            <a:off x="7595897" y="28519906"/>
            <a:ext cx="6349500" cy="2653251"/>
          </a:xfrm>
          <a:prstGeom prst="rect">
            <a:avLst/>
          </a:prstGeom>
          <a:noFill/>
          <a:ln>
            <a:noFill/>
          </a:ln>
        </p:spPr>
      </p:pic>
      <p:sp>
        <p:nvSpPr>
          <p:cNvPr id="71" name="Google Shape;71;p7"/>
          <p:cNvSpPr txBox="1"/>
          <p:nvPr/>
        </p:nvSpPr>
        <p:spPr>
          <a:xfrm>
            <a:off x="29357776" y="26484938"/>
            <a:ext cx="13338210" cy="5279400"/>
          </a:xfrm>
          <a:prstGeom prst="rect">
            <a:avLst/>
          </a:prstGeom>
          <a:noFill/>
          <a:ln>
            <a:noFill/>
          </a:ln>
        </p:spPr>
        <p:txBody>
          <a:bodyPr spcFirstLastPara="1" wrap="square" lIns="91425" tIns="45700" rIns="91425" bIns="45700" anchor="t" anchorCtr="0">
            <a:noAutofit/>
          </a:bodyPr>
          <a:lstStyle/>
          <a:p>
            <a:pPr marL="857250" indent="-457200"/>
            <a:r>
              <a:rPr lang="en-US" sz="1700" dirty="0">
                <a:solidFill>
                  <a:srgbClr val="222222"/>
                </a:solidFill>
                <a:highlight>
                  <a:srgbClr val="FFFFFF"/>
                </a:highlight>
              </a:rPr>
              <a:t>Bauer, G. R., Jairam, J. A., &amp; </a:t>
            </a:r>
            <a:r>
              <a:rPr lang="en-US" sz="1700" dirty="0" err="1">
                <a:solidFill>
                  <a:srgbClr val="222222"/>
                </a:solidFill>
                <a:highlight>
                  <a:srgbClr val="FFFFFF"/>
                </a:highlight>
              </a:rPr>
              <a:t>Baidoobonso</a:t>
            </a:r>
            <a:r>
              <a:rPr lang="en-US" sz="1700" dirty="0">
                <a:solidFill>
                  <a:srgbClr val="222222"/>
                </a:solidFill>
                <a:highlight>
                  <a:srgbClr val="FFFFFF"/>
                </a:highlight>
              </a:rPr>
              <a:t>, S. M. (2010). Sexual health, risk behaviors, and substance use in heterosexual-identified women with female sex partners: 2002 US National Survey of Family Growth. </a:t>
            </a:r>
            <a:r>
              <a:rPr lang="en-US" sz="1700" i="1" dirty="0">
                <a:solidFill>
                  <a:srgbClr val="222222"/>
                </a:solidFill>
                <a:highlight>
                  <a:srgbClr val="FFFFFF"/>
                </a:highlight>
              </a:rPr>
              <a:t>Sexually Transmitted Diseases</a:t>
            </a:r>
            <a:r>
              <a:rPr lang="en-US" sz="1700" dirty="0">
                <a:solidFill>
                  <a:srgbClr val="222222"/>
                </a:solidFill>
                <a:highlight>
                  <a:srgbClr val="FFFFFF"/>
                </a:highlight>
              </a:rPr>
              <a:t>, </a:t>
            </a:r>
            <a:r>
              <a:rPr lang="en-US" sz="1700" i="1" dirty="0">
                <a:solidFill>
                  <a:srgbClr val="222222"/>
                </a:solidFill>
                <a:highlight>
                  <a:srgbClr val="FFFFFF"/>
                </a:highlight>
              </a:rPr>
              <a:t>37</a:t>
            </a:r>
            <a:r>
              <a:rPr lang="en-US" sz="1700" dirty="0">
                <a:solidFill>
                  <a:srgbClr val="222222"/>
                </a:solidFill>
                <a:highlight>
                  <a:srgbClr val="FFFFFF"/>
                </a:highlight>
              </a:rPr>
              <a:t>(9), 531-537.</a:t>
            </a:r>
          </a:p>
          <a:p>
            <a:pPr marL="857250" lvl="0" indent="-457200" algn="l" rtl="0">
              <a:spcAft>
                <a:spcPts val="0"/>
              </a:spcAft>
              <a:buNone/>
            </a:pPr>
            <a:r>
              <a:rPr lang="en-US" sz="1700" dirty="0">
                <a:solidFill>
                  <a:srgbClr val="222222"/>
                </a:solidFill>
                <a:highlight>
                  <a:srgbClr val="FFFFFF"/>
                </a:highlight>
              </a:rPr>
              <a:t>Collins, R. L., Parks, G. A., &amp; Marlatt, G. A. (1985). Social determinants of alcohol consumption: The effects of social interaction and model status on the self-administration of alcohol. </a:t>
            </a:r>
            <a:r>
              <a:rPr lang="en-US" sz="1700" i="1" dirty="0">
                <a:solidFill>
                  <a:srgbClr val="222222"/>
                </a:solidFill>
                <a:highlight>
                  <a:srgbClr val="FFFFFF"/>
                </a:highlight>
              </a:rPr>
              <a:t>Journal of Consulting and Clinical Psychology</a:t>
            </a:r>
            <a:r>
              <a:rPr lang="en-US" sz="1700" dirty="0">
                <a:solidFill>
                  <a:srgbClr val="222222"/>
                </a:solidFill>
                <a:highlight>
                  <a:srgbClr val="FFFFFF"/>
                </a:highlight>
              </a:rPr>
              <a:t>, </a:t>
            </a:r>
            <a:r>
              <a:rPr lang="en-US" sz="1700" i="1" dirty="0">
                <a:solidFill>
                  <a:srgbClr val="222222"/>
                </a:solidFill>
                <a:highlight>
                  <a:srgbClr val="FFFFFF"/>
                </a:highlight>
              </a:rPr>
              <a:t>53</a:t>
            </a:r>
            <a:r>
              <a:rPr lang="en-US" sz="1700" dirty="0">
                <a:solidFill>
                  <a:srgbClr val="222222"/>
                </a:solidFill>
                <a:highlight>
                  <a:srgbClr val="FFFFFF"/>
                </a:highlight>
              </a:rPr>
              <a:t>(2), 189-200.</a:t>
            </a:r>
            <a:r>
              <a:rPr lang="en-US" sz="1700" dirty="0">
                <a:solidFill>
                  <a:srgbClr val="0B5394"/>
                </a:solidFill>
                <a:highlight>
                  <a:srgbClr val="FFFFFF"/>
                </a:highlight>
                <a:latin typeface="Trebuchet MS"/>
                <a:ea typeface="Trebuchet MS"/>
                <a:cs typeface="Trebuchet MS"/>
                <a:sym typeface="Trebuchet MS"/>
              </a:rPr>
              <a:t> </a:t>
            </a:r>
            <a:endParaRPr sz="1700" dirty="0">
              <a:solidFill>
                <a:srgbClr val="222222"/>
              </a:solidFill>
              <a:highlight>
                <a:srgbClr val="FFFFFF"/>
              </a:highlight>
            </a:endParaRPr>
          </a:p>
          <a:p>
            <a:pPr marL="857250" lvl="0" indent="-457200" algn="l" rtl="0">
              <a:spcAft>
                <a:spcPts val="0"/>
              </a:spcAft>
              <a:buNone/>
            </a:pPr>
            <a:r>
              <a:rPr lang="en-US" sz="1700" dirty="0">
                <a:solidFill>
                  <a:srgbClr val="222222"/>
                </a:solidFill>
                <a:highlight>
                  <a:srgbClr val="FFFFFF"/>
                </a:highlight>
              </a:rPr>
              <a:t>Fergusson, D. M., Boden, J. M., &amp; Horwood, L. J. (2006). Cannabis use and other illicit drug use: Testing the cannabis gateway hypothesis. </a:t>
            </a:r>
            <a:r>
              <a:rPr lang="en-US" sz="1700" i="1" dirty="0">
                <a:solidFill>
                  <a:srgbClr val="222222"/>
                </a:solidFill>
                <a:highlight>
                  <a:srgbClr val="FFFFFF"/>
                </a:highlight>
              </a:rPr>
              <a:t>Addiction</a:t>
            </a:r>
            <a:r>
              <a:rPr lang="en-US" sz="1700" dirty="0">
                <a:solidFill>
                  <a:srgbClr val="222222"/>
                </a:solidFill>
                <a:highlight>
                  <a:srgbClr val="FFFFFF"/>
                </a:highlight>
              </a:rPr>
              <a:t>, </a:t>
            </a:r>
            <a:r>
              <a:rPr lang="en-US" sz="1700" i="1" dirty="0">
                <a:solidFill>
                  <a:srgbClr val="222222"/>
                </a:solidFill>
                <a:highlight>
                  <a:srgbClr val="FFFFFF"/>
                </a:highlight>
              </a:rPr>
              <a:t>101</a:t>
            </a:r>
            <a:r>
              <a:rPr lang="en-US" sz="1700" dirty="0">
                <a:solidFill>
                  <a:srgbClr val="222222"/>
                </a:solidFill>
                <a:highlight>
                  <a:srgbClr val="FFFFFF"/>
                </a:highlight>
              </a:rPr>
              <a:t>(4), 556-569.</a:t>
            </a:r>
            <a:endParaRPr sz="1700" dirty="0">
              <a:solidFill>
                <a:srgbClr val="222222"/>
              </a:solidFill>
              <a:highlight>
                <a:srgbClr val="FFFFFF"/>
              </a:highlight>
            </a:endParaRPr>
          </a:p>
          <a:p>
            <a:pPr marL="857250" lvl="0" indent="-457200" algn="l" rtl="0">
              <a:spcAft>
                <a:spcPts val="0"/>
              </a:spcAft>
              <a:buNone/>
            </a:pPr>
            <a:r>
              <a:rPr lang="en-US" sz="1700" dirty="0">
                <a:solidFill>
                  <a:srgbClr val="222222"/>
                </a:solidFill>
                <a:highlight>
                  <a:srgbClr val="FFFFFF"/>
                </a:highlight>
              </a:rPr>
              <a:t>Hall, W., &amp; Degenhardt, L. (2009). Adverse health effects of non-medical cannabis use. </a:t>
            </a:r>
            <a:r>
              <a:rPr lang="en-US" sz="1700" i="1" dirty="0">
                <a:solidFill>
                  <a:srgbClr val="222222"/>
                </a:solidFill>
                <a:highlight>
                  <a:srgbClr val="FFFFFF"/>
                </a:highlight>
              </a:rPr>
              <a:t>The Lancet</a:t>
            </a:r>
            <a:r>
              <a:rPr lang="en-US" sz="1700" dirty="0">
                <a:solidFill>
                  <a:srgbClr val="222222"/>
                </a:solidFill>
                <a:highlight>
                  <a:srgbClr val="FFFFFF"/>
                </a:highlight>
              </a:rPr>
              <a:t>, </a:t>
            </a:r>
            <a:r>
              <a:rPr lang="en-US" sz="1700" i="1" dirty="0">
                <a:solidFill>
                  <a:srgbClr val="222222"/>
                </a:solidFill>
                <a:highlight>
                  <a:srgbClr val="FFFFFF"/>
                </a:highlight>
              </a:rPr>
              <a:t>374</a:t>
            </a:r>
            <a:r>
              <a:rPr lang="en-US" sz="1700" dirty="0">
                <a:solidFill>
                  <a:srgbClr val="222222"/>
                </a:solidFill>
                <a:highlight>
                  <a:srgbClr val="FFFFFF"/>
                </a:highlight>
              </a:rPr>
              <a:t>(9698), 1383-1391.</a:t>
            </a:r>
            <a:endParaRPr sz="1700" dirty="0">
              <a:solidFill>
                <a:srgbClr val="222222"/>
              </a:solidFill>
              <a:highlight>
                <a:srgbClr val="FFFFFF"/>
              </a:highlight>
            </a:endParaRPr>
          </a:p>
          <a:p>
            <a:pPr marL="857250" lvl="0" indent="-457200" algn="l" rtl="0">
              <a:spcAft>
                <a:spcPts val="0"/>
              </a:spcAft>
              <a:buNone/>
            </a:pPr>
            <a:r>
              <a:rPr lang="en-US" sz="1700" dirty="0">
                <a:solidFill>
                  <a:srgbClr val="222222"/>
                </a:solidFill>
                <a:highlight>
                  <a:srgbClr val="FFFFFF"/>
                </a:highlight>
              </a:rPr>
              <a:t>Higgins, D. J., &amp; McCabe, M. P. (2001). The development of the comprehensive child maltreatment scale. </a:t>
            </a:r>
            <a:r>
              <a:rPr lang="en-US" sz="1700" i="1" dirty="0">
                <a:solidFill>
                  <a:srgbClr val="222222"/>
                </a:solidFill>
                <a:highlight>
                  <a:srgbClr val="FFFFFF"/>
                </a:highlight>
              </a:rPr>
              <a:t>Journal of Family Studies</a:t>
            </a:r>
            <a:r>
              <a:rPr lang="en-US" sz="1700" dirty="0">
                <a:solidFill>
                  <a:srgbClr val="222222"/>
                </a:solidFill>
                <a:highlight>
                  <a:srgbClr val="FFFFFF"/>
                </a:highlight>
              </a:rPr>
              <a:t>, </a:t>
            </a:r>
            <a:r>
              <a:rPr lang="en-US" sz="1700" i="1" dirty="0">
                <a:solidFill>
                  <a:srgbClr val="222222"/>
                </a:solidFill>
                <a:highlight>
                  <a:srgbClr val="FFFFFF"/>
                </a:highlight>
              </a:rPr>
              <a:t>7</a:t>
            </a:r>
            <a:r>
              <a:rPr lang="en-US" sz="1700" dirty="0">
                <a:solidFill>
                  <a:srgbClr val="222222"/>
                </a:solidFill>
                <a:highlight>
                  <a:srgbClr val="FFFFFF"/>
                </a:highlight>
              </a:rPr>
              <a:t>(1), 7-28.</a:t>
            </a:r>
            <a:endParaRPr sz="1700" dirty="0">
              <a:solidFill>
                <a:srgbClr val="222222"/>
              </a:solidFill>
              <a:highlight>
                <a:srgbClr val="FFFFFF"/>
              </a:highlight>
            </a:endParaRPr>
          </a:p>
          <a:p>
            <a:pPr marL="857250" lvl="0" indent="-457200" algn="l" rtl="0">
              <a:spcAft>
                <a:spcPts val="0"/>
              </a:spcAft>
              <a:buNone/>
            </a:pPr>
            <a:r>
              <a:rPr lang="en-US" sz="1700" dirty="0">
                <a:solidFill>
                  <a:srgbClr val="222222"/>
                </a:solidFill>
                <a:highlight>
                  <a:srgbClr val="FFFFFF"/>
                </a:highlight>
              </a:rPr>
              <a:t>Lo, C. C., &amp; Cheng, T. C. (2007). The impact of childhood maltreatment on young adults' substance abuse. </a:t>
            </a:r>
            <a:r>
              <a:rPr lang="en-US" sz="1700" i="1" dirty="0">
                <a:solidFill>
                  <a:srgbClr val="222222"/>
                </a:solidFill>
                <a:highlight>
                  <a:srgbClr val="FFFFFF"/>
                </a:highlight>
              </a:rPr>
              <a:t>The American Journal of Drug and Alcohol Abuse</a:t>
            </a:r>
            <a:r>
              <a:rPr lang="en-US" sz="1700" dirty="0">
                <a:solidFill>
                  <a:srgbClr val="222222"/>
                </a:solidFill>
                <a:highlight>
                  <a:srgbClr val="FFFFFF"/>
                </a:highlight>
              </a:rPr>
              <a:t>, </a:t>
            </a:r>
            <a:r>
              <a:rPr lang="en-US" sz="1700" i="1" dirty="0">
                <a:solidFill>
                  <a:srgbClr val="222222"/>
                </a:solidFill>
                <a:highlight>
                  <a:srgbClr val="FFFFFF"/>
                </a:highlight>
              </a:rPr>
              <a:t>33</a:t>
            </a:r>
            <a:r>
              <a:rPr lang="en-US" sz="1700" dirty="0">
                <a:solidFill>
                  <a:srgbClr val="222222"/>
                </a:solidFill>
                <a:highlight>
                  <a:srgbClr val="FFFFFF"/>
                </a:highlight>
              </a:rPr>
              <a:t>(1), 139-146.</a:t>
            </a:r>
          </a:p>
          <a:p>
            <a:pPr marL="857250" lvl="0" indent="-457200" algn="l" rtl="0">
              <a:spcAft>
                <a:spcPts val="0"/>
              </a:spcAft>
              <a:buNone/>
            </a:pPr>
            <a:r>
              <a:rPr lang="en-US" sz="1700" dirty="0" err="1">
                <a:solidFill>
                  <a:srgbClr val="222222"/>
                </a:solidFill>
                <a:highlight>
                  <a:srgbClr val="FFFFFF"/>
                </a:highlight>
              </a:rPr>
              <a:t>Meshesha</a:t>
            </a:r>
            <a:r>
              <a:rPr lang="en-US" sz="1700" dirty="0">
                <a:solidFill>
                  <a:srgbClr val="222222"/>
                </a:solidFill>
                <a:highlight>
                  <a:srgbClr val="FFFFFF"/>
                </a:highlight>
              </a:rPr>
              <a:t>, L.Z., Abrantes, A.M., Anderson, B.J., Blevins, C.E., </a:t>
            </a:r>
            <a:r>
              <a:rPr lang="en-US" sz="1700" dirty="0" err="1">
                <a:solidFill>
                  <a:srgbClr val="222222"/>
                </a:solidFill>
                <a:highlight>
                  <a:srgbClr val="FFFFFF"/>
                </a:highlight>
              </a:rPr>
              <a:t>Caviness</a:t>
            </a:r>
            <a:r>
              <a:rPr lang="en-US" sz="1700" dirty="0">
                <a:solidFill>
                  <a:srgbClr val="222222"/>
                </a:solidFill>
                <a:highlight>
                  <a:srgbClr val="FFFFFF"/>
                </a:highlight>
              </a:rPr>
              <a:t>, C.M., &amp; Stein, M.D. (2019). Marijuana use motives mediate the association between experiences of childhood abuse and marijuana outcomes among emerging adults. </a:t>
            </a:r>
            <a:r>
              <a:rPr lang="en-US" sz="1700" i="1" dirty="0">
                <a:solidFill>
                  <a:srgbClr val="222222"/>
                </a:solidFill>
                <a:highlight>
                  <a:srgbClr val="FFFFFF"/>
                </a:highlight>
              </a:rPr>
              <a:t>Addictive Behaviors</a:t>
            </a:r>
            <a:r>
              <a:rPr lang="en-US" sz="1700" dirty="0">
                <a:solidFill>
                  <a:srgbClr val="222222"/>
                </a:solidFill>
                <a:highlight>
                  <a:srgbClr val="FFFFFF"/>
                </a:highlight>
              </a:rPr>
              <a:t>, </a:t>
            </a:r>
            <a:r>
              <a:rPr lang="en-US" sz="1700" i="1" dirty="0">
                <a:solidFill>
                  <a:srgbClr val="222222"/>
                </a:solidFill>
                <a:highlight>
                  <a:srgbClr val="FFFFFF"/>
                </a:highlight>
              </a:rPr>
              <a:t>93, 166-172</a:t>
            </a:r>
            <a:endParaRPr sz="1700" dirty="0">
              <a:solidFill>
                <a:srgbClr val="222222"/>
              </a:solidFill>
              <a:highlight>
                <a:srgbClr val="FFFFFF"/>
              </a:highlight>
            </a:endParaRPr>
          </a:p>
          <a:p>
            <a:pPr marL="857250" lvl="0" indent="-457200" algn="l" rtl="0">
              <a:spcAft>
                <a:spcPts val="0"/>
              </a:spcAft>
              <a:buNone/>
            </a:pPr>
            <a:r>
              <a:rPr lang="en-US" sz="1700" dirty="0">
                <a:solidFill>
                  <a:srgbClr val="222222"/>
                </a:solidFill>
                <a:highlight>
                  <a:srgbClr val="FFFFFF"/>
                </a:highlight>
              </a:rPr>
              <a:t>Moreno, M., Estevez, A. F., </a:t>
            </a:r>
            <a:r>
              <a:rPr lang="en-US" sz="1700" dirty="0" err="1">
                <a:solidFill>
                  <a:srgbClr val="222222"/>
                </a:solidFill>
                <a:highlight>
                  <a:srgbClr val="FFFFFF"/>
                </a:highlight>
              </a:rPr>
              <a:t>Zaldivar</a:t>
            </a:r>
            <a:r>
              <a:rPr lang="en-US" sz="1700" dirty="0">
                <a:solidFill>
                  <a:srgbClr val="222222"/>
                </a:solidFill>
                <a:highlight>
                  <a:srgbClr val="FFFFFF"/>
                </a:highlight>
              </a:rPr>
              <a:t>, F., Montes, J. M. G., Gutiérrez-</a:t>
            </a:r>
            <a:r>
              <a:rPr lang="en-US" sz="1700" dirty="0" err="1">
                <a:solidFill>
                  <a:srgbClr val="222222"/>
                </a:solidFill>
                <a:highlight>
                  <a:srgbClr val="FFFFFF"/>
                </a:highlight>
              </a:rPr>
              <a:t>Ferre</a:t>
            </a:r>
            <a:r>
              <a:rPr lang="en-US" sz="1700" dirty="0">
                <a:solidFill>
                  <a:srgbClr val="222222"/>
                </a:solidFill>
                <a:highlight>
                  <a:srgbClr val="FFFFFF"/>
                </a:highlight>
              </a:rPr>
              <a:t>, V. E., Esteban, L., ... &amp; Flores, P. (2012). Impulsivity differences in recreational cannabis users and binge drinkers in a university population. </a:t>
            </a:r>
            <a:r>
              <a:rPr lang="en-US" sz="1700" i="1" dirty="0">
                <a:solidFill>
                  <a:srgbClr val="222222"/>
                </a:solidFill>
                <a:highlight>
                  <a:srgbClr val="FFFFFF"/>
                </a:highlight>
              </a:rPr>
              <a:t>Drug and Alcohol Dependence</a:t>
            </a:r>
            <a:r>
              <a:rPr lang="en-US" sz="1700" dirty="0">
                <a:solidFill>
                  <a:srgbClr val="222222"/>
                </a:solidFill>
                <a:highlight>
                  <a:srgbClr val="FFFFFF"/>
                </a:highlight>
              </a:rPr>
              <a:t>, </a:t>
            </a:r>
            <a:r>
              <a:rPr lang="en-US" sz="1700" i="1" dirty="0">
                <a:solidFill>
                  <a:srgbClr val="222222"/>
                </a:solidFill>
                <a:highlight>
                  <a:srgbClr val="FFFFFF"/>
                </a:highlight>
              </a:rPr>
              <a:t>124</a:t>
            </a:r>
            <a:r>
              <a:rPr lang="en-US" sz="1700" dirty="0">
                <a:solidFill>
                  <a:srgbClr val="222222"/>
                </a:solidFill>
                <a:highlight>
                  <a:srgbClr val="FFFFFF"/>
                </a:highlight>
              </a:rPr>
              <a:t>(3), 355-362.</a:t>
            </a:r>
            <a:endParaRPr sz="1700" dirty="0">
              <a:solidFill>
                <a:srgbClr val="222222"/>
              </a:solidFill>
              <a:highlight>
                <a:srgbClr val="FFFFFF"/>
              </a:highlight>
            </a:endParaRPr>
          </a:p>
          <a:p>
            <a:pPr marL="857250" lvl="0" indent="-457200" algn="l" rtl="0">
              <a:spcAft>
                <a:spcPts val="0"/>
              </a:spcAft>
              <a:buNone/>
            </a:pPr>
            <a:r>
              <a:rPr lang="en-US" sz="1700" dirty="0">
                <a:solidFill>
                  <a:srgbClr val="222222"/>
                </a:solidFill>
                <a:highlight>
                  <a:srgbClr val="FFFFFF"/>
                </a:highlight>
              </a:rPr>
              <a:t>Patton, J. H., Stanford, M. S., &amp; Barratt, E. S. (1995). Factor structure of the Barratt impulsiveness scale. </a:t>
            </a:r>
            <a:r>
              <a:rPr lang="en-US" sz="1700" i="1" dirty="0">
                <a:solidFill>
                  <a:srgbClr val="222222"/>
                </a:solidFill>
                <a:highlight>
                  <a:srgbClr val="FFFFFF"/>
                </a:highlight>
              </a:rPr>
              <a:t>Journal of Clinical Psychology</a:t>
            </a:r>
            <a:r>
              <a:rPr lang="en-US" sz="1700" dirty="0">
                <a:solidFill>
                  <a:srgbClr val="222222"/>
                </a:solidFill>
                <a:highlight>
                  <a:srgbClr val="FFFFFF"/>
                </a:highlight>
              </a:rPr>
              <a:t>, </a:t>
            </a:r>
            <a:r>
              <a:rPr lang="en-US" sz="1700" i="1" dirty="0">
                <a:solidFill>
                  <a:srgbClr val="222222"/>
                </a:solidFill>
                <a:highlight>
                  <a:srgbClr val="FFFFFF"/>
                </a:highlight>
              </a:rPr>
              <a:t>51</a:t>
            </a:r>
            <a:r>
              <a:rPr lang="en-US" sz="1700" dirty="0">
                <a:solidFill>
                  <a:srgbClr val="222222"/>
                </a:solidFill>
                <a:highlight>
                  <a:srgbClr val="FFFFFF"/>
                </a:highlight>
              </a:rPr>
              <a:t>(6), 768-774.</a:t>
            </a:r>
          </a:p>
          <a:p>
            <a:pPr marL="857250" lvl="0" indent="-457200"/>
            <a:r>
              <a:rPr lang="en-US" sz="1700" dirty="0" err="1">
                <a:highlight>
                  <a:srgbClr val="FFFFFF"/>
                </a:highlight>
              </a:rPr>
              <a:t>Vergés</a:t>
            </a:r>
            <a:r>
              <a:rPr lang="en-US" sz="1700" dirty="0">
                <a:highlight>
                  <a:srgbClr val="FFFFFF"/>
                </a:highlight>
              </a:rPr>
              <a:t>, A., Littlefield, A. K., </a:t>
            </a:r>
            <a:r>
              <a:rPr lang="en-US" sz="1700" dirty="0" err="1">
                <a:highlight>
                  <a:srgbClr val="FFFFFF"/>
                </a:highlight>
              </a:rPr>
              <a:t>Arriaza</a:t>
            </a:r>
            <a:r>
              <a:rPr lang="en-US" sz="1700" dirty="0">
                <a:highlight>
                  <a:srgbClr val="FFFFFF"/>
                </a:highlight>
              </a:rPr>
              <a:t>, T., &amp; Alvarado, M. E. (2019). Impulsivity facets and substance use initiation: A comparison of two models of impulsivity. </a:t>
            </a:r>
            <a:r>
              <a:rPr lang="en-US" sz="1700" i="1" dirty="0">
                <a:highlight>
                  <a:srgbClr val="FFFFFF"/>
                </a:highlight>
              </a:rPr>
              <a:t>Addictive Behaviors</a:t>
            </a:r>
            <a:r>
              <a:rPr lang="en-US" sz="1700" dirty="0">
                <a:highlight>
                  <a:srgbClr val="FFFFFF"/>
                </a:highlight>
              </a:rPr>
              <a:t>, </a:t>
            </a:r>
            <a:r>
              <a:rPr lang="en-US" sz="1700" i="1" dirty="0">
                <a:highlight>
                  <a:srgbClr val="FFFFFF"/>
                </a:highlight>
              </a:rPr>
              <a:t>88</a:t>
            </a:r>
            <a:r>
              <a:rPr lang="en-US" sz="1700" dirty="0">
                <a:highlight>
                  <a:srgbClr val="FFFFFF"/>
                </a:highlight>
              </a:rPr>
              <a:t>, 61-66.</a:t>
            </a:r>
            <a:endParaRPr sz="1700" dirty="0">
              <a:solidFill>
                <a:srgbClr val="222222"/>
              </a:solidFill>
              <a:highlight>
                <a:srgbClr val="FFFFFF"/>
              </a:highlight>
            </a:endParaRPr>
          </a:p>
          <a:p>
            <a:pPr marL="857250" lvl="0" indent="-457200" algn="l" rtl="0">
              <a:spcAft>
                <a:spcPts val="0"/>
              </a:spcAft>
              <a:buNone/>
            </a:pPr>
            <a:r>
              <a:rPr lang="en-US" sz="1700" dirty="0">
                <a:solidFill>
                  <a:srgbClr val="222222"/>
                </a:solidFill>
                <a:highlight>
                  <a:srgbClr val="FFFFFF"/>
                </a:highlight>
              </a:rPr>
              <a:t>Volkow, N. D., Swanson, J. M., </a:t>
            </a:r>
            <a:r>
              <a:rPr lang="en-US" sz="1700" dirty="0" err="1">
                <a:solidFill>
                  <a:srgbClr val="222222"/>
                </a:solidFill>
                <a:highlight>
                  <a:srgbClr val="FFFFFF"/>
                </a:highlight>
              </a:rPr>
              <a:t>Evins</a:t>
            </a:r>
            <a:r>
              <a:rPr lang="en-US" sz="1700" dirty="0">
                <a:solidFill>
                  <a:srgbClr val="222222"/>
                </a:solidFill>
                <a:highlight>
                  <a:srgbClr val="FFFFFF"/>
                </a:highlight>
              </a:rPr>
              <a:t>, A. E., </a:t>
            </a:r>
            <a:r>
              <a:rPr lang="en-US" sz="1700" dirty="0" err="1">
                <a:solidFill>
                  <a:srgbClr val="222222"/>
                </a:solidFill>
                <a:highlight>
                  <a:srgbClr val="FFFFFF"/>
                </a:highlight>
              </a:rPr>
              <a:t>DeLisi</a:t>
            </a:r>
            <a:r>
              <a:rPr lang="en-US" sz="1700" dirty="0">
                <a:solidFill>
                  <a:srgbClr val="222222"/>
                </a:solidFill>
                <a:highlight>
                  <a:srgbClr val="FFFFFF"/>
                </a:highlight>
              </a:rPr>
              <a:t>, L. E., Meier, M. H., Gonzalez, R., ... &amp; Baler, R. (2016). Effects of cannabis use on human behavior, including cognition, motivation, and psychosis: A review. </a:t>
            </a:r>
            <a:r>
              <a:rPr lang="en-US" sz="1700" i="1" dirty="0">
                <a:solidFill>
                  <a:srgbClr val="222222"/>
                </a:solidFill>
                <a:highlight>
                  <a:srgbClr val="FFFFFF"/>
                </a:highlight>
              </a:rPr>
              <a:t>JAMA Psychiatry</a:t>
            </a:r>
            <a:r>
              <a:rPr lang="en-US" sz="1700" dirty="0">
                <a:solidFill>
                  <a:srgbClr val="222222"/>
                </a:solidFill>
                <a:highlight>
                  <a:srgbClr val="FFFFFF"/>
                </a:highlight>
              </a:rPr>
              <a:t>, </a:t>
            </a:r>
            <a:r>
              <a:rPr lang="en-US" sz="1700" i="1" dirty="0">
                <a:solidFill>
                  <a:srgbClr val="222222"/>
                </a:solidFill>
                <a:highlight>
                  <a:srgbClr val="FFFFFF"/>
                </a:highlight>
              </a:rPr>
              <a:t>73</a:t>
            </a:r>
            <a:r>
              <a:rPr lang="en-US" sz="1700" dirty="0">
                <a:solidFill>
                  <a:srgbClr val="222222"/>
                </a:solidFill>
                <a:highlight>
                  <a:srgbClr val="FFFFFF"/>
                </a:highlight>
              </a:rPr>
              <a:t>(3), 292-297.</a:t>
            </a:r>
            <a:endParaRPr sz="1700" dirty="0">
              <a:solidFill>
                <a:srgbClr val="222222"/>
              </a:solidFill>
              <a:highlight>
                <a:srgbClr val="FFFFFF"/>
              </a:highlight>
            </a:endParaRPr>
          </a:p>
          <a:p>
            <a:pPr marL="0" lvl="0" indent="0" algn="l" rtl="0">
              <a:spcAft>
                <a:spcPts val="0"/>
              </a:spcAft>
              <a:buClr>
                <a:schemeClr val="dk1"/>
              </a:buClr>
              <a:buSzPts val="1100"/>
              <a:buFont typeface="Arial"/>
              <a:buNone/>
            </a:pPr>
            <a:endParaRPr sz="1700" dirty="0">
              <a:solidFill>
                <a:schemeClr val="dk1"/>
              </a:solidFill>
            </a:endParaRPr>
          </a:p>
          <a:p>
            <a:pPr marL="0" marR="0" lvl="0" indent="0" algn="l" rtl="0">
              <a:spcAft>
                <a:spcPts val="0"/>
              </a:spcAft>
              <a:buNone/>
            </a:pPr>
            <a:endParaRPr sz="1700" dirty="0">
              <a:solidFill>
                <a:schemeClr val="dk1"/>
              </a:solidFill>
            </a:endParaRPr>
          </a:p>
        </p:txBody>
      </p:sp>
      <p:sp>
        <p:nvSpPr>
          <p:cNvPr id="2" name="TextBox 1">
            <a:extLst>
              <a:ext uri="{FF2B5EF4-FFF2-40B4-BE49-F238E27FC236}">
                <a16:creationId xmlns:a16="http://schemas.microsoft.com/office/drawing/2014/main" id="{5CCFEBC0-7DC6-4CED-B4A3-987D14E48E30}"/>
              </a:ext>
            </a:extLst>
          </p:cNvPr>
          <p:cNvSpPr txBox="1"/>
          <p:nvPr/>
        </p:nvSpPr>
        <p:spPr>
          <a:xfrm>
            <a:off x="822850" y="6502432"/>
            <a:ext cx="13133781" cy="1151084"/>
          </a:xfrm>
          <a:prstGeom prst="rect">
            <a:avLst/>
          </a:prstGeom>
          <a:solidFill>
            <a:schemeClr val="accent1">
              <a:lumMod val="75000"/>
            </a:schemeClr>
          </a:solidFill>
        </p:spPr>
        <p:txBody>
          <a:bodyPr wrap="square" rtlCol="0">
            <a:spAutoFit/>
          </a:bodyPr>
          <a:lstStyle/>
          <a:p>
            <a:pPr algn="ctr"/>
            <a:r>
              <a:rPr lang="en-US" sz="6880" b="1" dirty="0">
                <a:solidFill>
                  <a:schemeClr val="bg1"/>
                </a:solidFill>
              </a:rPr>
              <a:t>ABSTRACT</a:t>
            </a:r>
          </a:p>
        </p:txBody>
      </p:sp>
      <p:sp>
        <p:nvSpPr>
          <p:cNvPr id="31" name="TextBox 30">
            <a:extLst>
              <a:ext uri="{FF2B5EF4-FFF2-40B4-BE49-F238E27FC236}">
                <a16:creationId xmlns:a16="http://schemas.microsoft.com/office/drawing/2014/main" id="{2D5BB0E0-CB61-44FB-A8AB-19A3207180E7}"/>
              </a:ext>
            </a:extLst>
          </p:cNvPr>
          <p:cNvSpPr txBox="1"/>
          <p:nvPr/>
        </p:nvSpPr>
        <p:spPr>
          <a:xfrm>
            <a:off x="15237713" y="6433462"/>
            <a:ext cx="13088596" cy="1171928"/>
          </a:xfrm>
          <a:prstGeom prst="rect">
            <a:avLst/>
          </a:prstGeom>
          <a:solidFill>
            <a:schemeClr val="accent1">
              <a:lumMod val="75000"/>
            </a:schemeClr>
          </a:solidFill>
        </p:spPr>
        <p:txBody>
          <a:bodyPr wrap="square" rtlCol="0">
            <a:spAutoFit/>
          </a:bodyPr>
          <a:lstStyle/>
          <a:p>
            <a:pPr algn="ctr"/>
            <a:r>
              <a:rPr lang="en-US" sz="6880" b="1" dirty="0">
                <a:solidFill>
                  <a:schemeClr val="bg1"/>
                </a:solidFill>
              </a:rPr>
              <a:t>METHOD</a:t>
            </a:r>
          </a:p>
        </p:txBody>
      </p:sp>
      <p:sp>
        <p:nvSpPr>
          <p:cNvPr id="32" name="TextBox 31">
            <a:extLst>
              <a:ext uri="{FF2B5EF4-FFF2-40B4-BE49-F238E27FC236}">
                <a16:creationId xmlns:a16="http://schemas.microsoft.com/office/drawing/2014/main" id="{696F22B8-7597-46CD-8A5E-51540B21A1C2}"/>
              </a:ext>
            </a:extLst>
          </p:cNvPr>
          <p:cNvSpPr txBox="1"/>
          <p:nvPr/>
        </p:nvSpPr>
        <p:spPr>
          <a:xfrm>
            <a:off x="29607391" y="6433462"/>
            <a:ext cx="13338209" cy="1171928"/>
          </a:xfrm>
          <a:prstGeom prst="rect">
            <a:avLst/>
          </a:prstGeom>
          <a:solidFill>
            <a:schemeClr val="accent1">
              <a:lumMod val="75000"/>
            </a:schemeClr>
          </a:solidFill>
        </p:spPr>
        <p:txBody>
          <a:bodyPr wrap="square" rtlCol="0">
            <a:spAutoFit/>
          </a:bodyPr>
          <a:lstStyle/>
          <a:p>
            <a:pPr algn="ctr"/>
            <a:r>
              <a:rPr lang="en-US" sz="6880" b="1" dirty="0">
                <a:solidFill>
                  <a:schemeClr val="bg1"/>
                </a:solidFill>
              </a:rPr>
              <a:t>RESULTS</a:t>
            </a:r>
          </a:p>
        </p:txBody>
      </p:sp>
      <p:sp>
        <p:nvSpPr>
          <p:cNvPr id="34" name="TextBox 33">
            <a:extLst>
              <a:ext uri="{FF2B5EF4-FFF2-40B4-BE49-F238E27FC236}">
                <a16:creationId xmlns:a16="http://schemas.microsoft.com/office/drawing/2014/main" id="{3424D002-43FF-4404-8894-2F0CF10A43D5}"/>
              </a:ext>
            </a:extLst>
          </p:cNvPr>
          <p:cNvSpPr txBox="1"/>
          <p:nvPr/>
        </p:nvSpPr>
        <p:spPr>
          <a:xfrm>
            <a:off x="900631" y="16224552"/>
            <a:ext cx="13056000" cy="1151084"/>
          </a:xfrm>
          <a:prstGeom prst="rect">
            <a:avLst/>
          </a:prstGeom>
          <a:solidFill>
            <a:schemeClr val="accent1">
              <a:lumMod val="75000"/>
            </a:schemeClr>
          </a:solidFill>
        </p:spPr>
        <p:txBody>
          <a:bodyPr wrap="square" rtlCol="0">
            <a:spAutoFit/>
          </a:bodyPr>
          <a:lstStyle/>
          <a:p>
            <a:pPr algn="ctr"/>
            <a:r>
              <a:rPr lang="en-US" sz="6880" b="1" dirty="0">
                <a:solidFill>
                  <a:schemeClr val="bg1"/>
                </a:solidFill>
              </a:rPr>
              <a:t>INTRODUCTION</a:t>
            </a:r>
          </a:p>
        </p:txBody>
      </p:sp>
      <p:sp>
        <p:nvSpPr>
          <p:cNvPr id="35" name="TextBox 34">
            <a:extLst>
              <a:ext uri="{FF2B5EF4-FFF2-40B4-BE49-F238E27FC236}">
                <a16:creationId xmlns:a16="http://schemas.microsoft.com/office/drawing/2014/main" id="{3EAC6D03-7DF7-45E6-B101-239AB01A15DC}"/>
              </a:ext>
            </a:extLst>
          </p:cNvPr>
          <p:cNvSpPr txBox="1"/>
          <p:nvPr/>
        </p:nvSpPr>
        <p:spPr>
          <a:xfrm>
            <a:off x="29654140" y="15028694"/>
            <a:ext cx="13244709" cy="1151084"/>
          </a:xfrm>
          <a:prstGeom prst="rect">
            <a:avLst/>
          </a:prstGeom>
          <a:solidFill>
            <a:schemeClr val="accent1">
              <a:lumMod val="75000"/>
            </a:schemeClr>
          </a:solidFill>
        </p:spPr>
        <p:txBody>
          <a:bodyPr wrap="square" rtlCol="0">
            <a:spAutoFit/>
          </a:bodyPr>
          <a:lstStyle/>
          <a:p>
            <a:pPr algn="ctr"/>
            <a:r>
              <a:rPr lang="en-US" sz="6880" b="1" dirty="0">
                <a:solidFill>
                  <a:schemeClr val="bg1"/>
                </a:solidFill>
              </a:rPr>
              <a:t>DISCUSSION</a:t>
            </a:r>
          </a:p>
        </p:txBody>
      </p:sp>
      <p:sp>
        <p:nvSpPr>
          <p:cNvPr id="36" name="TextBox 35">
            <a:extLst>
              <a:ext uri="{FF2B5EF4-FFF2-40B4-BE49-F238E27FC236}">
                <a16:creationId xmlns:a16="http://schemas.microsoft.com/office/drawing/2014/main" id="{BF2A6227-1C4E-42F0-AE77-AE18A2E3A94E}"/>
              </a:ext>
            </a:extLst>
          </p:cNvPr>
          <p:cNvSpPr txBox="1"/>
          <p:nvPr/>
        </p:nvSpPr>
        <p:spPr>
          <a:xfrm>
            <a:off x="29607390" y="25144336"/>
            <a:ext cx="13244709" cy="1151084"/>
          </a:xfrm>
          <a:prstGeom prst="rect">
            <a:avLst/>
          </a:prstGeom>
          <a:solidFill>
            <a:schemeClr val="accent1">
              <a:lumMod val="75000"/>
            </a:schemeClr>
          </a:solidFill>
        </p:spPr>
        <p:txBody>
          <a:bodyPr wrap="square" rtlCol="0">
            <a:spAutoFit/>
          </a:bodyPr>
          <a:lstStyle/>
          <a:p>
            <a:pPr algn="ctr"/>
            <a:r>
              <a:rPr lang="en-US" sz="6880" b="1" dirty="0">
                <a:solidFill>
                  <a:schemeClr val="bg1"/>
                </a:solidFill>
              </a:rPr>
              <a:t>CITATIONS</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75F92"/>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1937</TotalTime>
  <Words>1691</Words>
  <Application>Microsoft Office PowerPoint</Application>
  <PresentationFormat>Custom</PresentationFormat>
  <Paragraphs>106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Office Theme</vt:lpstr>
      <vt:lpstr>Impulsivity and Childhood Physical Abuse Predict Past 30-day Cannabis Use Among Bisexual Women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Impulsivity and Childhood Physical Abuse Predict Past 30-day Cannabis Use Among Bisexual Women</dc:title>
  <dc:creator>Megan Risi</dc:creator>
  <cp:lastModifiedBy>Ladd, Ben</cp:lastModifiedBy>
  <cp:revision>22</cp:revision>
  <dcterms:modified xsi:type="dcterms:W3CDTF">2020-07-16T17:50:56Z</dcterms:modified>
</cp:coreProperties>
</file>