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embeddedFontLst>
    <p:embeddedFont>
      <p:font typeface="Domine" panose="020B0604020202020204" charset="0"/>
      <p:regular r:id="rId4"/>
    </p:embeddedFont>
    <p:embeddedFont>
      <p:font typeface="Montserrat Extra Bold" panose="020B0604020202020204" charset="0"/>
      <p:bold r:id="rId5"/>
    </p:embeddedFont>
    <p:embeddedFont>
      <p:font typeface="Montserrat Semi Bold" panose="020B0604020202020204" charset="0"/>
      <p:bold r:id="rId6"/>
    </p:embeddedFont>
  </p:embeddedFontLst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514"/>
    <a:srgbClr val="8CD23C"/>
    <a:srgbClr val="5F5F5F"/>
    <a:srgbClr val="333333"/>
    <a:srgbClr val="669900"/>
    <a:srgbClr val="F2FADC"/>
    <a:srgbClr val="E7F2CA"/>
    <a:srgbClr val="F8F8F8"/>
    <a:srgbClr val="D7E6D6"/>
    <a:srgbClr val="E0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1205" y="149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fld id="{DC7FF369-15CD-4AE8-AD6F-0DD9E71D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C5E13FED-D575-44BD-985D-CE780F31FB9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7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FCB089F-6037-4808-A5EC-72605364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25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AF7A044-11FD-4E27-B513-0D458FB4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8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1319214"/>
            <a:ext cx="9874956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689" y="1319214"/>
            <a:ext cx="29490811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4A8B09D-F957-4A06-AF1F-2E1E112D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98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641C0E7-0C39-489E-BBEB-8384BC9D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34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7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7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11F452E-A8E4-4CE1-9655-29125E88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33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689" y="7681914"/>
            <a:ext cx="19682178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7681914"/>
            <a:ext cx="19683589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F3D9962-47D2-455B-8692-003D5880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4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7369176"/>
            <a:ext cx="1940136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10439401"/>
            <a:ext cx="1940136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EC449C7-2544-4411-A6D9-A7181026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25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E03D6AC-E1AB-4462-989E-5A0865C2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36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ABF8EBA-EBC0-4AA1-85C3-834763B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93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32F5167-8CBC-4FF1-941C-FB4C9DC0C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26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7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7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7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5629D8C-964D-4531-AEEF-CACEBA47F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9213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1913"/>
            <a:ext cx="39501762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2" y="29978350"/>
            <a:ext cx="138985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2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200"/>
            </a:lvl1pPr>
          </a:lstStyle>
          <a:p>
            <a:pPr>
              <a:defRPr/>
            </a:pPr>
            <a:fld id="{7920789E-004F-4528-BD99-83C2E37E8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C487E43-CF95-4231-9CDC-BD811E9A1C1A}"/>
              </a:ext>
            </a:extLst>
          </p:cNvPr>
          <p:cNvGrpSpPr/>
          <p:nvPr/>
        </p:nvGrpSpPr>
        <p:grpSpPr>
          <a:xfrm>
            <a:off x="0" y="0"/>
            <a:ext cx="43891200" cy="6697529"/>
            <a:chOff x="-27039" y="-59635"/>
            <a:chExt cx="43891200" cy="6697529"/>
          </a:xfrm>
        </p:grpSpPr>
        <p:sp>
          <p:nvSpPr>
            <p:cNvPr id="2050" name="Rectangle 6"/>
            <p:cNvSpPr>
              <a:spLocks noChangeArrowheads="1"/>
            </p:cNvSpPr>
            <p:nvPr/>
          </p:nvSpPr>
          <p:spPr bwMode="auto">
            <a:xfrm>
              <a:off x="-27039" y="-59635"/>
              <a:ext cx="43891200" cy="6697529"/>
            </a:xfrm>
            <a:prstGeom prst="rect">
              <a:avLst/>
            </a:prstGeom>
            <a:solidFill>
              <a:srgbClr val="73A514"/>
            </a:solidFill>
            <a:ln w="38100">
              <a:noFill/>
              <a:miter lim="800000"/>
            </a:ln>
          </p:spPr>
          <p:txBody>
            <a:bodyPr lIns="137160" tIns="68580" rIns="137160" bIns="68580" anchor="ctr"/>
            <a:lstStyle>
              <a:defPPr>
                <a:defRPr kern="1200" smtId="4294967295"/>
              </a:defPPr>
            </a:lstStyle>
            <a:p>
              <a:pPr algn="ctr" defTabSz="4703763"/>
              <a:endParaRPr lang="en-US" sz="5400" b="1" dirty="0">
                <a:solidFill>
                  <a:schemeClr val="tx2"/>
                </a:solidFill>
                <a:latin typeface="Gill Sans" pitchFamily="34" charset="0"/>
              </a:endParaRPr>
            </a:p>
          </p:txBody>
        </p:sp>
        <p:sp>
          <p:nvSpPr>
            <p:cNvPr id="380" name="Text Placeholder 5">
              <a:extLst>
                <a:ext uri="{FF2B5EF4-FFF2-40B4-BE49-F238E27FC236}">
                  <a16:creationId xmlns:a16="http://schemas.microsoft.com/office/drawing/2014/main" id="{4369D350-A6E8-4013-9E68-41D409BBBE5D}"/>
                </a:ext>
              </a:extLst>
            </p:cNvPr>
            <p:cNvSpPr txBox="1">
              <a:spLocks/>
            </p:cNvSpPr>
            <p:nvPr/>
          </p:nvSpPr>
          <p:spPr>
            <a:xfrm>
              <a:off x="3657600" y="914400"/>
              <a:ext cx="36576000" cy="293744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defPPr>
                <a:defRPr kern="1200" smtId="4294967295"/>
              </a:defPPr>
              <a:lvl1pPr marL="0" marR="0" indent="0" algn="l" defTabSz="3783013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 sz="6000" kern="1200" baseline="0">
                  <a:solidFill>
                    <a:schemeClr val="tx2"/>
                  </a:solidFill>
                  <a:latin typeface="Franklin Gothic Heavy" pitchFamily="34" charset="0"/>
                  <a:ea typeface="+mn-ea"/>
                  <a:cs typeface="+mn-cs"/>
                </a:defRPr>
              </a:lvl1pPr>
              <a:lvl2pPr marL="1880543" indent="0" algn="l" defTabSz="3761086" rtl="0" eaLnBrk="1" latinLnBrk="0" hangingPunct="1">
                <a:spcBef>
                  <a:spcPct val="20000"/>
                </a:spcBef>
                <a:buFontTx/>
                <a:buNone/>
                <a:defRPr sz="1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61086" indent="0" algn="l" defTabSz="3761086" rtl="0" eaLnBrk="1" latinLnBrk="0" hangingPunct="1">
                <a:spcBef>
                  <a:spcPct val="20000"/>
                </a:spcBef>
                <a:buFontTx/>
                <a:buNone/>
                <a:defRPr sz="9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41629" indent="0" algn="l" defTabSz="3761086" rtl="0" eaLnBrk="1" latinLnBrk="0" hangingPunct="1">
                <a:spcBef>
                  <a:spcPct val="20000"/>
                </a:spcBef>
                <a:buFontTx/>
                <a:buNone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2172" indent="0" algn="l" defTabSz="3761086" rtl="0" eaLnBrk="1" latinLnBrk="0" hangingPunct="1">
                <a:spcBef>
                  <a:spcPct val="20000"/>
                </a:spcBef>
                <a:buFontTx/>
                <a:buNone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342988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223531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104074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984617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761086">
                <a:spcBef>
                  <a:spcPct val="20000"/>
                </a:spcBef>
                <a:defRPr/>
              </a:pPr>
              <a:r>
                <a:rPr lang="en-US" sz="8500" dirty="0">
                  <a:solidFill>
                    <a:schemeClr val="bg1"/>
                  </a:solidFill>
                  <a:latin typeface="Montserrat Extra Bold" panose="00000900000000000000" pitchFamily="50" charset="0"/>
                </a:rPr>
                <a:t>Cannabis Use Among Women: </a:t>
              </a:r>
            </a:p>
            <a:p>
              <a:pPr algn="ctr" defTabSz="3761086">
                <a:spcBef>
                  <a:spcPct val="20000"/>
                </a:spcBef>
                <a:defRPr/>
              </a:pPr>
              <a:r>
                <a:rPr lang="en-US" sz="8500" dirty="0">
                  <a:solidFill>
                    <a:schemeClr val="bg1"/>
                  </a:solidFill>
                  <a:latin typeface="Montserrat Extra Bold" panose="00000900000000000000" pitchFamily="50" charset="0"/>
                </a:rPr>
                <a:t>Does Daily Assessment Reactivity Affect Usage Patterns?</a:t>
              </a:r>
            </a:p>
          </p:txBody>
        </p:sp>
      </p:grpSp>
      <p:sp>
        <p:nvSpPr>
          <p:cNvPr id="381" name="Text Placeholder 5">
            <a:extLst>
              <a:ext uri="{FF2B5EF4-FFF2-40B4-BE49-F238E27FC236}">
                <a16:creationId xmlns:a16="http://schemas.microsoft.com/office/drawing/2014/main" id="{8BBE4D3D-2973-4E7D-BD53-6E31C96F6EA1}"/>
              </a:ext>
            </a:extLst>
          </p:cNvPr>
          <p:cNvSpPr txBox="1">
            <a:spLocks/>
          </p:cNvSpPr>
          <p:nvPr/>
        </p:nvSpPr>
        <p:spPr>
          <a:xfrm>
            <a:off x="3657600" y="4115931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Jason Y. Isaacs</a:t>
            </a:r>
            <a:r>
              <a:rPr lang="en-US" sz="5600" baseline="300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1</a:t>
            </a:r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, Sean P. MacKinnon</a:t>
            </a:r>
            <a:r>
              <a:rPr lang="en-US" sz="5600" baseline="300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1</a:t>
            </a:r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, Kayla M. Joyce</a:t>
            </a:r>
            <a:r>
              <a:rPr lang="en-US" sz="5600" baseline="300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2</a:t>
            </a:r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, Sherry H. Stewart</a:t>
            </a:r>
            <a:r>
              <a:rPr lang="en-US" sz="5600" baseline="300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1</a:t>
            </a:r>
            <a:endParaRPr lang="en-US" sz="5600" dirty="0">
              <a:solidFill>
                <a:schemeClr val="bg1"/>
              </a:solidFill>
              <a:latin typeface="Domine" panose="02040503040403060204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4800" baseline="300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Dalhousie University; </a:t>
            </a:r>
            <a:r>
              <a:rPr lang="en-US" sz="4800" baseline="300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2</a:t>
            </a:r>
            <a:r>
              <a:rPr lang="en-US" sz="48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University of Manitoba</a:t>
            </a:r>
            <a:r>
              <a:rPr lang="en-US" sz="5600" dirty="0">
                <a:solidFill>
                  <a:schemeClr val="bg1"/>
                </a:solidFill>
                <a:latin typeface="Domine" panose="020405030404030602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52E9EB-5ABA-416B-A4E2-94484AEB4470}"/>
              </a:ext>
            </a:extLst>
          </p:cNvPr>
          <p:cNvSpPr txBox="1"/>
          <p:nvPr/>
        </p:nvSpPr>
        <p:spPr>
          <a:xfrm>
            <a:off x="835742" y="8549771"/>
            <a:ext cx="9601200" cy="2379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Assessment reactivity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refers to behavior change that occurs due to self-monitoring (Nelson &amp; Hayes, 1981). In the addictions field, reactivity to daily self-monitoring has been identified as an intervention tool in clinical practice (Cohn et al., 2018), that may also pose a potential confound in daily diary research.</a:t>
            </a:r>
          </a:p>
          <a:p>
            <a:pPr algn="just"/>
            <a:endParaRPr lang="en-US" sz="2800" b="1" dirty="0">
              <a:solidFill>
                <a:srgbClr val="00B050"/>
              </a:solidFill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Objective reactivity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(i.e., systematic mean changes over time) to daily self-monitoring has been investigated for alcohol and tobacco, and has generated mixed findings (e.g., Collins et al., 1998; Simpson, Kivlahan, Bush, and McFall, 2005).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Only one prior study has looked at daily diary reactivity for cannabis.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Buu et al. (2020) found no evidence of reactivity; however they did not examine quantity – an outcome that warrants further exploration (Asbridge et al., 2014). </a:t>
            </a:r>
          </a:p>
          <a:p>
            <a:pPr algn="just"/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Subjective reactivity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(i.e., participants’ self-rated perceptions of reactivity) is an alternative to looking for systematic changes in self-monitored behavior over time, however it has not been examined in the cannabis field, and researchers have not yet explored associations between subjective &amp; objective reactivity.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STUDY OBJECTIVES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To investigate: (1) the impact of daily self-monitoring on the probability of daily cannabis use and cannabis use quantity over time; (2) participants’ perceptions of the impact of daily self-monitoring on their cannabis use; and (3) the relationship between objective and subjective reactivity in daily self-monitoring.</a:t>
            </a:r>
            <a:endParaRPr lang="en-US" sz="24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441297-FF79-4C77-BAC7-EA1FEB90C6FB}"/>
              </a:ext>
            </a:extLst>
          </p:cNvPr>
          <p:cNvSpPr txBox="1"/>
          <p:nvPr/>
        </p:nvSpPr>
        <p:spPr>
          <a:xfrm>
            <a:off x="11604330" y="8549771"/>
            <a:ext cx="9601200" cy="2422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PARTICIPANTS AND PROCEDURE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Eighty-eight female cannabis users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were recruited via advertisement for a study on cannabis use across the menstrual cycle (Joyce et al., under review).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Participants </a:t>
            </a:r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self-monitored cannabis use for 32 days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. They recorded yes/no use and quantity twice per day. Only one measurement was used in the current study.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RELEVANT MEASURES</a:t>
            </a:r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Daily Self-Monitoring.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At 10:30am each day, participants were asked if they had used cannabis the previous day. When ‘yes’, they were asked for quantity used in ‘standard joints’ (.5 grams, five bong/pipe hits, or 10 puffs; Zeisser et al., 2012). </a:t>
            </a:r>
          </a:p>
          <a:p>
            <a:pPr marL="514350" indent="-514350" algn="just">
              <a:buAutoNum type="arabicPeriod"/>
            </a:pPr>
            <a:endParaRPr lang="en-US" sz="2800" u="sng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Subjective Perception of Reactivity.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At debriefing, participants were asked to rate, on a 10-point scale, “To what extent did the monitoring impact your cannabis use behaviors”.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DATA ANALYSIS AND MODEL FIT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Analysis: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Design was repeated measures nested within participants. Between- and within-subject changes were explored over 32 days. All models were run in R. 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Model fit: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Cannabis scores were zero inflated, and the </a:t>
            </a:r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random intercepts and random slope hurdle model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was the best fit.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7113F97-4666-489B-8648-647FDED4937B}"/>
              </a:ext>
            </a:extLst>
          </p:cNvPr>
          <p:cNvSpPr txBox="1"/>
          <p:nvPr/>
        </p:nvSpPr>
        <p:spPr>
          <a:xfrm>
            <a:off x="22401787" y="8549770"/>
            <a:ext cx="9867683" cy="2422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CANNABIS USE OVER 32 DAYS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No significant change in yes/no cannabis use (</a:t>
            </a:r>
            <a:r>
              <a:rPr lang="en-US" sz="2800" i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=0.22).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No significant change in cannabis quantity (</a:t>
            </a:r>
            <a:r>
              <a:rPr lang="en-US" sz="2800" i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=0.08).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SUBJECTIVE REACTIVITY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6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600" b="1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RELATIONSHIP BETWEEN OBT./SUB. REACTIVITY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Three-step </a:t>
            </a:r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hierarchical linear regression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914400" lvl="1" indent="-457200" algn="just">
              <a:buFontTx/>
              <a:buChar char="-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Time (step 1), subjective reactivity (step 2), the interaction (step 3).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Cannabis use remained non-significant at each step of the model for yes/no use (0.22 </a:t>
            </a:r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i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0.30).</a:t>
            </a:r>
          </a:p>
          <a:p>
            <a:pPr marL="457200" indent="-457200" algn="just">
              <a:buFontTx/>
              <a:buChar char="-"/>
            </a:pPr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Cannabis use also remained non-significant for quantity used (0.08 </a:t>
            </a:r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i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u="sng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&lt;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0.80).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011C14B6-B751-462F-8B85-BDA45F7D8D52}"/>
              </a:ext>
            </a:extLst>
          </p:cNvPr>
          <p:cNvSpPr txBox="1"/>
          <p:nvPr/>
        </p:nvSpPr>
        <p:spPr>
          <a:xfrm>
            <a:off x="33419652" y="18367789"/>
            <a:ext cx="9601200" cy="1388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SUMMARY OF KEY FINDINGS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No significant changes in cannabis use over time.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Most participants reported at least some degree of subjective reactivity.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No evidence of subjective reactivity as a moderator of the relationship between time and cannabis use.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YES significant relationship between self-reported subjective reactivity and cannabis variability.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CONCLUSIONS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The lack of cannabis change resulting from reactivity (both when subjective reactivity was and was not included in the model) indicates that </a:t>
            </a:r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reactivity is unlikely to confound daily diary cannabis research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but is also </a:t>
            </a:r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unlikely to be helpful as a standalone clinical intervention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The relationship between subjective reactivity and cannabis variability suggests that </a:t>
            </a:r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increasing one’s awareness of cannabis behaviours may be an important first step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in altering more consistent problematic usage.</a:t>
            </a:r>
          </a:p>
          <a:p>
            <a:pPr marL="457200" indent="-457200" algn="just">
              <a:buAutoNum type="arabicPeriod"/>
            </a:pPr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800" b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LIMITATIONS AND FUTURE DIRECTIONS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Female sample; findings may not generalize.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Factors associated with behavioural change (e.g., motivation to change) were not measured.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Subjective reactivity did not look at directionality.</a:t>
            </a:r>
          </a:p>
        </p:txBody>
      </p:sp>
      <p:sp>
        <p:nvSpPr>
          <p:cNvPr id="383" name="Rectangle 10">
            <a:extLst>
              <a:ext uri="{FF2B5EF4-FFF2-40B4-BE49-F238E27FC236}">
                <a16:creationId xmlns:a16="http://schemas.microsoft.com/office/drawing/2014/main" id="{260CDAC7-9B7B-48F0-8B37-AF26537B5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3200" y="7438427"/>
            <a:ext cx="9572330" cy="8733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Montserrat Semi Bold" panose="00000700000000000000" pitchFamily="50" charset="0"/>
              </a:rPr>
              <a:t>Methods</a:t>
            </a:r>
          </a:p>
        </p:txBody>
      </p:sp>
      <p:sp>
        <p:nvSpPr>
          <p:cNvPr id="387" name="Rectangle 10">
            <a:extLst>
              <a:ext uri="{FF2B5EF4-FFF2-40B4-BE49-F238E27FC236}">
                <a16:creationId xmlns:a16="http://schemas.microsoft.com/office/drawing/2014/main" id="{0591E42B-1156-425D-9161-CD6058BB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01788" y="7438426"/>
            <a:ext cx="9601200" cy="8733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ADCCE40-75A3-48DC-BBE9-40643973E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42" y="7438427"/>
            <a:ext cx="9601200" cy="8733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C9A3EBA6-3A1B-49EA-A318-7E74A97F5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9652" y="17252565"/>
            <a:ext cx="9601200" cy="8733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Montserrat Semi Bold" panose="00000700000000000000" pitchFamily="50" charset="0"/>
              </a:rPr>
              <a:t>Discussion and Conclusions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7AB25E-8870-4BD1-9E75-A52C9ED9FB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3285" y="24359053"/>
            <a:ext cx="5426364" cy="3581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2485E6-2B30-4A1A-ACC3-461D6747C4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1147" y="13944600"/>
            <a:ext cx="4286250" cy="428625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06368C-9701-4C99-AD7B-7D0B8DC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75435"/>
              </p:ext>
            </p:extLst>
          </p:nvPr>
        </p:nvGraphicFramePr>
        <p:xfrm>
          <a:off x="11650405" y="11125200"/>
          <a:ext cx="9601200" cy="83922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688486">
                  <a:extLst>
                    <a:ext uri="{9D8B030D-6E8A-4147-A177-3AD203B41FA5}">
                      <a16:colId xmlns:a16="http://schemas.microsoft.com/office/drawing/2014/main" val="1046570057"/>
                    </a:ext>
                  </a:extLst>
                </a:gridCol>
                <a:gridCol w="1956357">
                  <a:extLst>
                    <a:ext uri="{9D8B030D-6E8A-4147-A177-3AD203B41FA5}">
                      <a16:colId xmlns:a16="http://schemas.microsoft.com/office/drawing/2014/main" val="2285423765"/>
                    </a:ext>
                  </a:extLst>
                </a:gridCol>
                <a:gridCol w="1956357">
                  <a:extLst>
                    <a:ext uri="{9D8B030D-6E8A-4147-A177-3AD203B41FA5}">
                      <a16:colId xmlns:a16="http://schemas.microsoft.com/office/drawing/2014/main" val="2704180536"/>
                    </a:ext>
                  </a:extLst>
                </a:gridCol>
              </a:tblGrid>
              <a:tr h="489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Demographic Variable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M (SD)/%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Valid N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654765"/>
                  </a:ext>
                </a:extLst>
              </a:tr>
              <a:tr h="2049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Ethnicity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87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053687"/>
                  </a:ext>
                </a:extLst>
              </a:tr>
              <a:tr h="204929">
                <a:tc>
                  <a:txBody>
                    <a:bodyPr/>
                    <a:lstStyle/>
                    <a:p>
                      <a:pPr marL="2870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Caucasian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72.41%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667754"/>
                  </a:ext>
                </a:extLst>
              </a:tr>
              <a:tr h="204929">
                <a:tc>
                  <a:txBody>
                    <a:bodyPr/>
                    <a:lstStyle/>
                    <a:p>
                      <a:pPr marL="2870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Other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27.59%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5688260"/>
                  </a:ext>
                </a:extLst>
              </a:tr>
              <a:tr h="204929">
                <a:tc>
                  <a:txBody>
                    <a:bodyPr/>
                    <a:lstStyle/>
                    <a:p>
                      <a:pPr marL="279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Education Level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87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993179"/>
                  </a:ext>
                </a:extLst>
              </a:tr>
              <a:tr h="359412">
                <a:tc>
                  <a:txBody>
                    <a:bodyPr/>
                    <a:lstStyle/>
                    <a:p>
                      <a:pPr marL="2870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College/University Graduate or More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68.97%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912931"/>
                  </a:ext>
                </a:extLst>
              </a:tr>
              <a:tr h="636491">
                <a:tc>
                  <a:txBody>
                    <a:bodyPr/>
                    <a:lstStyle/>
                    <a:p>
                      <a:pPr marL="2870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Some College/University or Less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31.03%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908104"/>
                  </a:ext>
                </a:extLst>
              </a:tr>
              <a:tr h="204929">
                <a:tc>
                  <a:txBody>
                    <a:bodyPr/>
                    <a:lstStyle/>
                    <a:p>
                      <a:pPr marL="0" marR="0" indent="279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Cannabis Use Risk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87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8630"/>
                  </a:ext>
                </a:extLst>
              </a:tr>
              <a:tr h="420710">
                <a:tc>
                  <a:txBody>
                    <a:bodyPr/>
                    <a:lstStyle/>
                    <a:p>
                      <a:pPr marL="287020" marR="0" indent="279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Hazardous Use or More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82.76%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2627945"/>
                  </a:ext>
                </a:extLst>
              </a:tr>
              <a:tr h="420710">
                <a:tc>
                  <a:txBody>
                    <a:bodyPr/>
                    <a:lstStyle/>
                    <a:p>
                      <a:pPr marL="287020" marR="0" indent="279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Non-problematic Cannabis Use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17.24%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2045962"/>
                  </a:ext>
                </a:extLst>
              </a:tr>
              <a:tr h="420710">
                <a:tc>
                  <a:txBody>
                    <a:bodyPr/>
                    <a:lstStyle/>
                    <a:p>
                      <a:pPr marL="279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Cannabis Using Days (30-Days Pre-Study)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88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865694"/>
                  </a:ext>
                </a:extLst>
              </a:tr>
              <a:tr h="204929">
                <a:tc>
                  <a:txBody>
                    <a:bodyPr/>
                    <a:lstStyle/>
                    <a:p>
                      <a:pPr marL="28702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26-30 Days 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68.18%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098242"/>
                  </a:ext>
                </a:extLst>
              </a:tr>
              <a:tr h="204929">
                <a:tc>
                  <a:txBody>
                    <a:bodyPr/>
                    <a:lstStyle/>
                    <a:p>
                      <a:pPr marL="2946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≤ 25 Days 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31.82%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 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6077633"/>
                  </a:ext>
                </a:extLst>
              </a:tr>
              <a:tr h="420710">
                <a:tc>
                  <a:txBody>
                    <a:bodyPr/>
                    <a:lstStyle/>
                    <a:p>
                      <a:pPr marL="171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Age (in years)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Domine" panose="020B0604020202020204" charset="0"/>
                        </a:rPr>
                        <a:t>28.86 (6.11)</a:t>
                      </a:r>
                      <a:endParaRPr lang="en-US" sz="280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Domine" panose="020B0604020202020204" charset="0"/>
                        </a:rPr>
                        <a:t>87</a:t>
                      </a:r>
                      <a:endParaRPr lang="en-US" sz="2800" dirty="0">
                        <a:effectLst/>
                        <a:latin typeface="Domine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0503406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7D7F84EC-0309-4910-91C2-2B2A735E408C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1"/>
          <a:stretch/>
        </p:blipFill>
        <p:spPr>
          <a:xfrm>
            <a:off x="22405331" y="10113589"/>
            <a:ext cx="9601200" cy="443162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98FA53F-2497-4380-A389-05BDB9CEF524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"/>
          <a:stretch/>
        </p:blipFill>
        <p:spPr>
          <a:xfrm>
            <a:off x="22424825" y="15627911"/>
            <a:ext cx="9578163" cy="44316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C3F7C3-D965-4323-BD5B-602D9E475AA5}"/>
              </a:ext>
            </a:extLst>
          </p:cNvPr>
          <p:cNvSpPr txBox="1"/>
          <p:nvPr/>
        </p:nvSpPr>
        <p:spPr>
          <a:xfrm>
            <a:off x="33451800" y="8549770"/>
            <a:ext cx="960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There was a </a:t>
            </a:r>
            <a:r>
              <a:rPr lang="en-US" sz="2800" b="1" dirty="0">
                <a:solidFill>
                  <a:srgbClr val="00B05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significant relationship between self-reported subjective reactivity and variability of cannabis use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across 32 days of data collection (</a:t>
            </a:r>
            <a:r>
              <a:rPr lang="en-US" sz="2800" i="1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2800" dirty="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=.02).</a:t>
            </a: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6DD5845-5576-4751-9FC1-3F6AC7E04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9246" y="7438426"/>
            <a:ext cx="9601200" cy="8733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 smtId="4294967295"/>
            </a:defPPr>
          </a:lstStyle>
          <a:p>
            <a:pPr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Montserrat Semi Bold" panose="00000700000000000000" pitchFamily="50" charset="0"/>
              </a:rPr>
              <a:t>Results (Continued)</a:t>
            </a:r>
          </a:p>
        </p:txBody>
      </p:sp>
      <p:pic>
        <p:nvPicPr>
          <p:cNvPr id="1026" name="Picture 2" descr="Logos - Communications, Marketing &amp; Creative Services - Dalhousie ...">
            <a:extLst>
              <a:ext uri="{FF2B5EF4-FFF2-40B4-BE49-F238E27FC236}">
                <a16:creationId xmlns:a16="http://schemas.microsoft.com/office/drawing/2014/main" id="{030A9A0C-AFC4-48EA-9CF4-5204AE7B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65" y="288341"/>
            <a:ext cx="5636550" cy="187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0EE81DF-AA5D-48DA-8CB0-E3CEC1B374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13730" y="288342"/>
            <a:ext cx="2816406" cy="23294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10E301-9458-4305-8D92-917A29DB15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83800" y="21206984"/>
            <a:ext cx="8628533" cy="5310768"/>
          </a:xfrm>
          <a:prstGeom prst="rect">
            <a:avLst/>
          </a:prstGeom>
        </p:spPr>
      </p:pic>
      <p:pic>
        <p:nvPicPr>
          <p:cNvPr id="7" name="Picture 2" descr="Image preview">
            <a:extLst>
              <a:ext uri="{FF2B5EF4-FFF2-40B4-BE49-F238E27FC236}">
                <a16:creationId xmlns:a16="http://schemas.microsoft.com/office/drawing/2014/main" id="{888C5C66-AA70-470B-9595-B7BBE3BB8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600" y="10268958"/>
            <a:ext cx="7715143" cy="588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Marijuana Clipart Black And White, Download Free Clip Art ...">
            <a:extLst>
              <a:ext uri="{FF2B5EF4-FFF2-40B4-BE49-F238E27FC236}">
                <a16:creationId xmlns:a16="http://schemas.microsoft.com/office/drawing/2014/main" id="{81C59F42-31FA-4694-B4B0-D192A09F5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5829" y="4115931"/>
            <a:ext cx="2529726" cy="263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ree Marijuana Clipart Black And White, Download Free Clip Art ...">
            <a:extLst>
              <a:ext uri="{FF2B5EF4-FFF2-40B4-BE49-F238E27FC236}">
                <a16:creationId xmlns:a16="http://schemas.microsoft.com/office/drawing/2014/main" id="{734743BB-BD60-4921-AA17-DEF3677E8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8737" y="4120021"/>
            <a:ext cx="2529726" cy="263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Free Marijuana Clipart Black And White, Download Free Clip Art ...">
            <a:extLst>
              <a:ext uri="{FF2B5EF4-FFF2-40B4-BE49-F238E27FC236}">
                <a16:creationId xmlns:a16="http://schemas.microsoft.com/office/drawing/2014/main" id="{0F45A563-3A5F-4A27-BCFC-A3AA83A85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47" y="4111841"/>
            <a:ext cx="2529726" cy="263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Free Marijuana Clipart Black And White, Download Free Clip Art ...">
            <a:extLst>
              <a:ext uri="{FF2B5EF4-FFF2-40B4-BE49-F238E27FC236}">
                <a16:creationId xmlns:a16="http://schemas.microsoft.com/office/drawing/2014/main" id="{1A0F3CF1-C319-423C-8A58-018DFC6F0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55" y="4115931"/>
            <a:ext cx="2529726" cy="263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895</Words>
  <Application>Microsoft Office PowerPoint</Application>
  <PresentationFormat>Custom</PresentationFormat>
  <Paragraphs>196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Montserrat Extra Bold</vt:lpstr>
      <vt:lpstr>Domine</vt:lpstr>
      <vt:lpstr>Montserrat Semi Bold</vt:lpstr>
      <vt:lpstr>Gill Sans</vt:lpstr>
      <vt:lpstr>Default Design</vt:lpstr>
      <vt:lpstr>PowerPoint Presentation</vt:lpstr>
    </vt:vector>
  </TitlesOfParts>
  <Manager/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Ladd, Ben</cp:lastModifiedBy>
  <cp:revision>72</cp:revision>
  <dcterms:modified xsi:type="dcterms:W3CDTF">2020-07-17T20:04:16Z</dcterms:modified>
  <cp:category>science research poster</cp:category>
</cp:coreProperties>
</file>