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51206400" cy="32918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Lato" panose="020B0604020202020204" charset="0"/>
      <p:regular r:id="rId8"/>
      <p:bold r:id="rId9"/>
      <p:italic r:id="rId10"/>
      <p:boldItalic r:id="rId11"/>
    </p:embeddedFont>
    <p:embeddedFont>
      <p:font typeface="Papyrus" panose="03070502060502030205" pitchFamily="66" charset="0"/>
      <p:regular r:id="rId12"/>
    </p:embeddedFont>
    <p:embeddedFont>
      <p:font typeface="Verdana" panose="020B060403050404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16153">
          <p15:clr>
            <a:srgbClr val="A4A3A4"/>
          </p15:clr>
        </p15:guide>
        <p15:guide id="2" pos="6247">
          <p15:clr>
            <a:srgbClr val="A4A3A4"/>
          </p15:clr>
        </p15:guide>
        <p15:guide id="3" pos="274">
          <p15:clr>
            <a:srgbClr val="A4A3A4"/>
          </p15:clr>
        </p15:guide>
        <p15:guide id="4" pos="772">
          <p15:clr>
            <a:srgbClr val="A4A3A4"/>
          </p15:clr>
        </p15:guide>
        <p15:guide id="5" orient="horz" pos="10368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7" roundtripDataSignature="AMtx7mgO4Xdtmg/ZsVdAV3YwybYOUR1h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536"/>
    <a:srgbClr val="FED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885" autoAdjust="0"/>
    <p:restoredTop sz="94660"/>
  </p:normalViewPr>
  <p:slideViewPr>
    <p:cSldViewPr snapToGrid="0">
      <p:cViewPr varScale="1">
        <p:scale>
          <a:sx n="13" d="100"/>
          <a:sy n="13" d="100"/>
        </p:scale>
        <p:origin x="413" y="110"/>
      </p:cViewPr>
      <p:guideLst>
        <p:guide pos="16153"/>
        <p:guide pos="6247"/>
        <p:guide pos="274"/>
        <p:guide pos="772"/>
        <p:guide orient="horz"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028700" y="1143000"/>
            <a:ext cx="4800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1143000"/>
            <a:ext cx="4800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400800" y="5387342"/>
            <a:ext cx="38404801" cy="1146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0"/>
              <a:buFont typeface="Calibri"/>
              <a:buNone/>
              <a:defRPr sz="25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400800" y="17289781"/>
            <a:ext cx="38404801" cy="794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0080"/>
              <a:buNone/>
              <a:defRPr sz="10080"/>
            </a:lvl1pPr>
            <a:lvl2pPr lvl="1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8400"/>
              <a:buNone/>
              <a:defRPr sz="8400"/>
            </a:lvl2pPr>
            <a:lvl3pPr lvl="2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560"/>
              <a:buNone/>
              <a:defRPr sz="7560"/>
            </a:lvl3pPr>
            <a:lvl4pPr lvl="3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/>
            </a:lvl4pPr>
            <a:lvl5pPr lvl="4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/>
            </a:lvl5pPr>
            <a:lvl6pPr lvl="5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/>
            </a:lvl6pPr>
            <a:lvl7pPr lvl="6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/>
            </a:lvl7pPr>
            <a:lvl8pPr lvl="7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/>
            </a:lvl8pPr>
            <a:lvl9pPr lvl="8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3520440" y="30510481"/>
            <a:ext cx="115214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6962120" y="30510481"/>
            <a:ext cx="1728215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36164519" y="30510481"/>
            <a:ext cx="115214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3520440" y="1752603"/>
            <a:ext cx="4416552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15159989" y="-2876549"/>
            <a:ext cx="20886422" cy="4416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3520440" y="30510481"/>
            <a:ext cx="115214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16962120" y="30510481"/>
            <a:ext cx="1728215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36164519" y="30510481"/>
            <a:ext cx="115214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28216858" y="10180321"/>
            <a:ext cx="27896822" cy="11041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5814059" y="-541019"/>
            <a:ext cx="27896822" cy="3248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3520440" y="30510481"/>
            <a:ext cx="115214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16962120" y="30510481"/>
            <a:ext cx="1728215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36164519" y="30510481"/>
            <a:ext cx="115214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520440" y="1752603"/>
            <a:ext cx="4416552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520440" y="8763000"/>
            <a:ext cx="44165520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3520440" y="30510481"/>
            <a:ext cx="115214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16962120" y="30510481"/>
            <a:ext cx="1728215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36164519" y="30510481"/>
            <a:ext cx="115214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493770" y="8206745"/>
            <a:ext cx="44165520" cy="1369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0"/>
              <a:buFont typeface="Calibri"/>
              <a:buNone/>
              <a:defRPr sz="25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493770" y="22029425"/>
            <a:ext cx="44165520" cy="720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rgbClr val="888888"/>
              </a:buClr>
              <a:buSzPts val="10080"/>
              <a:buNone/>
              <a:defRPr sz="1008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8400"/>
              <a:buNone/>
              <a:defRPr sz="8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7560"/>
              <a:buNone/>
              <a:defRPr sz="756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6720"/>
              <a:buNone/>
              <a:defRPr sz="6719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6720"/>
              <a:buNone/>
              <a:defRPr sz="6719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6720"/>
              <a:buNone/>
              <a:defRPr sz="6719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6720"/>
              <a:buNone/>
              <a:defRPr sz="6719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6720"/>
              <a:buNone/>
              <a:defRPr sz="6719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6720"/>
              <a:buNone/>
              <a:defRPr sz="671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3520440" y="30510481"/>
            <a:ext cx="115214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16962120" y="30510481"/>
            <a:ext cx="1728215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36164519" y="30510481"/>
            <a:ext cx="115214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520440" y="1752603"/>
            <a:ext cx="4416552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3520440" y="8763000"/>
            <a:ext cx="21762720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25923241" y="8763000"/>
            <a:ext cx="21762720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3520440" y="30510481"/>
            <a:ext cx="115214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16962120" y="30510481"/>
            <a:ext cx="1728215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36164519" y="30510481"/>
            <a:ext cx="115214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527110" y="1752603"/>
            <a:ext cx="4416552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527112" y="8069582"/>
            <a:ext cx="21662704" cy="395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0080"/>
              <a:buNone/>
              <a:defRPr sz="10080" b="1"/>
            </a:lvl1pPr>
            <a:lvl2pPr marL="914400" lvl="1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8400"/>
              <a:buNone/>
              <a:defRPr sz="8400" b="1"/>
            </a:lvl2pPr>
            <a:lvl3pPr marL="1371600" lvl="2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560"/>
              <a:buNone/>
              <a:defRPr sz="7560" b="1"/>
            </a:lvl3pPr>
            <a:lvl4pPr marL="1828800" lvl="3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 b="1"/>
            </a:lvl4pPr>
            <a:lvl5pPr marL="2286000" lvl="4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 b="1"/>
            </a:lvl5pPr>
            <a:lvl6pPr marL="2743200" lvl="5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 b="1"/>
            </a:lvl6pPr>
            <a:lvl7pPr marL="3200400" lvl="6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 b="1"/>
            </a:lvl7pPr>
            <a:lvl8pPr marL="3657600" lvl="7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 b="1"/>
            </a:lvl8pPr>
            <a:lvl9pPr marL="4114800" lvl="8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3527112" y="12024360"/>
            <a:ext cx="21662704" cy="17686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25923241" y="8069582"/>
            <a:ext cx="21769391" cy="395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0080"/>
              <a:buNone/>
              <a:defRPr sz="10080" b="1"/>
            </a:lvl1pPr>
            <a:lvl2pPr marL="914400" lvl="1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8400"/>
              <a:buNone/>
              <a:defRPr sz="8400" b="1"/>
            </a:lvl2pPr>
            <a:lvl3pPr marL="1371600" lvl="2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560"/>
              <a:buNone/>
              <a:defRPr sz="7560" b="1"/>
            </a:lvl3pPr>
            <a:lvl4pPr marL="1828800" lvl="3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 b="1"/>
            </a:lvl4pPr>
            <a:lvl5pPr marL="2286000" lvl="4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 b="1"/>
            </a:lvl5pPr>
            <a:lvl6pPr marL="2743200" lvl="5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 b="1"/>
            </a:lvl6pPr>
            <a:lvl7pPr marL="3200400" lvl="6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 b="1"/>
            </a:lvl7pPr>
            <a:lvl8pPr marL="3657600" lvl="7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 b="1"/>
            </a:lvl8pPr>
            <a:lvl9pPr marL="4114800" lvl="8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25923241" y="12024360"/>
            <a:ext cx="21769391" cy="17686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3520440" y="30510481"/>
            <a:ext cx="115214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16962120" y="30510481"/>
            <a:ext cx="1728215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36164519" y="30510481"/>
            <a:ext cx="115214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3520440" y="1752603"/>
            <a:ext cx="4416552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3520440" y="30510481"/>
            <a:ext cx="115214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6962120" y="30510481"/>
            <a:ext cx="1728215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36164519" y="30510481"/>
            <a:ext cx="115214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3520440" y="30510481"/>
            <a:ext cx="115214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16962120" y="30510481"/>
            <a:ext cx="1728215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36164519" y="30510481"/>
            <a:ext cx="115214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3527112" y="2194560"/>
            <a:ext cx="16515395" cy="768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440"/>
              <a:buFont typeface="Calibri"/>
              <a:buNone/>
              <a:defRPr sz="1343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21769391" y="4739642"/>
            <a:ext cx="25923240" cy="233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1082040" algn="l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3440"/>
              <a:buChar char="•"/>
              <a:defRPr sz="13439"/>
            </a:lvl1pPr>
            <a:lvl2pPr marL="914400" lvl="1" indent="-97536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760"/>
              <a:buChar char="•"/>
              <a:defRPr sz="11760"/>
            </a:lvl2pPr>
            <a:lvl3pPr marL="1371600" lvl="2" indent="-86868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080"/>
              <a:buChar char="•"/>
              <a:defRPr sz="10080"/>
            </a:lvl3pPr>
            <a:lvl4pPr marL="1828800" lvl="3" indent="-762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8400"/>
              <a:buChar char="•"/>
              <a:defRPr sz="8400"/>
            </a:lvl4pPr>
            <a:lvl5pPr marL="2286000" lvl="4" indent="-762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8400"/>
              <a:buChar char="•"/>
              <a:defRPr sz="8400"/>
            </a:lvl5pPr>
            <a:lvl6pPr marL="2743200" lvl="5" indent="-762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8400"/>
              <a:buChar char="•"/>
              <a:defRPr sz="8400"/>
            </a:lvl6pPr>
            <a:lvl7pPr marL="3200400" lvl="6" indent="-762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8400"/>
              <a:buChar char="•"/>
              <a:defRPr sz="8400"/>
            </a:lvl7pPr>
            <a:lvl8pPr marL="3657600" lvl="7" indent="-762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8400"/>
              <a:buChar char="•"/>
              <a:defRPr sz="8400"/>
            </a:lvl8pPr>
            <a:lvl9pPr marL="4114800" lvl="8" indent="-762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8400"/>
              <a:buChar char="•"/>
              <a:defRPr sz="84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3527112" y="9875520"/>
            <a:ext cx="16515395" cy="1829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/>
            </a:lvl1pPr>
            <a:lvl2pPr marL="914400" lvl="1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5880"/>
              <a:buNone/>
              <a:defRPr sz="5880"/>
            </a:lvl2pPr>
            <a:lvl3pPr marL="1371600" lvl="2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5040"/>
              <a:buNone/>
              <a:defRPr sz="5040"/>
            </a:lvl3pPr>
            <a:lvl4pPr marL="1828800" lvl="3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4pPr>
            <a:lvl5pPr marL="2286000" lvl="4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5pPr>
            <a:lvl6pPr marL="2743200" lvl="5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6pPr>
            <a:lvl7pPr marL="3200400" lvl="6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7pPr>
            <a:lvl8pPr marL="3657600" lvl="7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8pPr>
            <a:lvl9pPr marL="4114800" lvl="8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3520440" y="30510481"/>
            <a:ext cx="115214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16962120" y="30510481"/>
            <a:ext cx="1728215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36164519" y="30510481"/>
            <a:ext cx="115214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3527112" y="2194560"/>
            <a:ext cx="16515395" cy="768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440"/>
              <a:buFont typeface="Calibri"/>
              <a:buNone/>
              <a:defRPr sz="1343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21769391" y="4739642"/>
            <a:ext cx="25923240" cy="233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3440"/>
              <a:buFont typeface="Arial"/>
              <a:buNone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760"/>
              <a:buFont typeface="Arial"/>
              <a:buNone/>
              <a:defRPr sz="11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080"/>
              <a:buFont typeface="Arial"/>
              <a:buNone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527112" y="9875520"/>
            <a:ext cx="16515395" cy="1829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/>
            </a:lvl1pPr>
            <a:lvl2pPr marL="914400" lvl="1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5880"/>
              <a:buNone/>
              <a:defRPr sz="5880"/>
            </a:lvl2pPr>
            <a:lvl3pPr marL="1371600" lvl="2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5040"/>
              <a:buNone/>
              <a:defRPr sz="5040"/>
            </a:lvl3pPr>
            <a:lvl4pPr marL="1828800" lvl="3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4pPr>
            <a:lvl5pPr marL="2286000" lvl="4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5pPr>
            <a:lvl6pPr marL="2743200" lvl="5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6pPr>
            <a:lvl7pPr marL="3200400" lvl="6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7pPr>
            <a:lvl8pPr marL="3657600" lvl="7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8pPr>
            <a:lvl9pPr marL="4114800" lvl="8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3520440" y="30510481"/>
            <a:ext cx="115214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16962120" y="30510481"/>
            <a:ext cx="1728215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36164519" y="30510481"/>
            <a:ext cx="115214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520440" y="1752603"/>
            <a:ext cx="4416552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480"/>
              <a:buFont typeface="Calibri"/>
              <a:buNone/>
              <a:defRPr sz="18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3520440" y="8763000"/>
            <a:ext cx="44165520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975360" algn="l" rtl="0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760"/>
              <a:buFont typeface="Arial"/>
              <a:buChar char="•"/>
              <a:defRPr sz="11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86868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080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7620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Arial"/>
              <a:buChar char="•"/>
              <a:defRPr sz="8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0866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560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0866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560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0866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560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0866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560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0866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560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08659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560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3520440" y="30510481"/>
            <a:ext cx="115214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6962120" y="30510481"/>
            <a:ext cx="1728215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36164519" y="30510481"/>
            <a:ext cx="115214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0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50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50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50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50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50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50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50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50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hyperlink" Target="mailto:lkelly@uchc.edu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536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37440764" y="0"/>
            <a:ext cx="13765635" cy="329184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Non-Cognitive Predictors of Student Success:</a:t>
            </a:r>
            <a:br>
              <a:rPr lang="en-US" sz="1800" b="0" i="1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1800" b="0" i="1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 Predictive Validity Comparison Between Domestic and International Students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37695788" y="5554288"/>
            <a:ext cx="13217324" cy="23782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 dirty="0">
                <a:latin typeface="Calibri"/>
                <a:cs typeface="Calibri"/>
                <a:sym typeface="Calibri"/>
              </a:rPr>
              <a:t>RESULTS</a:t>
            </a:r>
            <a:endParaRPr sz="3900" b="1" dirty="0">
              <a:latin typeface="Calibri"/>
              <a:cs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Gender: </a:t>
            </a:r>
            <a:endParaRPr sz="39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15950" lvl="0" indent="-571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 &gt;  </a:t>
            </a:r>
            <a:r>
              <a:rPr lang="en-US" sz="39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CUDs</a:t>
            </a:r>
            <a:r>
              <a:rPr lang="en-US" sz="3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only</a:t>
            </a:r>
            <a:endParaRPr sz="39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15950" lvl="0" indent="-571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 &gt; Active SI        </a:t>
            </a:r>
            <a:endParaRPr sz="39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15950" lvl="0" indent="-571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Women &gt; Suicide attempts</a:t>
            </a:r>
            <a:endParaRPr sz="39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15950" lvl="0" indent="-571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 &gt;  </a:t>
            </a:r>
            <a:r>
              <a:rPr lang="en-US" sz="39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CUDs</a:t>
            </a:r>
            <a:r>
              <a:rPr lang="en-US" sz="3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passive SI, active SI, and suicide planning, but not attempts relative to women</a:t>
            </a:r>
            <a:endParaRPr sz="39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Age: </a:t>
            </a:r>
            <a:endParaRPr sz="39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15950" lvl="0" indent="-571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Emerging adults &gt; </a:t>
            </a:r>
            <a:r>
              <a:rPr lang="en-US" sz="39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CUDs</a:t>
            </a:r>
            <a:r>
              <a:rPr lang="en-US" sz="3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only</a:t>
            </a:r>
            <a:endParaRPr sz="39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15950" lvl="0" indent="-571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Emerging adults &gt; Passive SI, active SI </a:t>
            </a:r>
            <a:endParaRPr sz="39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15950" lvl="0" indent="-571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Emerging adults &gt; </a:t>
            </a:r>
            <a:r>
              <a:rPr lang="en-US" sz="39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CUDs</a:t>
            </a:r>
            <a:r>
              <a:rPr lang="en-US" sz="3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all four forms of suicidality </a:t>
            </a:r>
            <a:endParaRPr sz="39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9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</a:t>
            </a:r>
            <a:endParaRPr sz="3900" dirty="0"/>
          </a:p>
          <a:p>
            <a:pPr marL="457200" lvl="0" indent="-4762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900"/>
              <a:buChar char="•"/>
            </a:pPr>
            <a:r>
              <a:rPr lang="en-US" sz="3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 and emerging adults consistently reported the highest likelihood of comorbid CUDs + suicidality</a:t>
            </a:r>
            <a:endParaRPr sz="39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76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Char char="•"/>
            </a:pPr>
            <a:r>
              <a:rPr lang="en-US" sz="3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Clinical implications: Need to develop and invest in programs for emerging adults with CUDs, suicidality, and their comorbidity given the striking risk profile vs. other age groups</a:t>
            </a:r>
          </a:p>
          <a:p>
            <a:pPr marL="457200" lvl="0" indent="-476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Char char="•"/>
            </a:pPr>
            <a:r>
              <a:rPr lang="en-US" sz="3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Future research: (1) Direction of the relationship between CUDs and increasing severity of suicidality and </a:t>
            </a:r>
          </a:p>
          <a:p>
            <a:pPr marL="4572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900"/>
            </a:pPr>
            <a:r>
              <a:rPr lang="en-US" sz="3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(2) Program development and evaluation, as well as gathering more information on risk and protective factors, for these populations</a:t>
            </a:r>
            <a:endParaRPr sz="3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1191257" y="-8699"/>
            <a:ext cx="49460009" cy="40098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Non-Cognitive Predictors of Student Success:</a:t>
            </a:r>
            <a:br>
              <a:rPr lang="en-US" sz="18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18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 Predictive Validity Comparison Between Domestic and International Students</a:t>
            </a:r>
            <a:endParaRPr/>
          </a:p>
        </p:txBody>
      </p:sp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xfrm>
            <a:off x="12898733" y="4873085"/>
            <a:ext cx="24316332" cy="12484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0"/>
              <a:buFont typeface="Verdana"/>
              <a:buNone/>
            </a:pPr>
            <a:r>
              <a:rPr lang="en-US" sz="120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Men and emerging adults are disproportionately impacted by co-occurring cannabis use disorders and suicidality. </a:t>
            </a:r>
            <a:r>
              <a:rPr lang="en-US" sz="120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20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-137159" y="0"/>
            <a:ext cx="12657484" cy="329184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Non-Cognitive Predictors of Student Success:</a:t>
            </a:r>
            <a:br>
              <a:rPr lang="en-US" sz="18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18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 Predictive Validity Comparison Between Domestic and International Students</a:t>
            </a:r>
            <a:endParaRPr/>
          </a:p>
        </p:txBody>
      </p:sp>
      <p:sp>
        <p:nvSpPr>
          <p:cNvPr id="95" name="Google Shape;95;p1"/>
          <p:cNvSpPr txBox="1"/>
          <p:nvPr/>
        </p:nvSpPr>
        <p:spPr>
          <a:xfrm>
            <a:off x="414525" y="5950275"/>
            <a:ext cx="12019394" cy="2755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sz="1700" dirty="0"/>
          </a:p>
          <a:p>
            <a:pPr marL="457200" indent="-476250">
              <a:buClr>
                <a:schemeClr val="dk1"/>
              </a:buClr>
              <a:buSzPts val="3900"/>
              <a:buFont typeface="Arial"/>
              <a:buChar char="•"/>
            </a:pPr>
            <a:r>
              <a:rPr lang="en-US" sz="3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~40 million adults use marijuana annually, making marijuana one of the most commonly used substances in the US (SAMHSA, 2019). </a:t>
            </a:r>
          </a:p>
          <a:p>
            <a:pPr marL="457200" lvl="0" indent="-476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</a:pPr>
            <a:r>
              <a:rPr lang="en-US" sz="3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 and emerging adults (ages 18-25) report higher prevalence of cannabis use disorders (CUDs) vs. women and older adults (CBHSQ, 2015; Khan et al., 2013). </a:t>
            </a:r>
            <a:endParaRPr sz="39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76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</a:pPr>
            <a:r>
              <a:rPr lang="en-US" sz="3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frequent marijuana use is associated with greater likelihood of suicidal ideation (SI; </a:t>
            </a:r>
            <a:r>
              <a:rPr lang="en-US" sz="39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Ilgen</a:t>
            </a:r>
            <a:r>
              <a:rPr lang="en-US" sz="3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al., 2009), and past year use in emerging adults predicts future suicide attempts (Pedersen, 2008). </a:t>
            </a:r>
            <a:endParaRPr sz="39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76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</a:pPr>
            <a:r>
              <a:rPr lang="en-US" sz="3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Emerging adults and men have higher rates of suicidality (SAMHSA, 2019; Crosby et al., 2011; Krug et al., 2002). </a:t>
            </a:r>
            <a:endParaRPr sz="39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76250" algn="l" rtl="0">
              <a:buClr>
                <a:schemeClr val="dk1"/>
              </a:buClr>
              <a:buSzPts val="3900"/>
              <a:buChar char="•"/>
            </a:pPr>
            <a:r>
              <a:rPr lang="en-US" sz="3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Limited research has tested gender and age differences in comorbid </a:t>
            </a:r>
            <a:r>
              <a:rPr lang="en-US" sz="39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CUDs</a:t>
            </a:r>
            <a:r>
              <a:rPr lang="en-US" sz="3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suicidality. </a:t>
            </a:r>
            <a:endParaRPr sz="39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76250" algn="l" rtl="0">
              <a:buClr>
                <a:schemeClr val="dk1"/>
              </a:buClr>
              <a:buSzPts val="3900"/>
              <a:buChar char="•"/>
            </a:pPr>
            <a:r>
              <a:rPr lang="en-US" sz="39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Current Study</a:t>
            </a:r>
            <a:r>
              <a:rPr lang="en-US" sz="3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Examine gender and age differences in CUDs only, suicidality only, and comorbid CUDs + suicidality in a national sample of adults. </a:t>
            </a:r>
          </a:p>
          <a:p>
            <a:pPr marL="457200" lvl="0" indent="-476250" algn="l" rtl="0">
              <a:spcAft>
                <a:spcPts val="600"/>
              </a:spcAft>
              <a:buClr>
                <a:schemeClr val="dk1"/>
              </a:buClr>
              <a:buSzPts val="3900"/>
              <a:buChar char="•"/>
            </a:pPr>
            <a:r>
              <a:rPr lang="en-US" sz="39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3900" u="sng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3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:Men and emerging adults would be over-represented in CUDs + suicidality and CUDs only groups. </a:t>
            </a:r>
            <a:endParaRPr sz="3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 dirty="0">
                <a:latin typeface="Calibri"/>
                <a:cs typeface="Calibri"/>
                <a:sym typeface="Calibri"/>
              </a:rPr>
              <a:t>METHODS</a:t>
            </a:r>
            <a:endParaRPr sz="3900" b="1" dirty="0">
              <a:latin typeface="Calibri"/>
              <a:cs typeface="Calibri"/>
            </a:endParaRPr>
          </a:p>
          <a:p>
            <a:pPr marL="552450" lvl="0" indent="-571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were from four consecutive years (2015-2018) of the National Survey of Drug Use and Heath</a:t>
            </a:r>
            <a:endParaRPr sz="39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52450" lvl="0" indent="-571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Multinomial logistic regressions tested gender and age differences in adults with DSM-IV: </a:t>
            </a:r>
            <a:endParaRPr sz="39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466850" lvl="1" indent="-571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Cannabis abuse or dependence (</a:t>
            </a:r>
            <a:r>
              <a:rPr lang="en-US" sz="39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CUDs</a:t>
            </a:r>
            <a:r>
              <a:rPr lang="en-US" sz="3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only</a:t>
            </a:r>
            <a:endParaRPr sz="39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466850" lvl="1" indent="-571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Suicidality only</a:t>
            </a:r>
            <a:endParaRPr sz="39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466850" lvl="1" indent="-571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Comorbid </a:t>
            </a:r>
            <a:r>
              <a:rPr lang="en-US" sz="39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CUDs</a:t>
            </a:r>
            <a:r>
              <a:rPr lang="en-US" sz="3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suicidality</a:t>
            </a:r>
            <a:endParaRPr sz="39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4050" lvl="2" indent="-571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Vs. neither CUDs or suicidality</a:t>
            </a:r>
          </a:p>
          <a:p>
            <a:pPr indent="-571500">
              <a:lnSpc>
                <a:spcPct val="115000"/>
              </a:lnSpc>
              <a:buClr>
                <a:schemeClr val="dk1"/>
              </a:buClr>
              <a:buSzPts val="3900"/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Four separate regressions for each suicidality type</a:t>
            </a:r>
          </a:p>
          <a:p>
            <a:pPr marL="914400" lvl="1" indent="-571500">
              <a:lnSpc>
                <a:spcPct val="115000"/>
              </a:lnSpc>
              <a:buClr>
                <a:schemeClr val="dk1"/>
              </a:buClr>
              <a:buSzPts val="3900"/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Passive SI</a:t>
            </a:r>
          </a:p>
          <a:p>
            <a:pPr marL="914400" lvl="1" indent="-571500">
              <a:lnSpc>
                <a:spcPct val="115000"/>
              </a:lnSpc>
              <a:buClr>
                <a:schemeClr val="dk1"/>
              </a:buClr>
              <a:buSzPts val="3900"/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Active SI</a:t>
            </a:r>
          </a:p>
          <a:p>
            <a:pPr marL="914400" lvl="1" indent="-571500">
              <a:lnSpc>
                <a:spcPct val="115000"/>
              </a:lnSpc>
              <a:buClr>
                <a:schemeClr val="dk1"/>
              </a:buClr>
              <a:buSzPts val="3900"/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 Suicide planning</a:t>
            </a:r>
          </a:p>
          <a:p>
            <a:pPr marL="914400" lvl="1" indent="-571500">
              <a:lnSpc>
                <a:spcPct val="115000"/>
              </a:lnSpc>
              <a:buClr>
                <a:schemeClr val="dk1"/>
              </a:buClr>
              <a:buSzPts val="3900"/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4) Suicide attempts</a:t>
            </a:r>
            <a:endParaRPr sz="39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52450" lvl="0" indent="-571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Gender: male or female</a:t>
            </a:r>
            <a:endParaRPr sz="39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52450" lvl="0" indent="-571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 groups: 18–25, 26–34, 35–49, and 50+</a:t>
            </a:r>
            <a:endParaRPr sz="39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52450" lvl="0" indent="-571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Covariates: survey year, race/ethnicity, sexual orientation, education, household income, past year major depressive episode, past year DSM-IV alcohol abuse or dependence, and past year DSM-IV illicit drug abuse or dependence other than </a:t>
            </a:r>
            <a:r>
              <a:rPr lang="en-US" sz="39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CUDs</a:t>
            </a:r>
            <a:endParaRPr sz="39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37695788" y="28607828"/>
            <a:ext cx="13510610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 dirty="0"/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500"/>
              <a:buChar char="•"/>
            </a:pPr>
            <a:r>
              <a:rPr lang="en-US" sz="1500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Center for Behavioral Health Statistics and Quality. (2015). 2014 National Survey on Drug Use and Health: Detailed tables. Substance Abuse and Mental Health Services Administration, Rockville, MD.</a:t>
            </a:r>
            <a:endParaRPr sz="1500" dirty="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500"/>
              <a:buChar char="•"/>
            </a:pPr>
            <a:r>
              <a:rPr lang="en-US" sz="1500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Crosby, A., </a:t>
            </a:r>
            <a:r>
              <a:rPr lang="en-US" sz="1500" dirty="0" err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Gfroerer</a:t>
            </a:r>
            <a:r>
              <a:rPr lang="en-US" sz="1500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, J., Han, B., Ortega, L., &amp; Parks, S. E. (2011). Suicidal thoughts and behaviors among adults aged ≥ 18 Years—United States, 2008 –2009. Washington, DC: US Department of Health and Human Services, Centers for Disease Control and Prevention.</a:t>
            </a:r>
            <a:endParaRPr sz="1500" dirty="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500"/>
              <a:buChar char="•"/>
            </a:pPr>
            <a:r>
              <a:rPr lang="en-US" sz="1500" dirty="0" err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Ilgen</a:t>
            </a:r>
            <a:r>
              <a:rPr lang="en-US" sz="1500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, M. A., Walton, M. A., Cunningham, R. M., Barry, K. L., </a:t>
            </a:r>
            <a:r>
              <a:rPr lang="en-US" sz="1500" dirty="0" err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Chermack</a:t>
            </a:r>
            <a:r>
              <a:rPr lang="en-US" sz="1500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, S. T., De Chavez, P., &amp; Blow, F. C. (2009). Recent suicidal ideation among patients in an inner city emergency department. </a:t>
            </a:r>
            <a:r>
              <a:rPr lang="en-US" sz="1500" i="1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Suicide and Life-Threatening Behavior, 39, </a:t>
            </a:r>
            <a:r>
              <a:rPr lang="en-US" sz="1500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508-517.</a:t>
            </a:r>
            <a:endParaRPr sz="1500" dirty="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500"/>
              <a:buChar char="•"/>
            </a:pPr>
            <a:r>
              <a:rPr lang="en-US" sz="1500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Khan, S. S., </a:t>
            </a:r>
            <a:r>
              <a:rPr lang="en-US" sz="1500" dirty="0" err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Secades</a:t>
            </a:r>
            <a:r>
              <a:rPr lang="en-US" sz="1500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-Villa, R., Okuda, M., Wang, S., Pérez-Fuentes, G., </a:t>
            </a:r>
            <a:r>
              <a:rPr lang="en-US" sz="1500" dirty="0" err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Kerridge</a:t>
            </a:r>
            <a:r>
              <a:rPr lang="en-US" sz="1500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, B. T., &amp; Blanco, C. (2013). Gender differences in cannabis use disorders: Results from the National Epidemiologic Survey of Alcohol and Related Conditions. </a:t>
            </a:r>
            <a:r>
              <a:rPr lang="en-US" sz="1500" i="1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Drug and Alcohol Dependence, 130</a:t>
            </a:r>
            <a:r>
              <a:rPr lang="en-US" sz="1500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, 101-108.</a:t>
            </a:r>
            <a:endParaRPr sz="1500" dirty="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500"/>
              <a:buChar char="•"/>
            </a:pPr>
            <a:r>
              <a:rPr lang="en-US" sz="1500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Krug, E. G., Mercy, J. A., Dahlberg, L. L., &amp; </a:t>
            </a:r>
            <a:r>
              <a:rPr lang="en-US" sz="1500" dirty="0" err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Zwi</a:t>
            </a:r>
            <a:r>
              <a:rPr lang="en-US" sz="1500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, A. B. (2002). The world report on violence and health. </a:t>
            </a:r>
            <a:r>
              <a:rPr lang="en-US" sz="1500" i="1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The Lancet, 360,</a:t>
            </a:r>
            <a:r>
              <a:rPr lang="en-US" sz="1500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 1083-1088.</a:t>
            </a:r>
            <a:endParaRPr sz="1500" dirty="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500"/>
              <a:buChar char="•"/>
            </a:pPr>
            <a:r>
              <a:rPr lang="en-US" sz="1500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Pedersen, W. (2008). Does cannabis use lead to depression and suicidal </a:t>
            </a:r>
            <a:r>
              <a:rPr lang="en-US" sz="1500" dirty="0" err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behaviours</a:t>
            </a:r>
            <a:r>
              <a:rPr lang="en-US" sz="1500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? A population‐based longitudinal study. </a:t>
            </a:r>
            <a:r>
              <a:rPr lang="en-US" sz="1500" i="1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Acta </a:t>
            </a:r>
            <a:r>
              <a:rPr lang="en-US" sz="1500" i="1" dirty="0" err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Psychiatrica</a:t>
            </a:r>
            <a:r>
              <a:rPr lang="en-US" sz="1500" i="1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500" i="1" dirty="0" err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Scandinavica</a:t>
            </a:r>
            <a:r>
              <a:rPr lang="en-US" sz="1500" i="1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, 118, </a:t>
            </a:r>
            <a:r>
              <a:rPr lang="en-US" sz="1500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395-403.</a:t>
            </a:r>
            <a:endParaRPr lang="en-US" sz="1500" dirty="0">
              <a:solidFill>
                <a:srgbClr val="A5A5A5"/>
              </a:solidFill>
              <a:latin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500"/>
              <a:buChar char="•"/>
            </a:pPr>
            <a:r>
              <a:rPr lang="en-US" sz="1500" dirty="0">
                <a:solidFill>
                  <a:srgbClr val="A5A5A5"/>
                </a:solidFill>
                <a:latin typeface="Calibri"/>
                <a:cs typeface="Calibri"/>
              </a:rPr>
              <a:t>Substance Abuse and Mental Health Services Administration (2019). Key substance use and mental health indicators in the United States: Results from the 2018 National Survey on Drug Use and Health (HHS Publication No. </a:t>
            </a:r>
            <a:r>
              <a:rPr lang="en-US" sz="1500" dirty="0" err="1">
                <a:solidFill>
                  <a:srgbClr val="A5A5A5"/>
                </a:solidFill>
                <a:latin typeface="Calibri"/>
                <a:cs typeface="Calibri"/>
              </a:rPr>
              <a:t>SMA</a:t>
            </a:r>
            <a:r>
              <a:rPr lang="en-US" sz="1500" dirty="0">
                <a:solidFill>
                  <a:srgbClr val="A5A5A5"/>
                </a:solidFill>
                <a:latin typeface="Calibri"/>
                <a:cs typeface="Calibri"/>
              </a:rPr>
              <a:t> 18-5068, </a:t>
            </a:r>
            <a:r>
              <a:rPr lang="en-US" sz="1500" dirty="0" err="1">
                <a:solidFill>
                  <a:srgbClr val="A5A5A5"/>
                </a:solidFill>
                <a:latin typeface="Calibri"/>
                <a:cs typeface="Calibri"/>
              </a:rPr>
              <a:t>NSDUH</a:t>
            </a:r>
            <a:r>
              <a:rPr lang="en-US" sz="1500" dirty="0">
                <a:solidFill>
                  <a:srgbClr val="A5A5A5"/>
                </a:solidFill>
                <a:latin typeface="Calibri"/>
                <a:cs typeface="Calibri"/>
              </a:rPr>
              <a:t> Series H-53). Rockville, MD.</a:t>
            </a:r>
          </a:p>
        </p:txBody>
      </p:sp>
      <p:sp>
        <p:nvSpPr>
          <p:cNvPr id="97" name="Google Shape;97;p1"/>
          <p:cNvSpPr txBox="1"/>
          <p:nvPr/>
        </p:nvSpPr>
        <p:spPr>
          <a:xfrm>
            <a:off x="-159785" y="863245"/>
            <a:ext cx="35251730" cy="301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Gender and Age Differences in Comorbid Cannabis Use Disorders and Suicidality in a National Sample</a:t>
            </a:r>
            <a:endParaRPr sz="9500" dirty="0"/>
          </a:p>
        </p:txBody>
      </p:sp>
      <p:sp>
        <p:nvSpPr>
          <p:cNvPr id="98" name="Google Shape;98;p1"/>
          <p:cNvSpPr txBox="1"/>
          <p:nvPr/>
        </p:nvSpPr>
        <p:spPr>
          <a:xfrm>
            <a:off x="906281" y="4143825"/>
            <a:ext cx="120324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Lourah M. Kelly, Nicholas R. Livingston,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Tess K. Drazdowski, &amp; Kristyn Zajac</a:t>
            </a:r>
            <a:endParaRPr sz="48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13141751" y="30690540"/>
            <a:ext cx="23869448" cy="1877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40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This research was supported by T32AA007290 (National Institute on Alcohol Abuse and Alcoholism; </a:t>
            </a:r>
            <a:r>
              <a:rPr lang="en-US" sz="32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NIAAA</a:t>
            </a:r>
            <a:r>
              <a:rPr lang="en-US" sz="32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 that covered the time of Dr. Kelly and K23DA048161 (National Institute on Drug Abuse, NIDA) that covered the time of Dr. Drazdowski.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Correspondence: </a:t>
            </a:r>
            <a:r>
              <a:rPr lang="en-US" sz="32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3"/>
              </a:rPr>
              <a:t>lkelly@uchc.edu</a:t>
            </a:r>
            <a:endParaRPr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670556" y="928509"/>
            <a:ext cx="8821527" cy="278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" descr="A close up of a logo&#10;&#10;Description automatically generate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52330" y="1056660"/>
            <a:ext cx="2526725" cy="252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579625" y="1017388"/>
            <a:ext cx="2526725" cy="252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/>
          <p:cNvPicPr preferRelativeResize="0"/>
          <p:nvPr/>
        </p:nvPicPr>
        <p:blipFill rotWithShape="1">
          <a:blip r:embed="rId7">
            <a:alphaModFix/>
          </a:blip>
          <a:srcRect b="8112"/>
          <a:stretch/>
        </p:blipFill>
        <p:spPr>
          <a:xfrm>
            <a:off x="37521245" y="13648328"/>
            <a:ext cx="13685153" cy="681967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raphic 18">
            <a:extLst>
              <a:ext uri="{FF2B5EF4-FFF2-40B4-BE49-F238E27FC236}">
                <a16:creationId xmlns:a16="http://schemas.microsoft.com/office/drawing/2014/main" id="{1C2A5AD1-CF9A-41D8-BC91-5EC55D291183}"/>
              </a:ext>
            </a:extLst>
          </p:cNvPr>
          <p:cNvSpPr/>
          <p:nvPr/>
        </p:nvSpPr>
        <p:spPr>
          <a:xfrm>
            <a:off x="445005" y="4296225"/>
            <a:ext cx="421683" cy="495737"/>
          </a:xfrm>
          <a:custGeom>
            <a:avLst/>
            <a:gdLst>
              <a:gd name="connsiteX0" fmla="*/ 310594 w 327663"/>
              <a:gd name="connsiteY0" fmla="*/ 219906 h 335196"/>
              <a:gd name="connsiteX1" fmla="*/ 246568 w 327663"/>
              <a:gd name="connsiteY1" fmla="*/ 176217 h 335196"/>
              <a:gd name="connsiteX2" fmla="*/ 212295 w 327663"/>
              <a:gd name="connsiteY2" fmla="*/ 176217 h 335196"/>
              <a:gd name="connsiteX3" fmla="*/ 165217 w 327663"/>
              <a:gd name="connsiteY3" fmla="*/ 189022 h 335196"/>
              <a:gd name="connsiteX4" fmla="*/ 118138 w 327663"/>
              <a:gd name="connsiteY4" fmla="*/ 176217 h 335196"/>
              <a:gd name="connsiteX5" fmla="*/ 83866 w 327663"/>
              <a:gd name="connsiteY5" fmla="*/ 176217 h 335196"/>
              <a:gd name="connsiteX6" fmla="*/ 19839 w 327663"/>
              <a:gd name="connsiteY6" fmla="*/ 219906 h 335196"/>
              <a:gd name="connsiteX7" fmla="*/ 1385 w 327663"/>
              <a:gd name="connsiteY7" fmla="*/ 299750 h 335196"/>
              <a:gd name="connsiteX8" fmla="*/ 165970 w 327663"/>
              <a:gd name="connsiteY8" fmla="*/ 335529 h 335196"/>
              <a:gd name="connsiteX9" fmla="*/ 329802 w 327663"/>
              <a:gd name="connsiteY9" fmla="*/ 299750 h 335196"/>
              <a:gd name="connsiteX10" fmla="*/ 310594 w 327663"/>
              <a:gd name="connsiteY10" fmla="*/ 219906 h 335196"/>
              <a:gd name="connsiteX11" fmla="*/ 165593 w 327663"/>
              <a:gd name="connsiteY11" fmla="*/ 154749 h 335196"/>
              <a:gd name="connsiteX12" fmla="*/ 242425 w 327663"/>
              <a:gd name="connsiteY12" fmla="*/ 77918 h 335196"/>
              <a:gd name="connsiteX13" fmla="*/ 165593 w 327663"/>
              <a:gd name="connsiteY13" fmla="*/ 1086 h 335196"/>
              <a:gd name="connsiteX14" fmla="*/ 88762 w 327663"/>
              <a:gd name="connsiteY14" fmla="*/ 77918 h 335196"/>
              <a:gd name="connsiteX15" fmla="*/ 165593 w 327663"/>
              <a:gd name="connsiteY15" fmla="*/ 154749 h 33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663" h="335196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6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" name="Google Shape;91;p1"/>
          <p:cNvSpPr/>
          <p:nvPr/>
        </p:nvSpPr>
        <p:spPr>
          <a:xfrm>
            <a:off x="15057002" y="19335998"/>
            <a:ext cx="20102108" cy="468224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849895" y="20175745"/>
            <a:ext cx="2981060" cy="2589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C8C771-7427-4E7E-AA65-2F0B5DD7097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42431"/>
          <a:stretch/>
        </p:blipFill>
        <p:spPr>
          <a:xfrm>
            <a:off x="15650253" y="19406958"/>
            <a:ext cx="1716157" cy="2717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079458-9E9D-42BF-8EC0-1217C00EBB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366410" y="20256728"/>
            <a:ext cx="1231896" cy="12136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0FF615-03E8-4EF7-82AB-4ED6D68260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232930" y="20787061"/>
            <a:ext cx="1663082" cy="16177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B54CEDA-EF3F-46F5-B4DA-5C3F2387DC2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0289"/>
          <a:stretch/>
        </p:blipFill>
        <p:spPr>
          <a:xfrm>
            <a:off x="18755770" y="19406958"/>
            <a:ext cx="1183816" cy="2717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739C48-BFD5-4B60-9974-69A238F61D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196342" y="22421250"/>
            <a:ext cx="3006967" cy="130152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23F4633-A27D-4A13-B172-FD830AB381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54490" y="22491176"/>
            <a:ext cx="1231896" cy="12136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813CF4-9736-43C6-8828-A02BF8BD86E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671218" y="22563437"/>
            <a:ext cx="1926235" cy="10570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90453AF-0A4B-4DE1-B609-52CFCAD19A5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223277" y="20328922"/>
            <a:ext cx="3000794" cy="25340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7ECFE7A-2C2A-40AF-A1A7-0B0D7F98266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720771" y="25114820"/>
            <a:ext cx="6021582" cy="39398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80C9C36-38F9-408C-A48F-3EDDF6604FE6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b="3984"/>
          <a:stretch/>
        </p:blipFill>
        <p:spPr>
          <a:xfrm>
            <a:off x="25056899" y="25114819"/>
            <a:ext cx="5995775" cy="393983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A3CA41B-AB37-4368-B748-B43CBA155084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b="7847"/>
          <a:stretch/>
        </p:blipFill>
        <p:spPr>
          <a:xfrm>
            <a:off x="18897438" y="25114820"/>
            <a:ext cx="6004376" cy="393983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982379C-2320-41B0-9AE7-7C6A1B23C306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b="6530"/>
          <a:stretch/>
        </p:blipFill>
        <p:spPr>
          <a:xfrm>
            <a:off x="31244640" y="25114819"/>
            <a:ext cx="6021582" cy="39398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8CCFEC-5563-4D08-A366-265E4F54AFEB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43997"/>
          <a:stretch/>
        </p:blipFill>
        <p:spPr>
          <a:xfrm>
            <a:off x="30896012" y="19928815"/>
            <a:ext cx="3766148" cy="35501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5E919C-6B34-4A68-A0D8-771A1D8686D5}"/>
              </a:ext>
            </a:extLst>
          </p:cNvPr>
          <p:cNvSpPr txBox="1"/>
          <p:nvPr/>
        </p:nvSpPr>
        <p:spPr>
          <a:xfrm>
            <a:off x="16180199" y="20269474"/>
            <a:ext cx="713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0" dirty="0">
                <a:ln>
                  <a:solidFill>
                    <a:schemeClr val="tx1"/>
                  </a:solidFill>
                </a:ln>
                <a:solidFill>
                  <a:srgbClr val="222222"/>
                </a:solidFill>
                <a:effectLst/>
                <a:latin typeface="Papyrus" panose="03070502060502030205" pitchFamily="66" charset="0"/>
              </a:rPr>
              <a:t>♂</a:t>
            </a:r>
            <a:endParaRPr lang="en-US" sz="4400" b="1" dirty="0">
              <a:ln>
                <a:solidFill>
                  <a:schemeClr val="tx1"/>
                </a:solidFill>
              </a:ln>
              <a:effectLst/>
              <a:latin typeface="Papyrus" panose="03070502060502030205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3FEF2F-A36E-4E27-8789-6CB597A6FBA2}"/>
              </a:ext>
            </a:extLst>
          </p:cNvPr>
          <p:cNvSpPr txBox="1"/>
          <p:nvPr/>
        </p:nvSpPr>
        <p:spPr>
          <a:xfrm>
            <a:off x="19041785" y="20354818"/>
            <a:ext cx="444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n>
                  <a:solidFill>
                    <a:schemeClr val="tx1"/>
                  </a:solidFill>
                </a:ln>
                <a:solidFill>
                  <a:srgbClr val="222222"/>
                </a:solidFill>
                <a:effectLst/>
                <a:latin typeface="Papyrus" panose="03070502060502030205" pitchFamily="66" charset="0"/>
              </a:rPr>
              <a:t>♀</a:t>
            </a:r>
            <a:endParaRPr lang="en-US" sz="4400" b="1" dirty="0">
              <a:ln>
                <a:solidFill>
                  <a:schemeClr val="tx1"/>
                </a:solidFill>
              </a:ln>
              <a:latin typeface="Papyrus" panose="03070502060502030205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969</Words>
  <Application>Microsoft Office PowerPoint</Application>
  <PresentationFormat>Custom</PresentationFormat>
  <Paragraphs>70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Times New Roman</vt:lpstr>
      <vt:lpstr>Lato</vt:lpstr>
      <vt:lpstr>Verdana</vt:lpstr>
      <vt:lpstr>Papyrus</vt:lpstr>
      <vt:lpstr>Office Theme</vt:lpstr>
      <vt:lpstr>Men and emerging adults are disproportionately impacted by co-occurring cannabis use disorders and suicidality.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 and emerging adults are disproportionately impacted by co-occurring cannabis use disorders and suicidality.</dc:title>
  <dc:creator>Mike Morrison</dc:creator>
  <cp:lastModifiedBy>Ladd, Ben</cp:lastModifiedBy>
  <cp:revision>23</cp:revision>
  <dcterms:created xsi:type="dcterms:W3CDTF">2018-09-16T19:13:41Z</dcterms:created>
  <dcterms:modified xsi:type="dcterms:W3CDTF">2020-07-17T17:08:38Z</dcterms:modified>
</cp:coreProperties>
</file>