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941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6576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0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218"/>
    <p:restoredTop sz="94660"/>
  </p:normalViewPr>
  <p:slideViewPr>
    <p:cSldViewPr>
      <p:cViewPr varScale="1">
        <p:scale>
          <a:sx n="12" d="100"/>
          <a:sy n="12" d="100"/>
        </p:scale>
        <p:origin x="845" y="154"/>
      </p:cViewPr>
      <p:guideLst>
        <p:guide orient="horz" pos="11520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A887A8E-5443-7541-BF3D-B2EF3D15F5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60" tIns="48080" rIns="96160" bIns="48080" numCol="1" anchor="t" anchorCtr="0" compatLnSpc="1">
            <a:prstTxWarp prst="textNoShape">
              <a:avLst/>
            </a:prstTxWarp>
          </a:bodyPr>
          <a:lstStyle>
            <a:lvl1pPr defTabSz="961681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8D87980-DAE7-164D-878F-E2EE1832202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60" tIns="48080" rIns="96160" bIns="48080" numCol="1" anchor="t" anchorCtr="0" compatLnSpc="1">
            <a:prstTxWarp prst="textNoShape">
              <a:avLst/>
            </a:prstTxWarp>
          </a:bodyPr>
          <a:lstStyle>
            <a:lvl1pPr algn="r" defTabSz="961681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3878DCC6-F94E-5C45-A966-361DCBC1854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60" tIns="48080" rIns="96160" bIns="48080" numCol="1" anchor="b" anchorCtr="0" compatLnSpc="1">
            <a:prstTxWarp prst="textNoShape">
              <a:avLst/>
            </a:prstTxWarp>
          </a:bodyPr>
          <a:lstStyle>
            <a:lvl1pPr defTabSz="961681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A517658E-5945-DE43-B8A8-32A2D9CF40E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60" tIns="48080" rIns="96160" bIns="48080" numCol="1" anchor="b" anchorCtr="0" compatLnSpc="1">
            <a:prstTxWarp prst="textNoShape">
              <a:avLst/>
            </a:prstTxWarp>
          </a:bodyPr>
          <a:lstStyle>
            <a:lvl1pPr algn="r" defTabSz="960438">
              <a:defRPr sz="1200">
                <a:latin typeface="Times New Roman" panose="02020603050405020304" pitchFamily="18" charset="0"/>
              </a:defRPr>
            </a:lvl1pPr>
          </a:lstStyle>
          <a:p>
            <a:fld id="{37779F58-46BD-324A-A084-E151B1EAE0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8C053EC-9DE3-6B44-B330-63C16A20E0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60" tIns="48080" rIns="96160" bIns="48080" numCol="1" anchor="t" anchorCtr="0" compatLnSpc="1">
            <a:prstTxWarp prst="textNoShape">
              <a:avLst/>
            </a:prstTxWarp>
          </a:bodyPr>
          <a:lstStyle>
            <a:lvl1pPr defTabSz="961681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1E6C580-9616-0048-8035-5A748B38152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60" tIns="48080" rIns="96160" bIns="48080" numCol="1" anchor="t" anchorCtr="0" compatLnSpc="1">
            <a:prstTxWarp prst="textNoShape">
              <a:avLst/>
            </a:prstTxWarp>
          </a:bodyPr>
          <a:lstStyle>
            <a:lvl1pPr algn="r" defTabSz="961681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B00AABB0-AD7D-E74B-8862-F14669B6C00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97013" y="719138"/>
            <a:ext cx="4321175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1EBC98C-7942-2A45-ACB0-065715599AC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59300"/>
            <a:ext cx="5362575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60" tIns="48080" rIns="96160" bIns="48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A2585B8-8840-E745-893E-8EA475D588A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60" tIns="48080" rIns="96160" bIns="48080" numCol="1" anchor="b" anchorCtr="0" compatLnSpc="1">
            <a:prstTxWarp prst="textNoShape">
              <a:avLst/>
            </a:prstTxWarp>
          </a:bodyPr>
          <a:lstStyle>
            <a:lvl1pPr defTabSz="961681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8DE51CE-5133-7E46-9DE5-C73D6FAE0A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60" tIns="48080" rIns="96160" bIns="48080" numCol="1" anchor="b" anchorCtr="0" compatLnSpc="1">
            <a:prstTxWarp prst="textNoShape">
              <a:avLst/>
            </a:prstTxWarp>
          </a:bodyPr>
          <a:lstStyle>
            <a:lvl1pPr algn="r" defTabSz="960438">
              <a:defRPr sz="1200">
                <a:latin typeface="Times New Roman" panose="02020603050405020304" pitchFamily="18" charset="0"/>
              </a:defRPr>
            </a:lvl1pPr>
          </a:lstStyle>
          <a:p>
            <a:fld id="{42DF5941-EA99-D64B-B03F-ACC2E92C96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4473" algn="l" defTabSz="91378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741367" algn="l" defTabSz="91378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3198262" algn="l" defTabSz="91378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655156" algn="l" defTabSz="91378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40637" y="-45160"/>
            <a:ext cx="44015059" cy="36666320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6859" y="12824182"/>
            <a:ext cx="27968251" cy="8780277"/>
          </a:xfrm>
        </p:spPr>
        <p:txBody>
          <a:bodyPr anchor="b">
            <a:noAutofit/>
          </a:bodyPr>
          <a:lstStyle>
            <a:lvl1pPr algn="r">
              <a:defRPr sz="2592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6859" y="21604451"/>
            <a:ext cx="27968251" cy="585012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E9A7-58FA-514D-BD16-FAFF694FA5C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21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0" y="3251200"/>
            <a:ext cx="30469027" cy="18152533"/>
          </a:xfrm>
        </p:spPr>
        <p:txBody>
          <a:bodyPr anchor="ctr">
            <a:normAutofit/>
          </a:bodyPr>
          <a:lstStyle>
            <a:lvl1pPr algn="l">
              <a:defRPr sz="2112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080" y="23842133"/>
            <a:ext cx="30469027" cy="8378464"/>
          </a:xfrm>
        </p:spPr>
        <p:txBody>
          <a:bodyPr anchor="ctr">
            <a:normAutofit/>
          </a:bodyPr>
          <a:lstStyle>
            <a:lvl1pPr marL="0" indent="0" algn="l">
              <a:buNone/>
              <a:defRPr sz="86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BAD3-2A61-8446-A799-FCAE0EA8423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91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9448" y="3251200"/>
            <a:ext cx="29146474" cy="16120533"/>
          </a:xfrm>
        </p:spPr>
        <p:txBody>
          <a:bodyPr anchor="ctr">
            <a:normAutofit/>
          </a:bodyPr>
          <a:lstStyle>
            <a:lvl1pPr algn="l">
              <a:defRPr sz="2112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285155" y="19371733"/>
            <a:ext cx="26015059" cy="2032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6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94560" indent="0">
              <a:buFontTx/>
              <a:buNone/>
              <a:defRPr/>
            </a:lvl2pPr>
            <a:lvl3pPr marL="4389120" indent="0">
              <a:buFontTx/>
              <a:buNone/>
              <a:defRPr/>
            </a:lvl3pPr>
            <a:lvl4pPr marL="6583680" indent="0">
              <a:buFontTx/>
              <a:buNone/>
              <a:defRPr/>
            </a:lvl4pPr>
            <a:lvl5pPr marL="877824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073" y="23842133"/>
            <a:ext cx="30469032" cy="8378464"/>
          </a:xfrm>
        </p:spPr>
        <p:txBody>
          <a:bodyPr anchor="ctr">
            <a:normAutofit/>
          </a:bodyPr>
          <a:lstStyle>
            <a:lvl1pPr marL="0" indent="0" algn="l">
              <a:buNone/>
              <a:defRPr sz="86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BAD3-2A61-8446-A799-FCAE0EA8423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2317015" y="4215350"/>
            <a:ext cx="2195131" cy="3118805"/>
          </a:xfrm>
          <a:prstGeom prst="rect">
            <a:avLst/>
          </a:prstGeom>
        </p:spPr>
        <p:txBody>
          <a:bodyPr vert="horz" lIns="438912" tIns="219456" rIns="438912" bIns="219456" rtlCol="0" anchor="ctr">
            <a:noAutofit/>
          </a:bodyPr>
          <a:lstStyle/>
          <a:p>
            <a:pPr lvl="0"/>
            <a:r>
              <a:rPr lang="en-US" sz="384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388958" y="15394966"/>
            <a:ext cx="2195131" cy="3118805"/>
          </a:xfrm>
          <a:prstGeom prst="rect">
            <a:avLst/>
          </a:prstGeom>
        </p:spPr>
        <p:txBody>
          <a:bodyPr vert="horz" lIns="438912" tIns="219456" rIns="438912" bIns="219456" rtlCol="0" anchor="ctr">
            <a:noAutofit/>
          </a:bodyPr>
          <a:lstStyle/>
          <a:p>
            <a:pPr lvl="0"/>
            <a:r>
              <a:rPr lang="en-US" sz="384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9557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73" y="10303936"/>
            <a:ext cx="30469032" cy="13842453"/>
          </a:xfrm>
        </p:spPr>
        <p:txBody>
          <a:bodyPr anchor="b">
            <a:normAutofit/>
          </a:bodyPr>
          <a:lstStyle>
            <a:lvl1pPr algn="l">
              <a:defRPr sz="2112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073" y="24146389"/>
            <a:ext cx="30469032" cy="8074208"/>
          </a:xfrm>
        </p:spPr>
        <p:txBody>
          <a:bodyPr anchor="t">
            <a:normAutofit/>
          </a:bodyPr>
          <a:lstStyle>
            <a:lvl1pPr marL="0" indent="0" algn="l">
              <a:buNone/>
              <a:defRPr sz="86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BAD3-2A61-8446-A799-FCAE0EA8423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719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9448" y="3251200"/>
            <a:ext cx="29146474" cy="16120533"/>
          </a:xfrm>
        </p:spPr>
        <p:txBody>
          <a:bodyPr anchor="ctr">
            <a:normAutofit/>
          </a:bodyPr>
          <a:lstStyle>
            <a:lvl1pPr algn="l">
              <a:defRPr sz="2112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926066" y="21403733"/>
            <a:ext cx="30469037" cy="274265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94560" indent="0">
              <a:buFontTx/>
              <a:buNone/>
              <a:defRPr/>
            </a:lvl2pPr>
            <a:lvl3pPr marL="4389120" indent="0">
              <a:buFontTx/>
              <a:buNone/>
              <a:defRPr/>
            </a:lvl3pPr>
            <a:lvl4pPr marL="6583680" indent="0">
              <a:buFontTx/>
              <a:buNone/>
              <a:defRPr/>
            </a:lvl4pPr>
            <a:lvl5pPr marL="877824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073" y="24146389"/>
            <a:ext cx="30469032" cy="8074208"/>
          </a:xfrm>
        </p:spPr>
        <p:txBody>
          <a:bodyPr anchor="t">
            <a:normAutofit/>
          </a:bodyPr>
          <a:lstStyle>
            <a:lvl1pPr marL="0" indent="0" algn="l">
              <a:buNone/>
              <a:defRPr sz="86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BAD3-2A61-8446-A799-FCAE0EA8423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2317015" y="4215350"/>
            <a:ext cx="2195131" cy="3118805"/>
          </a:xfrm>
          <a:prstGeom prst="rect">
            <a:avLst/>
          </a:prstGeom>
        </p:spPr>
        <p:txBody>
          <a:bodyPr vert="horz" lIns="438912" tIns="219456" rIns="438912" bIns="219456" rtlCol="0" anchor="ctr">
            <a:noAutofit/>
          </a:bodyPr>
          <a:lstStyle/>
          <a:p>
            <a:pPr lvl="0"/>
            <a:r>
              <a:rPr lang="en-US" sz="384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388958" y="15394966"/>
            <a:ext cx="2195131" cy="3118805"/>
          </a:xfrm>
          <a:prstGeom prst="rect">
            <a:avLst/>
          </a:prstGeom>
        </p:spPr>
        <p:txBody>
          <a:bodyPr vert="horz" lIns="438912" tIns="219456" rIns="438912" bIns="219456" rtlCol="0" anchor="ctr">
            <a:noAutofit/>
          </a:bodyPr>
          <a:lstStyle/>
          <a:p>
            <a:pPr lvl="0"/>
            <a:r>
              <a:rPr lang="en-US" sz="384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673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6073" y="3251200"/>
            <a:ext cx="30439032" cy="16120533"/>
          </a:xfrm>
        </p:spPr>
        <p:txBody>
          <a:bodyPr anchor="ctr">
            <a:normAutofit/>
          </a:bodyPr>
          <a:lstStyle>
            <a:lvl1pPr algn="l">
              <a:defRPr sz="2112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926066" y="21403733"/>
            <a:ext cx="30469037" cy="274265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520">
                <a:solidFill>
                  <a:schemeClr val="accent1"/>
                </a:solidFill>
              </a:defRPr>
            </a:lvl1pPr>
            <a:lvl2pPr marL="2194560" indent="0">
              <a:buFontTx/>
              <a:buNone/>
              <a:defRPr/>
            </a:lvl2pPr>
            <a:lvl3pPr marL="4389120" indent="0">
              <a:buFontTx/>
              <a:buNone/>
              <a:defRPr/>
            </a:lvl3pPr>
            <a:lvl4pPr marL="6583680" indent="0">
              <a:buFontTx/>
              <a:buNone/>
              <a:defRPr/>
            </a:lvl4pPr>
            <a:lvl5pPr marL="877824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073" y="24146389"/>
            <a:ext cx="30469032" cy="8074208"/>
          </a:xfrm>
        </p:spPr>
        <p:txBody>
          <a:bodyPr anchor="t">
            <a:normAutofit/>
          </a:bodyPr>
          <a:lstStyle>
            <a:lvl1pPr marL="0" indent="0" algn="l">
              <a:buNone/>
              <a:defRPr sz="86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BAD3-2A61-8446-A799-FCAE0EA8423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5064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BAD3-2A61-8446-A799-FCAE0EA8423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159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691097" y="3251203"/>
            <a:ext cx="4698298" cy="28007739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6075" y="3251203"/>
            <a:ext cx="24936125" cy="280077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BAD3-2A61-8446-A799-FCAE0EA8423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39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BAD3-2A61-8446-A799-FCAE0EA8423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60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73" y="14404632"/>
            <a:ext cx="30469032" cy="9741765"/>
          </a:xfrm>
        </p:spPr>
        <p:txBody>
          <a:bodyPr anchor="b"/>
          <a:lstStyle>
            <a:lvl1pPr algn="l">
              <a:defRPr sz="19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073" y="24146389"/>
            <a:ext cx="30469032" cy="4588800"/>
          </a:xfrm>
        </p:spPr>
        <p:txBody>
          <a:bodyPr anchor="t"/>
          <a:lstStyle>
            <a:lvl1pPr marL="0" indent="0" algn="l">
              <a:buNone/>
              <a:defRPr sz="9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78F3-A5CB-D345-9721-A0A1EF8C51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176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0" y="3251200"/>
            <a:ext cx="30469027" cy="7044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6083" y="11523141"/>
            <a:ext cx="14822923" cy="20697451"/>
          </a:xfrm>
        </p:spPr>
        <p:txBody>
          <a:bodyPr>
            <a:normAutofit/>
          </a:bodyPr>
          <a:lstStyle>
            <a:lvl1pPr>
              <a:defRPr sz="8640"/>
            </a:lvl1pPr>
            <a:lvl2pPr>
              <a:defRPr sz="7680"/>
            </a:lvl2pPr>
            <a:lvl3pPr>
              <a:defRPr sz="6720"/>
            </a:lvl3pPr>
            <a:lvl4pPr>
              <a:defRPr sz="5760"/>
            </a:lvl4pPr>
            <a:lvl5pPr>
              <a:defRPr sz="5760"/>
            </a:lvl5pPr>
            <a:lvl6pPr>
              <a:defRPr sz="5760"/>
            </a:lvl6pPr>
            <a:lvl7pPr>
              <a:defRPr sz="5760"/>
            </a:lvl7pPr>
            <a:lvl8pPr>
              <a:defRPr sz="5760"/>
            </a:lvl8pPr>
            <a:lvl9pPr>
              <a:defRPr sz="5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72179" y="11523149"/>
            <a:ext cx="14822928" cy="20697456"/>
          </a:xfrm>
        </p:spPr>
        <p:txBody>
          <a:bodyPr>
            <a:normAutofit/>
          </a:bodyPr>
          <a:lstStyle>
            <a:lvl1pPr>
              <a:defRPr sz="8640"/>
            </a:lvl1pPr>
            <a:lvl2pPr>
              <a:defRPr sz="7680"/>
            </a:lvl2pPr>
            <a:lvl3pPr>
              <a:defRPr sz="6720"/>
            </a:lvl3pPr>
            <a:lvl4pPr>
              <a:defRPr sz="5760"/>
            </a:lvl4pPr>
            <a:lvl5pPr>
              <a:defRPr sz="5760"/>
            </a:lvl5pPr>
            <a:lvl6pPr>
              <a:defRPr sz="5760"/>
            </a:lvl6pPr>
            <a:lvl7pPr>
              <a:defRPr sz="5760"/>
            </a:lvl7pPr>
            <a:lvl8pPr>
              <a:defRPr sz="5760"/>
            </a:lvl8pPr>
            <a:lvl9pPr>
              <a:defRPr sz="5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BAD3-2A61-8446-A799-FCAE0EA8423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08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78" y="3251200"/>
            <a:ext cx="30469022" cy="704426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075" y="11525243"/>
            <a:ext cx="14835226" cy="3073397"/>
          </a:xfrm>
        </p:spPr>
        <p:txBody>
          <a:bodyPr anchor="b">
            <a:noAutofit/>
          </a:bodyPr>
          <a:lstStyle>
            <a:lvl1pPr marL="0" indent="0">
              <a:buNone/>
              <a:defRPr sz="11520" b="0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6075" y="14598648"/>
            <a:ext cx="14835226" cy="1762195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59872" y="11525243"/>
            <a:ext cx="14835226" cy="3073397"/>
          </a:xfrm>
        </p:spPr>
        <p:txBody>
          <a:bodyPr anchor="b">
            <a:noAutofit/>
          </a:bodyPr>
          <a:lstStyle>
            <a:lvl1pPr marL="0" indent="0">
              <a:buNone/>
              <a:defRPr sz="11520" b="0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59872" y="14598648"/>
            <a:ext cx="14835226" cy="1762195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BAD3-2A61-8446-A799-FCAE0EA8423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55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75" y="3251200"/>
            <a:ext cx="30469027" cy="7044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8D49-221A-9445-9087-1A3AB5C128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40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1930-C8CD-5B45-AE69-2DD25E9AE8A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77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75" y="7992555"/>
            <a:ext cx="13392874" cy="6818485"/>
          </a:xfrm>
        </p:spPr>
        <p:txBody>
          <a:bodyPr anchor="b">
            <a:normAutofit/>
          </a:bodyPr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2122" y="2746269"/>
            <a:ext cx="16252978" cy="2947433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075" y="14811037"/>
            <a:ext cx="13392874" cy="13783728"/>
          </a:xfrm>
        </p:spPr>
        <p:txBody>
          <a:bodyPr>
            <a:normAutofit/>
          </a:bodyPr>
          <a:lstStyle>
            <a:lvl1pPr marL="0" indent="0">
              <a:buNone/>
              <a:defRPr sz="672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BAD3-2A61-8446-A799-FCAE0EA8423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5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75" y="25603200"/>
            <a:ext cx="30469027" cy="3022603"/>
          </a:xfrm>
        </p:spPr>
        <p:txBody>
          <a:bodyPr anchor="b">
            <a:normAutofit/>
          </a:bodyPr>
          <a:lstStyle>
            <a:lvl1pPr algn="l">
              <a:defRPr sz="1152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26075" y="3251200"/>
            <a:ext cx="30469027" cy="20510496"/>
          </a:xfrm>
        </p:spPr>
        <p:txBody>
          <a:bodyPr anchor="t">
            <a:normAutofit/>
          </a:bodyPr>
          <a:lstStyle>
            <a:lvl1pPr marL="0" indent="0" algn="ctr">
              <a:buNone/>
              <a:defRPr sz="7680"/>
            </a:lvl1pPr>
            <a:lvl2pPr marL="2194560" indent="0">
              <a:buNone/>
              <a:defRPr sz="7680"/>
            </a:lvl2pPr>
            <a:lvl3pPr marL="4389120" indent="0">
              <a:buNone/>
              <a:defRPr sz="7680"/>
            </a:lvl3pPr>
            <a:lvl4pPr marL="6583680" indent="0">
              <a:buNone/>
              <a:defRPr sz="7680"/>
            </a:lvl4pPr>
            <a:lvl5pPr marL="8778240" indent="0">
              <a:buNone/>
              <a:defRPr sz="7680"/>
            </a:lvl5pPr>
            <a:lvl6pPr marL="10972800" indent="0">
              <a:buNone/>
              <a:defRPr sz="7680"/>
            </a:lvl6pPr>
            <a:lvl7pPr marL="13167360" indent="0">
              <a:buNone/>
              <a:defRPr sz="7680"/>
            </a:lvl7pPr>
            <a:lvl8pPr marL="15361920" indent="0">
              <a:buNone/>
              <a:defRPr sz="7680"/>
            </a:lvl8pPr>
            <a:lvl9pPr marL="17556480" indent="0">
              <a:buNone/>
              <a:defRPr sz="76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075" y="28625803"/>
            <a:ext cx="30469027" cy="3594795"/>
          </a:xfrm>
        </p:spPr>
        <p:txBody>
          <a:bodyPr>
            <a:normAutofit/>
          </a:bodyPr>
          <a:lstStyle>
            <a:lvl1pPr marL="0" indent="0">
              <a:buNone/>
              <a:defRPr sz="576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BAD3-2A61-8446-A799-FCAE0EA8423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32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40639" y="-45160"/>
            <a:ext cx="44015064" cy="3666632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26078" y="3251200"/>
            <a:ext cx="30469022" cy="70442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075" y="11523149"/>
            <a:ext cx="30469027" cy="20697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945238" y="32220606"/>
            <a:ext cx="3283834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6078" y="32220606"/>
            <a:ext cx="2219027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34445" y="32220606"/>
            <a:ext cx="2460662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accent1"/>
                </a:solidFill>
              </a:defRPr>
            </a:lvl1pPr>
          </a:lstStyle>
          <a:p>
            <a:fld id="{DA8FBAD3-2A61-8446-A799-FCAE0EA8423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99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42" r:id="rId1"/>
    <p:sldLayoutId id="2147484943" r:id="rId2"/>
    <p:sldLayoutId id="2147484944" r:id="rId3"/>
    <p:sldLayoutId id="2147484945" r:id="rId4"/>
    <p:sldLayoutId id="2147484946" r:id="rId5"/>
    <p:sldLayoutId id="2147484947" r:id="rId6"/>
    <p:sldLayoutId id="2147484948" r:id="rId7"/>
    <p:sldLayoutId id="2147484949" r:id="rId8"/>
    <p:sldLayoutId id="2147484950" r:id="rId9"/>
    <p:sldLayoutId id="2147484951" r:id="rId10"/>
    <p:sldLayoutId id="2147484952" r:id="rId11"/>
    <p:sldLayoutId id="2147484953" r:id="rId12"/>
    <p:sldLayoutId id="2147484954" r:id="rId13"/>
    <p:sldLayoutId id="2147484955" r:id="rId14"/>
    <p:sldLayoutId id="2147484956" r:id="rId15"/>
    <p:sldLayoutId id="2147484957" r:id="rId16"/>
  </p:sldLayoutIdLst>
  <p:txStyles>
    <p:titleStyle>
      <a:lvl1pPr algn="l" defTabSz="2194560" rtl="0" eaLnBrk="1" latinLnBrk="0" hangingPunct="1">
        <a:spcBef>
          <a:spcPct val="0"/>
        </a:spcBef>
        <a:buNone/>
        <a:defRPr sz="1728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45920" indent="-1645920" algn="l" defTabSz="2194560" rtl="0" eaLnBrk="1" latinLnBrk="0" hangingPunct="1">
        <a:spcBef>
          <a:spcPts val="48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6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ts val="48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ts val="48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ts val="48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ts val="48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ts val="48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ts val="48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ts val="48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ts val="48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https://lh5.googleusercontent.com/YiJTH_couzFFVdURsFxjj7aRizSyXL6Bm_E3WVn7cFSRFPbtJqJAJG5IiqMdsOgb1VYSJjxCwknVOZ6Oya8L4hG17KOnMNGB4HS8v9Eakj5mmwp5qVEVPGYkW6WXKO5zpLnnwnFM408c" TargetMode="External"/><Relationship Id="rId5" Type="http://schemas.openxmlformats.org/officeDocument/2006/relationships/image" Target="../media/image3.png"/><Relationship Id="rId4" Type="http://schemas.openxmlformats.org/officeDocument/2006/relationships/image" Target="https://lh6.googleusercontent.com/21datBxLwyj8JH2aW_POnTrAwk9Y8Tmn2K4SnIutD2SbYHmQX9SeRslSAeiMD5iWoy8kaYsj9u2bNor8C5czOEM7J6X_ps6nxr3Ymezc6zoTCD46J5O7J_QLyl_2rHWE-ZaCBknC9hV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6">
            <a:extLst>
              <a:ext uri="{FF2B5EF4-FFF2-40B4-BE49-F238E27FC236}">
                <a16:creationId xmlns:a16="http://schemas.microsoft.com/office/drawing/2014/main" id="{7AB4A3DB-6795-D440-898C-3A18278BC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542925"/>
            <a:ext cx="41802050" cy="35136138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8" tIns="45689" rIns="91378" bIns="45689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13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1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10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5363" name="Text Box 237">
            <a:extLst>
              <a:ext uri="{FF2B5EF4-FFF2-40B4-BE49-F238E27FC236}">
                <a16:creationId xmlns:a16="http://schemas.microsoft.com/office/drawing/2014/main" id="{90F7C723-7F52-6C40-8FA0-99DB0A902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3675" y="8970963"/>
            <a:ext cx="837247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5433" tIns="52719" rIns="105433" bIns="52719">
            <a:spAutoFit/>
          </a:bodyPr>
          <a:lstStyle>
            <a:lvl1pPr defTabSz="105410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13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 defTabSz="105410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1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 defTabSz="10541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10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 defTabSz="10541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 defTabSz="10541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10541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10541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10541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10541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3000">
              <a:latin typeface="Times New Roman" panose="02020603050405020304" pitchFamily="18" charset="0"/>
            </a:endParaRPr>
          </a:p>
        </p:txBody>
      </p:sp>
      <p:sp>
        <p:nvSpPr>
          <p:cNvPr id="15364" name="Text Box 2">
            <a:extLst>
              <a:ext uri="{FF2B5EF4-FFF2-40B4-BE49-F238E27FC236}">
                <a16:creationId xmlns:a16="http://schemas.microsoft.com/office/drawing/2014/main" id="{33ED8B59-724B-A247-85CC-64C03BFBF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18054"/>
            <a:ext cx="41681400" cy="504927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7150">
            <a:solidFill>
              <a:schemeClr val="bg2"/>
            </a:solidFill>
            <a:miter lim="800000"/>
            <a:headEnd/>
            <a:tailEnd/>
          </a:ln>
        </p:spPr>
        <p:txBody>
          <a:bodyPr lIns="105433" tIns="52719" rIns="105433" bIns="52719" anchor="b"/>
          <a:lstStyle>
            <a:lvl1pPr defTabSz="105410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13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1pPr>
            <a:lvl2pPr marL="742950" indent="-285750" defTabSz="105410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12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2pPr>
            <a:lvl3pPr marL="1143000" indent="-228600" defTabSz="10541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106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3pPr>
            <a:lvl4pPr marL="1600200" indent="-228600" defTabSz="10541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4pPr>
            <a:lvl5pPr marL="2057400" indent="-228600" defTabSz="10541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5pPr>
            <a:lvl6pPr marL="2514600" indent="-228600" defTabSz="10541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6pPr>
            <a:lvl7pPr marL="2971800" indent="-228600" defTabSz="10541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7pPr>
            <a:lvl8pPr marL="3429000" indent="-228600" defTabSz="10541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8pPr>
            <a:lvl9pPr marL="3886200" indent="-228600" defTabSz="10541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10100">
                <a:solidFill>
                  <a:schemeClr val="tx1"/>
                </a:solidFill>
                <a:latin typeface="Constantia" panose="0203060205030603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000" b="1" dirty="0">
                <a:solidFill>
                  <a:schemeClr val="bg1"/>
                </a:solidFill>
                <a:latin typeface="Arial" panose="020B0604020202020204" pitchFamily="34" charset="0"/>
              </a:rPr>
              <a:t>Mobile Phone Sensor-Based Detection of Subjective Cannabis “High” in Young Adults: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000" b="1" dirty="0">
                <a:solidFill>
                  <a:schemeClr val="bg1"/>
                </a:solidFill>
                <a:latin typeface="Arial" panose="020B0604020202020204" pitchFamily="34" charset="0"/>
              </a:rPr>
              <a:t>A Feasibility Study in Real-World Settings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5000" dirty="0">
                <a:solidFill>
                  <a:schemeClr val="bg1"/>
                </a:solidFill>
                <a:latin typeface="Arial" panose="020B0604020202020204" pitchFamily="34" charset="0"/>
              </a:rPr>
              <a:t>S. Bae</a:t>
            </a:r>
            <a:r>
              <a:rPr lang="en-US" altLang="en-US" sz="50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altLang="en-US" sz="5000" dirty="0">
                <a:solidFill>
                  <a:schemeClr val="bg1"/>
                </a:solidFill>
                <a:latin typeface="Arial" panose="020B0604020202020204" pitchFamily="34" charset="0"/>
              </a:rPr>
              <a:t>, T. Chung</a:t>
            </a:r>
            <a:r>
              <a:rPr lang="en-US" altLang="en-US" sz="50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en-US" altLang="en-US" sz="5000" dirty="0">
                <a:solidFill>
                  <a:schemeClr val="bg1"/>
                </a:solidFill>
                <a:latin typeface="Arial" panose="020B0604020202020204" pitchFamily="34" charset="0"/>
              </a:rPr>
              <a:t>, B. Suffoletto</a:t>
            </a:r>
            <a:r>
              <a:rPr lang="en-US" altLang="en-US" sz="50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r>
              <a:rPr lang="en-US" altLang="en-US" sz="5000" dirty="0">
                <a:solidFill>
                  <a:schemeClr val="bg1"/>
                </a:solidFill>
                <a:latin typeface="Arial" panose="020B0604020202020204" pitchFamily="34" charset="0"/>
              </a:rPr>
              <a:t>, M. Islam</a:t>
            </a:r>
            <a:r>
              <a:rPr lang="en-US" altLang="en-US" sz="50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altLang="en-US" sz="5000" dirty="0">
                <a:solidFill>
                  <a:schemeClr val="bg1"/>
                </a:solidFill>
                <a:latin typeface="Arial" panose="020B0604020202020204" pitchFamily="34" charset="0"/>
              </a:rPr>
              <a:t>, J. Du</a:t>
            </a:r>
            <a:r>
              <a:rPr lang="en-US" altLang="en-US" sz="50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  <a:r>
              <a:rPr lang="en-US" altLang="en-US" sz="5000" dirty="0">
                <a:solidFill>
                  <a:schemeClr val="bg1"/>
                </a:solidFill>
                <a:latin typeface="Arial" panose="020B0604020202020204" pitchFamily="34" charset="0"/>
              </a:rPr>
              <a:t>, S. Jang</a:t>
            </a:r>
            <a:r>
              <a:rPr lang="en-US" altLang="en-US" sz="50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  <a:r>
              <a:rPr lang="en-US" altLang="en-US" sz="5000" dirty="0">
                <a:solidFill>
                  <a:schemeClr val="bg1"/>
                </a:solidFill>
                <a:latin typeface="Arial" panose="020B0604020202020204" pitchFamily="34" charset="0"/>
              </a:rPr>
              <a:t>, Y. Nishiyama</a:t>
            </a:r>
            <a:r>
              <a:rPr lang="en-US" altLang="en-US" sz="50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  <a:r>
              <a:rPr lang="en-US" altLang="en-US" sz="5000" dirty="0">
                <a:solidFill>
                  <a:schemeClr val="bg1"/>
                </a:solidFill>
                <a:latin typeface="Arial" panose="020B0604020202020204" pitchFamily="34" charset="0"/>
              </a:rPr>
              <a:t>, R. Mulukutla</a:t>
            </a:r>
            <a:r>
              <a:rPr lang="en-US" altLang="en-US" sz="50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  <a:r>
              <a:rPr lang="en-US" altLang="en-US" sz="5000" dirty="0">
                <a:solidFill>
                  <a:schemeClr val="bg1"/>
                </a:solidFill>
                <a:latin typeface="Arial" panose="020B0604020202020204" pitchFamily="34" charset="0"/>
              </a:rPr>
              <a:t>, A.K. Dey</a:t>
            </a:r>
            <a:r>
              <a:rPr lang="en-US" altLang="en-US" sz="50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</a:rPr>
              <a:t>Stevens Institute of Technology, Hoboken, NJ, USA; </a:t>
            </a:r>
            <a:r>
              <a:rPr lang="en-US" altLang="en-US" sz="40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</a:rPr>
              <a:t>Rutgers, The State University of New Jersey, New Brunswick, NJ, USA; </a:t>
            </a:r>
            <a:r>
              <a:rPr lang="en-US" altLang="en-US" sz="40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</a:rPr>
              <a:t>Stanford University, Stanford, CA, USA; </a:t>
            </a:r>
            <a:r>
              <a:rPr lang="en-US" altLang="en-US" sz="40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</a:rPr>
              <a:t>Carnegie Mellon University, Pittsburgh, PA, USA; </a:t>
            </a:r>
            <a:r>
              <a:rPr lang="en-US" altLang="en-US" sz="40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</a:rPr>
              <a:t>The University of Tokyo, Tokyo, Japan; </a:t>
            </a:r>
            <a:r>
              <a:rPr lang="en-US" altLang="en-US" sz="40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</a:rPr>
              <a:t>University of Washington, Seattle, WA, USA</a:t>
            </a:r>
          </a:p>
        </p:txBody>
      </p:sp>
      <p:sp>
        <p:nvSpPr>
          <p:cNvPr id="3725" name="Text Box 653">
            <a:extLst>
              <a:ext uri="{FF2B5EF4-FFF2-40B4-BE49-F238E27FC236}">
                <a16:creationId xmlns:a16="http://schemas.microsoft.com/office/drawing/2014/main" id="{170D242F-A640-7E44-A539-BA7F7B662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638800"/>
            <a:ext cx="12877800" cy="30137766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274139" tIns="52719" rIns="274139" bIns="52719">
            <a:spAutoFit/>
          </a:bodyPr>
          <a:lstStyle/>
          <a:p>
            <a:pPr algn="ctr" defTabSz="1054100">
              <a:lnSpc>
                <a:spcPct val="95000"/>
              </a:lnSpc>
              <a:buClr>
                <a:schemeClr val="tx1"/>
              </a:buClr>
              <a:tabLst>
                <a:tab pos="227013" algn="l"/>
              </a:tabLst>
              <a:defRPr/>
            </a:pPr>
            <a:r>
              <a:rPr lang="en-US" sz="5500" b="1" dirty="0">
                <a:solidFill>
                  <a:srgbClr val="140F71"/>
                </a:solidFill>
                <a:latin typeface="Lucida Sans Unicode" pitchFamily="34" charset="0"/>
                <a:ea typeface="ＭＳ Ｐゴシック" pitchFamily="34" charset="-128"/>
                <a:cs typeface="Lucida Sans Unicode" pitchFamily="34" charset="0"/>
              </a:rPr>
              <a:t>INTRODUCTION</a:t>
            </a:r>
            <a:endParaRPr lang="en-US" sz="3200" i="1" dirty="0">
              <a:solidFill>
                <a:srgbClr val="140F71"/>
              </a:solidFill>
              <a:latin typeface="Lucida Sans Unicode" pitchFamily="34" charset="0"/>
              <a:ea typeface="ＭＳ Ｐゴシック" pitchFamily="34" charset="-128"/>
              <a:cs typeface="Lucida Sans Unicode" pitchFamily="34" charset="0"/>
            </a:endParaRPr>
          </a:p>
          <a:p>
            <a:pPr marL="571500" indent="-571500" defTabSz="1054100">
              <a:spcBef>
                <a:spcPct val="3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 Acute cannabis intoxication can impair motor skills and cognitive functions (e.g., attention, information processing) [1][2].</a:t>
            </a:r>
          </a:p>
          <a:p>
            <a:pPr marL="571500" indent="-571500" defTabSz="1054100">
              <a:spcBef>
                <a:spcPct val="3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 However, existing measures (e.g., blood, urine, saliva tests) do not accurately reflect ‘real-time’ acute cannabis intoxication [2][3][4]. </a:t>
            </a:r>
          </a:p>
          <a:p>
            <a:pPr marL="571500" indent="-571500" defTabSz="1054100">
              <a:spcBef>
                <a:spcPct val="3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No prior work has determined whether data collected from smartphone sensors can be used to detect acute cannabis intoxication in daily life (outside of lab settings), nor developed a computational model to detect episodes of acute cannabis intoxication using passive sensing in real-world contexts.</a:t>
            </a:r>
          </a:p>
          <a:p>
            <a:pPr algn="ctr" defTabSz="1054100">
              <a:lnSpc>
                <a:spcPct val="150000"/>
              </a:lnSpc>
              <a:spcBef>
                <a:spcPct val="30000"/>
              </a:spcBef>
              <a:buClr>
                <a:schemeClr val="accent1"/>
              </a:buClr>
              <a:buSzPct val="130000"/>
              <a:tabLst>
                <a:tab pos="227013" algn="l"/>
              </a:tabLst>
              <a:defRPr/>
            </a:pPr>
            <a:r>
              <a:rPr lang="en-US" sz="5500" b="1" dirty="0">
                <a:solidFill>
                  <a:srgbClr val="140F71"/>
                </a:solidFill>
                <a:latin typeface="Lucida Sans Unicode" pitchFamily="34" charset="0"/>
                <a:ea typeface="ＭＳ Ｐゴシック" pitchFamily="34" charset="-128"/>
                <a:cs typeface="Lucida Sans Unicode" pitchFamily="34" charset="0"/>
              </a:rPr>
              <a:t>STUDY AIMS</a:t>
            </a:r>
            <a:endParaRPr lang="en-US" sz="3200" dirty="0">
              <a:solidFill>
                <a:srgbClr val="140F71"/>
              </a:solidFill>
              <a:latin typeface="Calibri" pitchFamily="34" charset="0"/>
              <a:ea typeface="ＭＳ Ｐゴシック" pitchFamily="34" charset="-128"/>
            </a:endParaRPr>
          </a:p>
          <a:p>
            <a:pPr marL="571500" indent="-571500" defTabSz="1054100">
              <a:spcBef>
                <a:spcPct val="3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To identify whether mobile phone-based sensors (e.g., GPS, text/phone logs) can detect self-reported episodes of acute cannabis intoxication (subjective “high” state) in the natural environment among young adults, given possible impairment related to acute cannabis effects.</a:t>
            </a:r>
            <a:b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</a:br>
            <a:endParaRPr lang="en-US" sz="4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1054100">
              <a:lnSpc>
                <a:spcPct val="95000"/>
              </a:lnSpc>
              <a:buClr>
                <a:schemeClr val="tx1"/>
              </a:buClr>
              <a:tabLst>
                <a:tab pos="227013" algn="l"/>
              </a:tabLst>
              <a:defRPr/>
            </a:pPr>
            <a:r>
              <a:rPr lang="en-US" sz="5500" b="1" dirty="0">
                <a:solidFill>
                  <a:srgbClr val="140F71"/>
                </a:solidFill>
                <a:latin typeface="Lucida Sans Unicode" pitchFamily="34" charset="0"/>
                <a:ea typeface="ＭＳ Ｐゴシック" pitchFamily="34" charset="-128"/>
              </a:rPr>
              <a:t>METHOD</a:t>
            </a:r>
          </a:p>
          <a:p>
            <a:pPr marL="571500" indent="-571500" defTabSz="1054100">
              <a:spcBef>
                <a:spcPct val="3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 Young adults (n=57, ages 18-25), who reported cannabis use at least twice per week, were recruited by research registry and Craigslist to participate in a mobile phone data collection study (up to 30 days) in Pittsburgh, PA (2017-2019). </a:t>
            </a:r>
          </a:p>
          <a:p>
            <a:pPr marL="571500" indent="-571500" defTabSz="1054100">
              <a:spcBef>
                <a:spcPct val="3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 Participants responded to fixed time phone surveys (3 times per day) and completed self-initiated reports of cannabis use (start/stop time, rating of subjective high: 0-10, 10=very high). </a:t>
            </a:r>
          </a:p>
          <a:p>
            <a:pPr marL="571500" indent="-571500" defTabSz="1054100">
              <a:spcBef>
                <a:spcPct val="3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 AWARE app [5] continuously collected phone sensor data, segmented into 5-minute windows for analysis.</a:t>
            </a:r>
          </a:p>
          <a:p>
            <a:pPr marL="571500" indent="-571500" defTabSz="1054100">
              <a:spcBef>
                <a:spcPct val="3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 We trained multiple machine learning classifiers (e.g., support vector machine, Light Gradient Boosting Machine [LGBM], random forest) with 10-fold cross-validation on training (80%), and test (holdout, 20%) datasets to determine which classifier performed best in distinguishing subjective cannabis “high” (rating=1-10) vs “not high” (rating=0). </a:t>
            </a:r>
          </a:p>
          <a:p>
            <a:pPr marL="571500" indent="-571500" defTabSz="1054100">
              <a:spcBef>
                <a:spcPct val="3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GB" sz="4000" dirty="0">
                <a:latin typeface="+mj-lt"/>
              </a:rPr>
              <a:t>We </a:t>
            </a:r>
            <a:r>
              <a:rPr lang="en-US" sz="4000" dirty="0">
                <a:latin typeface="+mj-lt"/>
              </a:rPr>
              <a:t>tested the importance of two time features (day of week, time of day: morning, afternoon, evening) relative to smartphone sensor data only on model performance, since time features alone might predict “routines” in use</a:t>
            </a:r>
            <a:br>
              <a:rPr lang="en-US" sz="4000" dirty="0">
                <a:latin typeface="+mj-lt"/>
              </a:rPr>
            </a:br>
            <a:endParaRPr lang="en-US" sz="4000" dirty="0">
              <a:solidFill>
                <a:schemeClr val="tx1"/>
              </a:solidFill>
              <a:highlight>
                <a:srgbClr val="FFFF00"/>
              </a:highlight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823" name="Text Box 751">
            <a:extLst>
              <a:ext uri="{FF2B5EF4-FFF2-40B4-BE49-F238E27FC236}">
                <a16:creationId xmlns:a16="http://schemas.microsoft.com/office/drawing/2014/main" id="{057C6CC5-EAD8-9041-B2C8-3F606FDE5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96466" y="5715000"/>
            <a:ext cx="13051734" cy="30531207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74139" tIns="52719" rIns="274139" bIns="52719">
            <a:spAutoFit/>
          </a:bodyPr>
          <a:lstStyle/>
          <a:p>
            <a:pPr defTabSz="1054100">
              <a:lnSpc>
                <a:spcPct val="95000"/>
              </a:lnSpc>
              <a:buClr>
                <a:schemeClr val="tx1"/>
              </a:buClr>
              <a:tabLst>
                <a:tab pos="227013" algn="l"/>
              </a:tabLst>
              <a:defRPr/>
            </a:pPr>
            <a:r>
              <a:rPr lang="en-US" sz="4000" b="1" dirty="0">
                <a:solidFill>
                  <a:srgbClr val="140F71"/>
                </a:solidFill>
                <a:latin typeface="Calibri" pitchFamily="34" charset="0"/>
                <a:ea typeface="ＭＳ Ｐゴシック" pitchFamily="34" charset="-128"/>
              </a:rPr>
              <a:t>SMARTPHONE SENSOR-BASED &amp; TIME FEATURES MODEL</a:t>
            </a:r>
            <a:endParaRPr lang="en-US" sz="4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marL="571500" indent="-571500" defTabSz="1054100"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Combining smartphone sensor data with the two time-based features (day of week, time of day) improved model performance, with 95% accuracy (AUC=0.93)</a:t>
            </a:r>
          </a:p>
          <a:p>
            <a:pPr marL="571500" indent="-571500" defTabSz="1054100"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Smartphone features contribute unique information, and the 2 time features further improve model performance in detecting rating of subjective cannabis "high". </a:t>
            </a:r>
          </a:p>
          <a:p>
            <a:pPr defTabSz="1054100">
              <a:lnSpc>
                <a:spcPct val="95000"/>
              </a:lnSpc>
              <a:buClr>
                <a:schemeClr val="tx1"/>
              </a:buClr>
              <a:tabLst>
                <a:tab pos="227013" algn="l"/>
              </a:tabLst>
              <a:defRPr/>
            </a:pPr>
            <a:endParaRPr lang="en-US" sz="4000" b="1" dirty="0">
              <a:solidFill>
                <a:srgbClr val="140F71"/>
              </a:solidFill>
              <a:latin typeface="Calibri" pitchFamily="34" charset="0"/>
              <a:ea typeface="ＭＳ Ｐゴシック" pitchFamily="34" charset="-128"/>
            </a:endParaRPr>
          </a:p>
          <a:p>
            <a:pPr defTabSz="1054100">
              <a:lnSpc>
                <a:spcPct val="95000"/>
              </a:lnSpc>
              <a:buClr>
                <a:schemeClr val="tx1"/>
              </a:buClr>
              <a:tabLst>
                <a:tab pos="227013" algn="l"/>
              </a:tabLst>
              <a:defRPr/>
            </a:pPr>
            <a:r>
              <a:rPr lang="en-US" sz="4000" b="1" dirty="0">
                <a:solidFill>
                  <a:srgbClr val="140F71"/>
                </a:solidFill>
                <a:latin typeface="Calibri" pitchFamily="34" charset="0"/>
                <a:ea typeface="ＭＳ Ｐゴシック" pitchFamily="34" charset="-128"/>
              </a:rPr>
              <a:t>TOP RANKED PHONE SENSOR AND TIME FEATURES</a:t>
            </a:r>
            <a:endParaRPr lang="en-US" sz="4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marL="571500" indent="-571500" defTabSz="1054100"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Of the 102 phone sensor features analyzed, some important features for detecting subjective rating of cannabis high (smartphone sensor &amp; time model) were</a:t>
            </a:r>
          </a:p>
          <a:p>
            <a:pPr marL="1027113" lvl="1" indent="-571500" defTabSz="1054100"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Time (top two): time of day (less likely to use earlier in the day), day of week (less likely to use on weekend)</a:t>
            </a:r>
          </a:p>
          <a:p>
            <a:pPr marL="1027113" lvl="1" indent="-571500" defTabSz="1054100"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Travel: smaller travel boundary (GPS: radius of gyration) on days when reported feeling “high”</a:t>
            </a:r>
          </a:p>
          <a:p>
            <a:pPr marL="1027113" lvl="1" indent="-571500" defTabSz="1054100"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Activity (accelerometer): smaller number of activity changes, and stronger body movement when “high”</a:t>
            </a:r>
          </a:p>
          <a:p>
            <a:pPr defTabSz="1054100"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SzPct val="130000"/>
              <a:tabLst>
                <a:tab pos="227013" algn="l"/>
              </a:tabLst>
              <a:defRPr/>
            </a:pPr>
            <a:endParaRPr lang="en-US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1054100">
              <a:lnSpc>
                <a:spcPct val="95000"/>
              </a:lnSpc>
              <a:buClr>
                <a:schemeClr val="tx1"/>
              </a:buClr>
              <a:tabLst>
                <a:tab pos="227013" algn="l"/>
              </a:tabLst>
              <a:defRPr/>
            </a:pPr>
            <a:r>
              <a:rPr lang="en-US" sz="4000" b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sz="5500" b="1" dirty="0">
                <a:solidFill>
                  <a:srgbClr val="140F71"/>
                </a:solidFill>
                <a:latin typeface="Lucida Sans Unicode" pitchFamily="34" charset="0"/>
                <a:ea typeface="ＭＳ Ｐゴシック" pitchFamily="34" charset="-128"/>
              </a:rPr>
              <a:t>DISCUSSION</a:t>
            </a:r>
            <a:endParaRPr lang="en-US" sz="5500" dirty="0">
              <a:solidFill>
                <a:srgbClr val="140F71"/>
              </a:solidFill>
              <a:latin typeface="Lucida Sans Unicode" pitchFamily="34" charset="0"/>
              <a:ea typeface="ＭＳ Ｐゴシック" pitchFamily="34" charset="-128"/>
            </a:endParaRPr>
          </a:p>
          <a:p>
            <a:pPr marL="571500" indent="-571500" defTabSz="1054100">
              <a:spcBef>
                <a:spcPct val="3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Results from this proof-of-concept study indicate the feasibility of using phone sensors to detect effects of cannabis use in the natural environment in a population-based model among young adults. </a:t>
            </a:r>
          </a:p>
          <a:p>
            <a:pPr marL="571500" indent="-571500" defTabSz="1054100">
              <a:spcBef>
                <a:spcPct val="3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Results warrant replication in a larger sample.</a:t>
            </a:r>
          </a:p>
          <a:p>
            <a:pPr marL="571500" indent="-571500" defTabSz="1054100">
              <a:spcBef>
                <a:spcPct val="3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Mobile phone sensors show promise for automated and continuous detection of cannabis use in daily life in a sample of young adults, with potential implications for triggering the delivery of just-in-time interventions to minimize marijuana-related harm.</a:t>
            </a:r>
          </a:p>
          <a:p>
            <a:pPr algn="ctr" defTabSz="1054100">
              <a:lnSpc>
                <a:spcPct val="95000"/>
              </a:lnSpc>
              <a:buClr>
                <a:schemeClr val="tx1"/>
              </a:buClr>
              <a:tabLst>
                <a:tab pos="227013" algn="l"/>
              </a:tabLst>
              <a:defRPr/>
            </a:pPr>
            <a:endParaRPr lang="en-US" sz="3000" b="1" dirty="0">
              <a:solidFill>
                <a:srgbClr val="140F71"/>
              </a:solidFill>
              <a:latin typeface="Lucida Sans Unicode" pitchFamily="34" charset="0"/>
              <a:ea typeface="ＭＳ Ｐゴシック" pitchFamily="34" charset="-128"/>
            </a:endParaRPr>
          </a:p>
          <a:p>
            <a:pPr algn="ctr" defTabSz="1054100">
              <a:lnSpc>
                <a:spcPct val="95000"/>
              </a:lnSpc>
              <a:buClr>
                <a:schemeClr val="tx1"/>
              </a:buClr>
              <a:tabLst>
                <a:tab pos="227013" algn="l"/>
              </a:tabLst>
              <a:defRPr/>
            </a:pPr>
            <a:r>
              <a:rPr lang="en-US" sz="5500" b="1" dirty="0">
                <a:solidFill>
                  <a:srgbClr val="140F71"/>
                </a:solidFill>
                <a:latin typeface="Lucida Sans Unicode" pitchFamily="34" charset="0"/>
                <a:ea typeface="ＭＳ Ｐゴシック" pitchFamily="34" charset="-128"/>
              </a:rPr>
              <a:t>CONCLUSION</a:t>
            </a:r>
            <a:endParaRPr lang="en-US" sz="5500" dirty="0">
              <a:solidFill>
                <a:srgbClr val="140F71"/>
              </a:solidFill>
              <a:latin typeface="Lucida Sans Unicode" pitchFamily="34" charset="0"/>
              <a:ea typeface="ＭＳ Ｐゴシック" pitchFamily="34" charset="-128"/>
            </a:endParaRPr>
          </a:p>
          <a:p>
            <a:pPr marL="571500" indent="-571500" defTabSz="1054100">
              <a:spcBef>
                <a:spcPct val="3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 The ability to detect acute subjective cannabis intoxication (“feeling high”) in real time in daily life using a mobile app has potential to enable Just-In-Time interventions to reduce cannabis-related harms.</a:t>
            </a:r>
            <a:endParaRPr lang="en-US" altLang="ja-JP" sz="4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defTabSz="10541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120000"/>
              <a:tabLst>
                <a:tab pos="227013" algn="l"/>
              </a:tabLst>
              <a:defRPr/>
            </a:pPr>
            <a:br>
              <a:rPr lang="en-US" sz="3600" b="1" dirty="0">
                <a:solidFill>
                  <a:srgbClr val="140F71"/>
                </a:solidFill>
                <a:latin typeface="Calibri" pitchFamily="34" charset="0"/>
                <a:ea typeface="ＭＳ Ｐゴシック" pitchFamily="34" charset="-128"/>
              </a:rPr>
            </a:br>
            <a:r>
              <a:rPr lang="en-US" sz="3600" b="1" dirty="0">
                <a:solidFill>
                  <a:srgbClr val="140F71"/>
                </a:solidFill>
                <a:latin typeface="Calibri" pitchFamily="34" charset="0"/>
                <a:ea typeface="ＭＳ Ｐゴシック" pitchFamily="34" charset="-128"/>
              </a:rPr>
              <a:t>REFERENCES</a:t>
            </a:r>
          </a:p>
          <a:p>
            <a:r>
              <a:rPr lang="en-US" dirty="0"/>
              <a:t>[1] D. A. Conroy, M. E. </a:t>
            </a:r>
            <a:r>
              <a:rPr lang="en-US" dirty="0" err="1"/>
              <a:t>Kurth</a:t>
            </a:r>
            <a:r>
              <a:rPr lang="en-US" dirty="0"/>
              <a:t>, K. J. Brower, D. R. Strong, and M. D. Stein, “Impact of Marijuana Use on Self-Rated Cognition in Young Adult Men and Women,” </a:t>
            </a:r>
            <a:r>
              <a:rPr lang="en-US" i="1" dirty="0"/>
              <a:t>Am. J. Addict. Am. Acad. </a:t>
            </a:r>
            <a:r>
              <a:rPr lang="en-US" i="1" dirty="0" err="1"/>
              <a:t>Psychiatr</a:t>
            </a:r>
            <a:r>
              <a:rPr lang="en-US" i="1" dirty="0"/>
              <a:t>. Alcohol. Addict.</a:t>
            </a:r>
            <a:r>
              <a:rPr lang="en-US" dirty="0"/>
              <a:t>, vol. 24, no. 2, pp. 160–165, Mar. 2015, </a:t>
            </a:r>
            <a:r>
              <a:rPr lang="en-US" dirty="0" err="1"/>
              <a:t>doi</a:t>
            </a:r>
            <a:r>
              <a:rPr lang="en-US" dirty="0"/>
              <a:t>: 10.1111/ajad.12157.</a:t>
            </a:r>
          </a:p>
          <a:p>
            <a:r>
              <a:rPr lang="en-US" dirty="0"/>
              <a:t>[2] National Academies of Sciences, Engineering, and Medicine, Health and Medicine Division, Board on Population Health and Public Health Practice, and Committee on the Health Effects of Marijuana: An Evidence Review and Research Agenda, </a:t>
            </a:r>
            <a:r>
              <a:rPr lang="en-US" i="1" dirty="0"/>
              <a:t>The Health Effects of Cannabis and Cannabinoids: The Current State of Evidence and Recommendations for Research</a:t>
            </a:r>
            <a:r>
              <a:rPr lang="en-US" dirty="0"/>
              <a:t>. Washington (DC): National Academies Press (US), 2017.</a:t>
            </a:r>
          </a:p>
          <a:p>
            <a:r>
              <a:rPr lang="en-US" dirty="0"/>
              <a:t>[3] M. </a:t>
            </a:r>
            <a:r>
              <a:rPr lang="en-US" dirty="0" err="1"/>
              <a:t>Bédard</a:t>
            </a:r>
            <a:r>
              <a:rPr lang="en-US" dirty="0"/>
              <a:t>, S. Dubois, and B. Weaver, “The impact of cannabis on driving,” </a:t>
            </a:r>
            <a:r>
              <a:rPr lang="en-US" i="1" dirty="0"/>
              <a:t>Can. J. Public Health Rev. Can. </a:t>
            </a:r>
            <a:r>
              <a:rPr lang="en-US" i="1" dirty="0" err="1"/>
              <a:t>Sante</a:t>
            </a:r>
            <a:r>
              <a:rPr lang="en-US" i="1" dirty="0"/>
              <a:t> </a:t>
            </a:r>
            <a:r>
              <a:rPr lang="en-US" i="1" dirty="0" err="1"/>
              <a:t>Publique</a:t>
            </a:r>
            <a:r>
              <a:rPr lang="en-US" dirty="0"/>
              <a:t>, vol. 98, no. 1, pp. 6–11, Feb. 2007.</a:t>
            </a:r>
          </a:p>
          <a:p>
            <a:r>
              <a:rPr lang="en-US" dirty="0"/>
              <a:t>[4] J. D. Buckner, A. H. Ecker, and A. S. Cohen, “Mental health problems and interest in marijuana treatment among marijuana-using college students,” </a:t>
            </a:r>
            <a:r>
              <a:rPr lang="en-US" i="1" dirty="0"/>
              <a:t>Addict. </a:t>
            </a:r>
            <a:r>
              <a:rPr lang="en-US" i="1" dirty="0" err="1"/>
              <a:t>Behav</a:t>
            </a:r>
            <a:r>
              <a:rPr lang="en-US" i="1" dirty="0"/>
              <a:t>.</a:t>
            </a:r>
            <a:r>
              <a:rPr lang="en-US" dirty="0"/>
              <a:t>, vol. 35, no. 9, pp. 826–833, Sep. 2010, </a:t>
            </a:r>
            <a:r>
              <a:rPr lang="en-US" dirty="0" err="1"/>
              <a:t>doi</a:t>
            </a:r>
            <a:r>
              <a:rPr lang="en-US" dirty="0"/>
              <a:t>: 10.1016/j.addbeh.2010.04.001.</a:t>
            </a:r>
          </a:p>
          <a:p>
            <a:pPr defTabSz="10541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120000"/>
              <a:tabLst>
                <a:tab pos="227013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[5] </a:t>
            </a:r>
            <a:r>
              <a:rPr lang="en-US" dirty="0"/>
              <a:t>Ferreira D, </a:t>
            </a:r>
            <a:r>
              <a:rPr lang="en-US" dirty="0" err="1"/>
              <a:t>Kostakos</a:t>
            </a:r>
            <a:r>
              <a:rPr lang="en-US" dirty="0"/>
              <a:t> V, Dey AK. AWARE: Mobile Context Instrumentation Framework. Frontiers in ICT. 2015;2(6). </a:t>
            </a:r>
            <a:r>
              <a:rPr lang="en-US" dirty="0" err="1"/>
              <a:t>doi</a:t>
            </a:r>
            <a:r>
              <a:rPr lang="en-US" dirty="0"/>
              <a:t>: 10.3389/fict.2015.00006.</a:t>
            </a:r>
            <a:endParaRPr lang="en-US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defTabSz="1054100">
              <a:buClr>
                <a:schemeClr val="folHlink"/>
              </a:buClr>
              <a:buSzPct val="120000"/>
              <a:tabLst>
                <a:tab pos="227013" algn="l"/>
              </a:tabLst>
              <a:defRPr/>
            </a:pPr>
            <a:endParaRPr lang="en-US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defTabSz="1054100">
              <a:buClr>
                <a:schemeClr val="folHlink"/>
              </a:buClr>
              <a:buSzPct val="120000"/>
              <a:tabLst>
                <a:tab pos="227013" algn="l"/>
              </a:tabLst>
              <a:defRPr/>
            </a:pPr>
            <a:endParaRPr lang="en-US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defTabSz="1054100">
              <a:buClr>
                <a:schemeClr val="folHlink"/>
              </a:buClr>
              <a:buSzPct val="120000"/>
              <a:tabLst>
                <a:tab pos="227013" algn="l"/>
              </a:tabLst>
              <a:defRPr/>
            </a:pPr>
            <a:r>
              <a:rPr lang="en-US" sz="3600" b="1" dirty="0">
                <a:solidFill>
                  <a:srgbClr val="140F71"/>
                </a:solidFill>
                <a:latin typeface="Calibri" pitchFamily="34" charset="0"/>
                <a:ea typeface="ＭＳ Ｐゴシック" pitchFamily="34" charset="-128"/>
              </a:rPr>
              <a:t>SUPPORTED BY</a:t>
            </a:r>
            <a:r>
              <a:rPr lang="en-US" sz="3600" dirty="0">
                <a:solidFill>
                  <a:srgbClr val="140F71"/>
                </a:solidFill>
                <a:latin typeface="Calibri" pitchFamily="34" charset="0"/>
                <a:ea typeface="ＭＳ Ｐゴシック" pitchFamily="34" charset="-128"/>
              </a:rPr>
              <a:t>:</a:t>
            </a:r>
            <a:r>
              <a:rPr lang="en-US" sz="3600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 NIDA R21DA043181</a:t>
            </a:r>
            <a:endParaRPr lang="en-US" sz="32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831" name="Text Box 759">
            <a:extLst>
              <a:ext uri="{FF2B5EF4-FFF2-40B4-BE49-F238E27FC236}">
                <a16:creationId xmlns:a16="http://schemas.microsoft.com/office/drawing/2014/main" id="{6E13E16E-6D67-8343-A783-CA4995D17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0" y="5700063"/>
            <a:ext cx="14706600" cy="30581477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274139" tIns="52719" rIns="274139" bIns="52719">
            <a:spAutoFit/>
          </a:bodyPr>
          <a:lstStyle/>
          <a:p>
            <a:pPr algn="ctr" defTabSz="1054100">
              <a:buClr>
                <a:schemeClr val="accent1"/>
              </a:buClr>
              <a:buSzPct val="130000"/>
              <a:tabLst>
                <a:tab pos="227013" algn="l"/>
              </a:tabLst>
              <a:defRPr/>
            </a:pPr>
            <a:r>
              <a:rPr lang="en-US" sz="5500" b="1" dirty="0">
                <a:solidFill>
                  <a:srgbClr val="140F71"/>
                </a:solidFill>
                <a:latin typeface="Lucida Sans Unicode" pitchFamily="34" charset="0"/>
                <a:cs typeface="Arial" charset="0"/>
              </a:rPr>
              <a:t>MACHINE LEARNING PROCESS</a:t>
            </a:r>
          </a:p>
          <a:p>
            <a:pPr marL="571500" indent="-571500" defTabSz="1054100">
              <a:spcBef>
                <a:spcPct val="3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To minimize the influence of imbalanced data on model performance in the training dataset, we used both over-sampling with Synthetic Minority Over-sampling Technique (SMOTE) and random under-sampling of the majority class, so that both classes (“high”, “not-high”) had the same number of training samples. </a:t>
            </a:r>
          </a:p>
          <a:p>
            <a:pPr marL="571500" indent="-571500" defTabSz="1054100">
              <a:spcBef>
                <a:spcPct val="3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The final model performance was reported on the test (holdout, 20%) dataset. Figure 1: Machine learning pipeline</a:t>
            </a:r>
          </a:p>
          <a:p>
            <a:pPr marL="571500" indent="-571500" defTabSz="1054100">
              <a:spcBef>
                <a:spcPct val="3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endParaRPr lang="en-US" sz="40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marL="571500" indent="-571500" defTabSz="1054100">
              <a:spcBef>
                <a:spcPct val="3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endParaRPr lang="en-US" sz="40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marL="571500" indent="-571500" defTabSz="1054100">
              <a:spcBef>
                <a:spcPct val="3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endParaRPr lang="en-US" sz="40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marL="571500" indent="-571500" defTabSz="1054100">
              <a:spcBef>
                <a:spcPct val="3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endParaRPr lang="en-US" sz="40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algn="ctr" defTabSz="1054100">
              <a:buClr>
                <a:schemeClr val="accent1"/>
              </a:buClr>
              <a:buSzPct val="130000"/>
              <a:tabLst>
                <a:tab pos="227013" algn="l"/>
              </a:tabLst>
              <a:defRPr/>
            </a:pPr>
            <a:endParaRPr lang="en-US" sz="5500" b="1" dirty="0">
              <a:solidFill>
                <a:srgbClr val="140F71"/>
              </a:solidFill>
              <a:latin typeface="Lucida Sans Unicode" pitchFamily="34" charset="0"/>
              <a:cs typeface="Arial" charset="0"/>
            </a:endParaRPr>
          </a:p>
          <a:p>
            <a:pPr algn="ctr" defTabSz="1054100">
              <a:buClr>
                <a:schemeClr val="accent1"/>
              </a:buClr>
              <a:buSzPct val="130000"/>
              <a:tabLst>
                <a:tab pos="227013" algn="l"/>
              </a:tabLst>
              <a:defRPr/>
            </a:pPr>
            <a:r>
              <a:rPr lang="en-US" sz="5500" b="1" dirty="0">
                <a:solidFill>
                  <a:srgbClr val="140F71"/>
                </a:solidFill>
                <a:latin typeface="Lucida Sans Unicode" pitchFamily="34" charset="0"/>
                <a:cs typeface="Arial" charset="0"/>
              </a:rPr>
              <a:t>RESULTS</a:t>
            </a:r>
            <a:endParaRPr lang="en-US" sz="5500" b="1" dirty="0">
              <a:solidFill>
                <a:srgbClr val="140F71"/>
              </a:solidFill>
              <a:latin typeface="Lucida Sans Unicode" pitchFamily="34" charset="0"/>
              <a:ea typeface="ＭＳ Ｐゴシック" pitchFamily="34" charset="-128"/>
              <a:cs typeface="Lucida Sans Unicode" pitchFamily="34" charset="0"/>
            </a:endParaRPr>
          </a:p>
          <a:p>
            <a:pPr defTabSz="1054100">
              <a:buClr>
                <a:schemeClr val="accent1"/>
              </a:buClr>
              <a:buSzPct val="130000"/>
              <a:tabLst>
                <a:tab pos="227013" algn="l"/>
              </a:tabLst>
              <a:defRPr/>
            </a:pPr>
            <a:r>
              <a:rPr lang="en-US" sz="4000" b="1" dirty="0">
                <a:solidFill>
                  <a:srgbClr val="002060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PARTICIPANTS</a:t>
            </a:r>
          </a:p>
          <a:p>
            <a:pPr marL="571500" indent="-571500" defTabSz="1054100">
              <a:spcAft>
                <a:spcPts val="200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Young adults (N=57; 58% female; mean age=19.8 [SD=1.8]; 71.9% White, 15.8% Black, 12.3% Other race/ethnicity) reported 451 cannabis use episodes, mean subjective high rating=3.8 (SD=2.6) </a:t>
            </a:r>
          </a:p>
          <a:p>
            <a:pPr defTabSz="1054100">
              <a:buClr>
                <a:schemeClr val="accent1"/>
              </a:buClr>
              <a:buSzPct val="130000"/>
              <a:tabLst>
                <a:tab pos="227013" algn="l"/>
              </a:tabLst>
              <a:defRPr/>
            </a:pPr>
            <a:r>
              <a:rPr lang="en-US" sz="4000" b="1" dirty="0">
                <a:solidFill>
                  <a:srgbClr val="140F71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DETECTION MODEL: SUBJECTIVE CANNABIS “HIGH” vs “NOT HIGH” </a:t>
            </a: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 </a:t>
            </a:r>
          </a:p>
          <a:p>
            <a:pPr marL="571500" indent="-571500" defTabSz="1054100"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 The sensor dataset included 1,648 </a:t>
            </a:r>
            <a:r>
              <a:rPr lang="en-US" sz="4000" dirty="0" err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datapoints</a:t>
            </a: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 representing subjective "high” reports 60,580 data points representing "not high" reports </a:t>
            </a:r>
          </a:p>
          <a:p>
            <a:pPr defTabSz="1054100">
              <a:lnSpc>
                <a:spcPct val="95000"/>
              </a:lnSpc>
              <a:buClr>
                <a:schemeClr val="tx1"/>
              </a:buClr>
              <a:tabLst>
                <a:tab pos="227013" algn="l"/>
              </a:tabLst>
              <a:defRPr/>
            </a:pPr>
            <a:r>
              <a:rPr lang="en-US" sz="4000" b="1" dirty="0">
                <a:solidFill>
                  <a:srgbClr val="140F71"/>
                </a:solidFill>
                <a:latin typeface="Calibri" pitchFamily="34" charset="0"/>
                <a:ea typeface="ＭＳ Ｐゴシック" pitchFamily="34" charset="-128"/>
              </a:rPr>
              <a:t>SMARTPHONE SENSOR-BASED MODEL</a:t>
            </a:r>
            <a:endParaRPr lang="en-US" sz="4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marL="571500" indent="-571500" defTabSz="1054100"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r>
              <a:rPr lang="en-US" sz="4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LGBM classifier had 80% accuracy in detecting subjective cannabis intoxication (vs “not-high”) in the test dataset (Area Under the Curve [AUC]=0.76), Table 1</a:t>
            </a:r>
          </a:p>
          <a:p>
            <a:pPr defTabSz="1054100">
              <a:buClr>
                <a:schemeClr val="accent1"/>
              </a:buClr>
              <a:buSzPct val="130000"/>
              <a:tabLst>
                <a:tab pos="227013" algn="l"/>
              </a:tabLst>
              <a:defRPr/>
            </a:pPr>
            <a:endParaRPr lang="en-US" sz="4000" b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 defTabSz="1054100"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endParaRPr lang="en-US" sz="4000" b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 defTabSz="1054100"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endParaRPr lang="en-US" sz="4000" b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 defTabSz="1054100"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endParaRPr lang="en-US" sz="4000" b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 defTabSz="1054100"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endParaRPr lang="en-US" sz="4000" b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 defTabSz="1054100"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endParaRPr lang="en-US" sz="4000" b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 defTabSz="1054100"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endParaRPr lang="en-US" sz="4000" b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 defTabSz="1054100">
              <a:buClr>
                <a:schemeClr val="accent1"/>
              </a:buClr>
              <a:buSzPct val="130000"/>
              <a:buFont typeface="Wingdings" pitchFamily="2" charset="2"/>
              <a:buChar char="§"/>
              <a:tabLst>
                <a:tab pos="227013" algn="l"/>
              </a:tabLst>
              <a:defRPr/>
            </a:pPr>
            <a:endParaRPr lang="en-US" sz="4000" b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 defTabSz="1054100">
              <a:buClr>
                <a:schemeClr val="accent1"/>
              </a:buClr>
              <a:buSzPct val="130000"/>
              <a:tabLst>
                <a:tab pos="227013" algn="l"/>
              </a:tabLst>
              <a:defRPr/>
            </a:pPr>
            <a:endParaRPr lang="en-US" sz="4000" b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 defTabSz="1054100">
              <a:buClr>
                <a:schemeClr val="accent1"/>
              </a:buClr>
              <a:buSzPct val="130000"/>
              <a:buFont typeface="Arial" charset="0"/>
              <a:buChar char="•"/>
              <a:tabLst>
                <a:tab pos="227013" algn="l"/>
              </a:tabLst>
              <a:defRPr/>
            </a:pPr>
            <a:endParaRPr lang="en-US" sz="4000" b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 defTabSz="1054100">
              <a:buClr>
                <a:schemeClr val="accent1"/>
              </a:buClr>
              <a:buSzPct val="130000"/>
              <a:buFont typeface="Arial" charset="0"/>
              <a:buChar char="•"/>
              <a:tabLst>
                <a:tab pos="227013" algn="l"/>
              </a:tabLst>
              <a:defRPr/>
            </a:pPr>
            <a:endParaRPr lang="en-US" sz="4000" b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 defTabSz="1054100">
              <a:buClr>
                <a:schemeClr val="accent1"/>
              </a:buClr>
              <a:buSzPct val="130000"/>
              <a:buFont typeface="Arial" charset="0"/>
              <a:buChar char="•"/>
              <a:tabLst>
                <a:tab pos="227013" algn="l"/>
              </a:tabLst>
              <a:defRPr/>
            </a:pPr>
            <a:endParaRPr lang="en-US" sz="4000" b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 defTabSz="1054100">
              <a:buClr>
                <a:schemeClr val="accent1"/>
              </a:buClr>
              <a:buSzPct val="130000"/>
              <a:buFont typeface="Arial" charset="0"/>
              <a:buChar char="•"/>
              <a:tabLst>
                <a:tab pos="227013" algn="l"/>
              </a:tabLst>
              <a:defRPr/>
            </a:pPr>
            <a:endParaRPr lang="en-US" sz="4000" b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 defTabSz="1054100">
              <a:buClr>
                <a:schemeClr val="accent1"/>
              </a:buClr>
              <a:buSzPct val="130000"/>
              <a:buFont typeface="Arial" charset="0"/>
              <a:buChar char="•"/>
              <a:tabLst>
                <a:tab pos="227013" algn="l"/>
              </a:tabLst>
              <a:defRPr/>
            </a:pPr>
            <a:endParaRPr lang="en-US" sz="4000" b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 defTabSz="1054100">
              <a:buClr>
                <a:schemeClr val="accent1"/>
              </a:buClr>
              <a:buSzPct val="130000"/>
              <a:buFont typeface="Arial" charset="0"/>
              <a:buChar char="•"/>
              <a:tabLst>
                <a:tab pos="227013" algn="l"/>
              </a:tabLst>
              <a:defRPr/>
            </a:pPr>
            <a:endParaRPr lang="en-US" sz="4000" b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 defTabSz="1054100">
              <a:buClr>
                <a:schemeClr val="accent1"/>
              </a:buClr>
              <a:buSzPct val="130000"/>
              <a:tabLst>
                <a:tab pos="227013" algn="l"/>
              </a:tabLst>
              <a:defRPr/>
            </a:pPr>
            <a:endParaRPr lang="en-US" sz="4000" b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 defTabSz="1054100">
              <a:buClr>
                <a:schemeClr val="accent1"/>
              </a:buClr>
              <a:buSzPct val="130000"/>
              <a:tabLst>
                <a:tab pos="227013" algn="l"/>
              </a:tabLst>
              <a:defRPr/>
            </a:pPr>
            <a:endParaRPr lang="en-US" sz="4000" b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 defTabSz="1054100">
              <a:buClr>
                <a:schemeClr val="accent1"/>
              </a:buClr>
              <a:buSzPct val="130000"/>
              <a:tabLst>
                <a:tab pos="227013" algn="l"/>
              </a:tabLst>
              <a:defRPr/>
            </a:pPr>
            <a:endParaRPr lang="en-US" sz="36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 defTabSz="1054100">
              <a:buClr>
                <a:schemeClr val="accent1"/>
              </a:buClr>
              <a:buSzPct val="130000"/>
              <a:tabLst>
                <a:tab pos="227013" algn="l"/>
              </a:tabLst>
              <a:defRPr/>
            </a:pPr>
            <a:r>
              <a:rPr lang="en-US" sz="36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Figure 2: (a) Smartphone only      (b) Time Features + Smartphone sensors</a:t>
            </a:r>
          </a:p>
        </p:txBody>
      </p:sp>
      <p:pic>
        <p:nvPicPr>
          <p:cNvPr id="16" name="Picture 15" descr="A screenshot of a cell phone&#10;&#10;Description automatically generated">
            <a:extLst>
              <a:ext uri="{FF2B5EF4-FFF2-40B4-BE49-F238E27FC236}">
                <a16:creationId xmlns:a16="http://schemas.microsoft.com/office/drawing/2014/main" id="{82CBF0B8-F885-A744-92A1-4ACAF2DC059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2009" y="11357086"/>
            <a:ext cx="13861132" cy="3425714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289E2B-BA56-EA40-832F-8690E284AF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143095"/>
              </p:ext>
            </p:extLst>
          </p:nvPr>
        </p:nvGraphicFramePr>
        <p:xfrm>
          <a:off x="14989866" y="26488214"/>
          <a:ext cx="13587617" cy="3439878"/>
        </p:xfrm>
        <a:graphic>
          <a:graphicData uri="http://schemas.openxmlformats.org/drawingml/2006/table">
            <a:tbl>
              <a:tblPr firstRow="1" firstCol="1" bandRow="1"/>
              <a:tblGrid>
                <a:gridCol w="3120831">
                  <a:extLst>
                    <a:ext uri="{9D8B030D-6E8A-4147-A177-3AD203B41FA5}">
                      <a16:colId xmlns:a16="http://schemas.microsoft.com/office/drawing/2014/main" val="1701353494"/>
                    </a:ext>
                  </a:extLst>
                </a:gridCol>
                <a:gridCol w="2299812">
                  <a:extLst>
                    <a:ext uri="{9D8B030D-6E8A-4147-A177-3AD203B41FA5}">
                      <a16:colId xmlns:a16="http://schemas.microsoft.com/office/drawing/2014/main" val="229341534"/>
                    </a:ext>
                  </a:extLst>
                </a:gridCol>
                <a:gridCol w="2249399">
                  <a:extLst>
                    <a:ext uri="{9D8B030D-6E8A-4147-A177-3AD203B41FA5}">
                      <a16:colId xmlns:a16="http://schemas.microsoft.com/office/drawing/2014/main" val="1601821048"/>
                    </a:ext>
                  </a:extLst>
                </a:gridCol>
                <a:gridCol w="1651640">
                  <a:extLst>
                    <a:ext uri="{9D8B030D-6E8A-4147-A177-3AD203B41FA5}">
                      <a16:colId xmlns:a16="http://schemas.microsoft.com/office/drawing/2014/main" val="3806179893"/>
                    </a:ext>
                  </a:extLst>
                </a:gridCol>
                <a:gridCol w="1219525">
                  <a:extLst>
                    <a:ext uri="{9D8B030D-6E8A-4147-A177-3AD203B41FA5}">
                      <a16:colId xmlns:a16="http://schemas.microsoft.com/office/drawing/2014/main" val="3787464482"/>
                    </a:ext>
                  </a:extLst>
                </a:gridCol>
                <a:gridCol w="1692450">
                  <a:extLst>
                    <a:ext uri="{9D8B030D-6E8A-4147-A177-3AD203B41FA5}">
                      <a16:colId xmlns:a16="http://schemas.microsoft.com/office/drawing/2014/main" val="432433260"/>
                    </a:ext>
                  </a:extLst>
                </a:gridCol>
                <a:gridCol w="1353960">
                  <a:extLst>
                    <a:ext uri="{9D8B030D-6E8A-4147-A177-3AD203B41FA5}">
                      <a16:colId xmlns:a16="http://schemas.microsoft.com/office/drawing/2014/main" val="229843588"/>
                    </a:ext>
                  </a:extLst>
                </a:gridCol>
              </a:tblGrid>
              <a:tr h="87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Accuracy </a:t>
                      </a:r>
                      <a:endParaRPr lang="en-US" sz="3800" dirty="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Precision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Recall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F1 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Kappa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AUC</a:t>
                      </a:r>
                      <a:endParaRPr lang="en-US" sz="3800" dirty="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1713859"/>
                  </a:ext>
                </a:extLst>
              </a:tr>
              <a:tr h="423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 of week (D)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056159"/>
                  </a:ext>
                </a:extLst>
              </a:tr>
              <a:tr h="412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 of day (T)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0.93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0.70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105216"/>
                  </a:ext>
                </a:extLst>
              </a:tr>
              <a:tr h="814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 of week &amp; Time of day</a:t>
                      </a:r>
                      <a:endParaRPr lang="en-US" sz="3800" dirty="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0.34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807606"/>
                  </a:ext>
                </a:extLst>
              </a:tr>
              <a:tr h="412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Smartphone (S)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0.80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3800" dirty="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0.76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288624"/>
                  </a:ext>
                </a:extLst>
              </a:tr>
              <a:tr h="412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DTS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0.29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0.53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0.38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0.35</a:t>
                      </a:r>
                      <a:endParaRPr lang="en-US" sz="380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0.93</a:t>
                      </a:r>
                      <a:endParaRPr lang="en-US" sz="3800" dirty="0">
                        <a:effectLst/>
                        <a:latin typeface="Linux Libertine" panose="02000503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269" marR="259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2746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8085360-43FF-DD45-A7AF-E7196C8482F9}"/>
              </a:ext>
            </a:extLst>
          </p:cNvPr>
          <p:cNvSpPr/>
          <p:nvPr/>
        </p:nvSpPr>
        <p:spPr>
          <a:xfrm>
            <a:off x="14942009" y="24255127"/>
            <a:ext cx="1358037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Table 1. Machine Learning model comparison to detect subjective sense of cannabis intoxication (“feeling high” vs. “not-high”): Only time features [day of week (D), time of day (T)]; time features combined (DT); smartphone-sensors only (S); and smartphone-sensor and time features (DTS) combined models</a:t>
            </a: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5F50915-F8F1-0A4A-89F0-BBFB9302D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891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" name="Picture 22" descr="A picture containing table, smoke, man, colorful&#10;&#10;Description automatically generated">
            <a:extLst>
              <a:ext uri="{FF2B5EF4-FFF2-40B4-BE49-F238E27FC236}">
                <a16:creationId xmlns:a16="http://schemas.microsoft.com/office/drawing/2014/main" id="{A1D907CF-B4B0-AB4E-8AA3-0DEABF2A6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5628" y="30020868"/>
            <a:ext cx="6946620" cy="489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6">
            <a:extLst>
              <a:ext uri="{FF2B5EF4-FFF2-40B4-BE49-F238E27FC236}">
                <a16:creationId xmlns:a16="http://schemas.microsoft.com/office/drawing/2014/main" id="{FADC7317-7878-3347-841A-5604EAEF6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1200" y="21086442"/>
            <a:ext cx="43891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75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94D2F51C-B7DC-B340-B638-8B4045389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9807" y="30020868"/>
            <a:ext cx="6946621" cy="488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{8905E3CC-A47D-4841-881E-B1DB3A3497F6}tf10001060</Template>
  <TotalTime>20075</TotalTime>
  <Words>1441</Words>
  <Application>Microsoft Office PowerPoint</Application>
  <PresentationFormat>Custom</PresentationFormat>
  <Paragraphs>119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Linux Libertine</vt:lpstr>
      <vt:lpstr>Lucida Sans Unicode</vt:lpstr>
      <vt:lpstr>Times New Roman</vt:lpstr>
      <vt:lpstr>Trebuchet MS</vt:lpstr>
      <vt:lpstr>Wingdings</vt:lpstr>
      <vt:lpstr>Wingdings 3</vt:lpstr>
      <vt:lpstr>Facet</vt:lpstr>
      <vt:lpstr>PowerPoint Presentation</vt:lpstr>
    </vt:vector>
  </TitlesOfParts>
  <Company>University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Lisa Ringelberg</dc:creator>
  <cp:lastModifiedBy>Ladd, Ben</cp:lastModifiedBy>
  <cp:revision>1359</cp:revision>
  <cp:lastPrinted>2001-08-20T22:55:22Z</cp:lastPrinted>
  <dcterms:created xsi:type="dcterms:W3CDTF">2000-05-11T18:56:33Z</dcterms:created>
  <dcterms:modified xsi:type="dcterms:W3CDTF">2020-07-17T16:15:30Z</dcterms:modified>
</cp:coreProperties>
</file>