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47"/>
    <p:restoredTop sz="94630"/>
  </p:normalViewPr>
  <p:slideViewPr>
    <p:cSldViewPr snapToGrid="0" snapToObjects="1">
      <p:cViewPr varScale="1">
        <p:scale>
          <a:sx n="61" d="100"/>
          <a:sy n="61" d="100"/>
        </p:scale>
        <p:origin x="67"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sz="1000" dirty="0"/>
              <a:t>Perceived Cannabis</a:t>
            </a:r>
            <a:r>
              <a:rPr lang="en-US" sz="1000" baseline="0" dirty="0"/>
              <a:t> </a:t>
            </a:r>
            <a:r>
              <a:rPr lang="en-US" sz="1000" dirty="0"/>
              <a:t>Frequency</a:t>
            </a:r>
          </a:p>
        </c:rich>
      </c:tx>
      <c:layout>
        <c:manualLayout>
          <c:xMode val="edge"/>
          <c:yMode val="edge"/>
          <c:x val="0.15682009918556816"/>
          <c:y val="0.12143190250903262"/>
        </c:manualLayout>
      </c:layout>
      <c:overlay val="0"/>
      <c:spPr>
        <a:noFill/>
        <a:ln w="0">
          <a:noFill/>
        </a:ln>
        <a:effectLst/>
      </c:spPr>
      <c:txPr>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Cannabis Frequency</c:v>
                </c:pt>
              </c:strCache>
            </c:strRef>
          </c:tx>
          <c:dPt>
            <c:idx val="0"/>
            <c:bubble3D val="0"/>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896-3E4A-9204-CE268EA8D9DB}"/>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4896-3E4A-9204-CE268EA8D9DB}"/>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4896-3E4A-9204-CE268EA8D9DB}"/>
              </c:ext>
            </c:extLst>
          </c:dPt>
          <c:dLbls>
            <c:dLbl>
              <c:idx val="0"/>
              <c:layout>
                <c:manualLayout>
                  <c:x val="-4.8806639250383484E-2"/>
                  <c:y val="-4.3244658550793819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rgbClr val="FF0000"/>
                      </a:solidFill>
                      <a:latin typeface="Palatino" pitchFamily="2" charset="77"/>
                      <a:ea typeface="Palatino" pitchFamily="2" charset="77"/>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780959918583119"/>
                      <c:h val="0.45061275693779623"/>
                    </c:manualLayout>
                  </c15:layout>
                </c:ext>
                <c:ext xmlns:c16="http://schemas.microsoft.com/office/drawing/2014/chart" uri="{C3380CC4-5D6E-409C-BE32-E72D297353CC}">
                  <c16:uniqueId val="{00000003-4896-3E4A-9204-CE268EA8D9DB}"/>
                </c:ext>
              </c:extLst>
            </c:dLbl>
            <c:dLbl>
              <c:idx val="1"/>
              <c:layout>
                <c:manualLayout>
                  <c:x val="5.6493650940071777E-2"/>
                  <c:y val="-4.0936450064951183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accent4"/>
                      </a:solidFill>
                      <a:latin typeface="Palatino" pitchFamily="2" charset="77"/>
                      <a:ea typeface="Palatino" pitchFamily="2" charset="77"/>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3602041066218228"/>
                      <c:h val="0.35492236115058434"/>
                    </c:manualLayout>
                  </c15:layout>
                </c:ext>
                <c:ext xmlns:c16="http://schemas.microsoft.com/office/drawing/2014/chart" uri="{C3380CC4-5D6E-409C-BE32-E72D297353CC}">
                  <c16:uniqueId val="{00000002-4896-3E4A-9204-CE268EA8D9DB}"/>
                </c:ext>
              </c:extLst>
            </c:dLbl>
            <c:dLbl>
              <c:idx val="2"/>
              <c:layout>
                <c:manualLayout>
                  <c:x val="4.5074669561856462E-3"/>
                  <c:y val="0.12962092080036555"/>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accent6"/>
                      </a:solidFill>
                      <a:latin typeface="Palatino" pitchFamily="2" charset="77"/>
                      <a:ea typeface="Palatino" pitchFamily="2" charset="77"/>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684994625185097"/>
                      <c:h val="0.38459427176194699"/>
                    </c:manualLayout>
                  </c15:layout>
                </c:ext>
                <c:ext xmlns:c16="http://schemas.microsoft.com/office/drawing/2014/chart" uri="{C3380CC4-5D6E-409C-BE32-E72D297353CC}">
                  <c16:uniqueId val="{00000004-4896-3E4A-9204-CE268EA8D9D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Palatino" pitchFamily="2" charset="77"/>
                    <a:ea typeface="Palatino" pitchFamily="2" charset="77"/>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Increase</c:v>
                </c:pt>
                <c:pt idx="1">
                  <c:v>No change</c:v>
                </c:pt>
                <c:pt idx="2">
                  <c:v>Decrease</c:v>
                </c:pt>
              </c:strCache>
            </c:strRef>
          </c:cat>
          <c:val>
            <c:numRef>
              <c:f>Sheet1!$B$2:$B$4</c:f>
              <c:numCache>
                <c:formatCode>General</c:formatCode>
                <c:ptCount val="3"/>
                <c:pt idx="0">
                  <c:v>54.3</c:v>
                </c:pt>
                <c:pt idx="1">
                  <c:v>17.100000000000001</c:v>
                </c:pt>
                <c:pt idx="2">
                  <c:v>28.6</c:v>
                </c:pt>
              </c:numCache>
            </c:numRef>
          </c:val>
          <c:extLst>
            <c:ext xmlns:c16="http://schemas.microsoft.com/office/drawing/2014/chart" uri="{C3380CC4-5D6E-409C-BE32-E72D297353CC}">
              <c16:uniqueId val="{00000000-4896-3E4A-9204-CE268EA8D9DB}"/>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sz="1000" dirty="0"/>
              <a:t>Actual Cannabis Frequency</a:t>
            </a:r>
          </a:p>
        </c:rich>
      </c:tx>
      <c:layout>
        <c:manualLayout>
          <c:xMode val="edge"/>
          <c:yMode val="edge"/>
          <c:x val="0.14695860630767918"/>
          <c:y val="9.9708098652920032E-2"/>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Actual Cannabis Frequency</c:v>
                </c:pt>
              </c:strCache>
            </c:strRef>
          </c:tx>
          <c:dPt>
            <c:idx val="0"/>
            <c:bubble3D val="0"/>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D35-674A-8EE7-D4B14746DDDF}"/>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D35-674A-8EE7-D4B14746DDDF}"/>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DD35-674A-8EE7-D4B14746DDDF}"/>
              </c:ext>
            </c:extLst>
          </c:dPt>
          <c:dLbls>
            <c:dLbl>
              <c:idx val="0"/>
              <c:layout>
                <c:manualLayout>
                  <c:x val="-3.2163577660749232E-2"/>
                  <c:y val="3.9255156949968515E-7"/>
                </c:manualLayout>
              </c:layout>
              <c:tx>
                <c:rich>
                  <a:bodyPr rot="0" spcFirstLastPara="1" vertOverflow="ellipsis" vert="horz" wrap="square" lIns="38100" tIns="19050" rIns="38100" bIns="19050" anchor="ctr" anchorCtr="1">
                    <a:noAutofit/>
                  </a:bodyPr>
                  <a:lstStyle/>
                  <a:p>
                    <a:pPr>
                      <a:defRPr sz="900" b="1" i="0" u="none" strike="noStrike" kern="1200" spc="0" baseline="0">
                        <a:solidFill>
                          <a:srgbClr val="FF0000"/>
                        </a:solidFill>
                        <a:latin typeface="Palatino" pitchFamily="2" charset="77"/>
                        <a:ea typeface="Palatino" pitchFamily="2" charset="77"/>
                        <a:cs typeface="+mn-cs"/>
                      </a:defRPr>
                    </a:pPr>
                    <a:fld id="{994BEBC0-25B6-DA4B-A60A-A9B9D9151C5A}" type="CATEGORYNAME">
                      <a:rPr lang="en-US" sz="900" smtClean="0">
                        <a:solidFill>
                          <a:srgbClr val="FF0000"/>
                        </a:solidFill>
                        <a:latin typeface="Palatino" pitchFamily="2" charset="77"/>
                        <a:ea typeface="Palatino" pitchFamily="2" charset="77"/>
                      </a:rPr>
                      <a:pPr>
                        <a:defRPr sz="900">
                          <a:solidFill>
                            <a:srgbClr val="FF0000"/>
                          </a:solidFill>
                          <a:latin typeface="Palatino" pitchFamily="2" charset="77"/>
                          <a:ea typeface="Palatino" pitchFamily="2" charset="77"/>
                        </a:defRPr>
                      </a:pPr>
                      <a:t>[CATEGORY NAME]</a:t>
                    </a:fld>
                    <a:r>
                      <a:rPr lang="en-US" sz="900" baseline="0" dirty="0">
                        <a:solidFill>
                          <a:srgbClr val="FF0000"/>
                        </a:solidFill>
                        <a:latin typeface="Palatino" pitchFamily="2" charset="77"/>
                        <a:ea typeface="Palatino" pitchFamily="2" charset="77"/>
                      </a:rPr>
                      <a:t> </a:t>
                    </a:r>
                    <a:fld id="{C8417F65-BFF0-D54A-ADBC-A6A57DA1C9B1}" type="PERCENTAGE">
                      <a:rPr lang="en-US" sz="900" baseline="0">
                        <a:solidFill>
                          <a:srgbClr val="FF0000"/>
                        </a:solidFill>
                        <a:latin typeface="Palatino" pitchFamily="2" charset="77"/>
                        <a:ea typeface="Palatino" pitchFamily="2" charset="77"/>
                      </a:rPr>
                      <a:pPr>
                        <a:defRPr sz="900">
                          <a:solidFill>
                            <a:srgbClr val="FF0000"/>
                          </a:solidFill>
                          <a:latin typeface="Palatino" pitchFamily="2" charset="77"/>
                          <a:ea typeface="Palatino" pitchFamily="2" charset="77"/>
                        </a:defRPr>
                      </a:pPr>
                      <a:t>[PERCENTAGE]</a:t>
                    </a:fld>
                    <a:endParaRPr lang="en-US" sz="900" baseline="0" dirty="0">
                      <a:solidFill>
                        <a:srgbClr val="FF0000"/>
                      </a:solidFill>
                      <a:latin typeface="Palatino" pitchFamily="2" charset="77"/>
                      <a:ea typeface="Palatino" pitchFamily="2" charset="77"/>
                    </a:endParaRP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rgbClr val="FF0000"/>
                      </a:solidFill>
                      <a:latin typeface="Palatino" pitchFamily="2" charset="77"/>
                      <a:ea typeface="Palatino" pitchFamily="2" charset="77"/>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496130535417694"/>
                      <c:h val="0.33948863467925838"/>
                    </c:manualLayout>
                  </c15:layout>
                  <c15:dlblFieldTable/>
                  <c15:showDataLabelsRange val="0"/>
                </c:ext>
                <c:ext xmlns:c16="http://schemas.microsoft.com/office/drawing/2014/chart" uri="{C3380CC4-5D6E-409C-BE32-E72D297353CC}">
                  <c16:uniqueId val="{00000002-DD35-674A-8EE7-D4B14746DDDF}"/>
                </c:ext>
              </c:extLst>
            </c:dLbl>
            <c:dLbl>
              <c:idx val="1"/>
              <c:layout>
                <c:manualLayout>
                  <c:x val="-2.2800005889171783E-2"/>
                  <c:y val="-4.8944114788359749E-2"/>
                </c:manualLayout>
              </c:layout>
              <c:tx>
                <c:rich>
                  <a:bodyPr rot="0" spcFirstLastPara="1" vertOverflow="ellipsis" vert="horz" wrap="square" lIns="38100" tIns="19050" rIns="38100" bIns="19050" anchor="ctr" anchorCtr="1">
                    <a:noAutofit/>
                  </a:bodyPr>
                  <a:lstStyle/>
                  <a:p>
                    <a:pPr>
                      <a:defRPr sz="900" b="1" i="0" u="none" strike="noStrike" kern="1200" spc="0" baseline="0">
                        <a:solidFill>
                          <a:schemeClr val="accent4"/>
                        </a:solidFill>
                        <a:latin typeface="Palatino" pitchFamily="2" charset="77"/>
                        <a:ea typeface="Palatino" pitchFamily="2" charset="77"/>
                        <a:cs typeface="+mn-cs"/>
                      </a:defRPr>
                    </a:pPr>
                    <a:fld id="{C7957E86-F64E-3349-8C8A-FB32BB11114D}" type="CATEGORYNAME">
                      <a:rPr lang="en-US" sz="900" smtClean="0">
                        <a:solidFill>
                          <a:schemeClr val="accent4"/>
                        </a:solidFill>
                        <a:latin typeface="Palatino" pitchFamily="2" charset="77"/>
                        <a:ea typeface="Palatino" pitchFamily="2" charset="77"/>
                      </a:rPr>
                      <a:pPr>
                        <a:defRPr sz="900">
                          <a:solidFill>
                            <a:schemeClr val="accent4"/>
                          </a:solidFill>
                          <a:latin typeface="Palatino" pitchFamily="2" charset="77"/>
                          <a:ea typeface="Palatino" pitchFamily="2" charset="77"/>
                        </a:defRPr>
                      </a:pPr>
                      <a:t>[CATEGORY NAME]</a:t>
                    </a:fld>
                    <a:r>
                      <a:rPr lang="en-US" sz="900" baseline="0" dirty="0">
                        <a:solidFill>
                          <a:schemeClr val="accent4"/>
                        </a:solidFill>
                        <a:latin typeface="Palatino" pitchFamily="2" charset="77"/>
                        <a:ea typeface="Palatino" pitchFamily="2" charset="77"/>
                      </a:rPr>
                      <a:t> </a:t>
                    </a:r>
                    <a:fld id="{EC1DCB84-AB27-4D48-89B8-9478DFF02884}" type="PERCENTAGE">
                      <a:rPr lang="en-US" sz="900" baseline="0">
                        <a:solidFill>
                          <a:schemeClr val="accent4"/>
                        </a:solidFill>
                        <a:latin typeface="Palatino" pitchFamily="2" charset="77"/>
                        <a:ea typeface="Palatino" pitchFamily="2" charset="77"/>
                      </a:rPr>
                      <a:pPr>
                        <a:defRPr sz="900">
                          <a:solidFill>
                            <a:schemeClr val="accent4"/>
                          </a:solidFill>
                          <a:latin typeface="Palatino" pitchFamily="2" charset="77"/>
                          <a:ea typeface="Palatino" pitchFamily="2" charset="77"/>
                        </a:defRPr>
                      </a:pPr>
                      <a:t>[PERCENTAGE]</a:t>
                    </a:fld>
                    <a:endParaRPr lang="en-US" sz="900" baseline="0" dirty="0">
                      <a:solidFill>
                        <a:schemeClr val="accent4"/>
                      </a:solidFill>
                      <a:latin typeface="Palatino" pitchFamily="2" charset="77"/>
                      <a:ea typeface="Palatino" pitchFamily="2" charset="77"/>
                    </a:endParaRP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accent4"/>
                      </a:solidFill>
                      <a:latin typeface="Palatino" pitchFamily="2" charset="77"/>
                      <a:ea typeface="Palatino" pitchFamily="2" charset="77"/>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012055010209859"/>
                      <c:h val="0.37093846518617152"/>
                    </c:manualLayout>
                  </c15:layout>
                  <c15:dlblFieldTable/>
                  <c15:showDataLabelsRange val="0"/>
                </c:ext>
                <c:ext xmlns:c16="http://schemas.microsoft.com/office/drawing/2014/chart" uri="{C3380CC4-5D6E-409C-BE32-E72D297353CC}">
                  <c16:uniqueId val="{00000003-DD35-674A-8EE7-D4B14746DDDF}"/>
                </c:ext>
              </c:extLst>
            </c:dLbl>
            <c:dLbl>
              <c:idx val="2"/>
              <c:layout>
                <c:manualLayout>
                  <c:x val="-2.44475751773881E-2"/>
                  <c:y val="0.15729933941421889"/>
                </c:manualLayout>
              </c:layout>
              <c:tx>
                <c:rich>
                  <a:bodyPr rot="0" spcFirstLastPara="1" vertOverflow="ellipsis" vert="horz" wrap="square" lIns="38100" tIns="19050" rIns="38100" bIns="19050" anchor="ctr" anchorCtr="1">
                    <a:noAutofit/>
                  </a:bodyPr>
                  <a:lstStyle/>
                  <a:p>
                    <a:pPr>
                      <a:defRPr sz="900" b="1" i="0" u="none" strike="noStrike" kern="1200" spc="0" baseline="0">
                        <a:solidFill>
                          <a:schemeClr val="accent6"/>
                        </a:solidFill>
                        <a:latin typeface="Palatino" pitchFamily="2" charset="77"/>
                        <a:ea typeface="Palatino" pitchFamily="2" charset="77"/>
                        <a:cs typeface="+mn-cs"/>
                      </a:defRPr>
                    </a:pPr>
                    <a:fld id="{6AD9C302-8A9B-EE40-A0EE-664759901D76}" type="CATEGORYNAME">
                      <a:rPr lang="en-US" sz="900" smtClean="0">
                        <a:solidFill>
                          <a:schemeClr val="accent6"/>
                        </a:solidFill>
                        <a:latin typeface="Palatino" pitchFamily="2" charset="77"/>
                        <a:ea typeface="Palatino" pitchFamily="2" charset="77"/>
                      </a:rPr>
                      <a:pPr>
                        <a:defRPr sz="900">
                          <a:solidFill>
                            <a:schemeClr val="accent6"/>
                          </a:solidFill>
                          <a:latin typeface="Palatino" pitchFamily="2" charset="77"/>
                          <a:ea typeface="Palatino" pitchFamily="2" charset="77"/>
                        </a:defRPr>
                      </a:pPr>
                      <a:t>[CATEGORY NAME]</a:t>
                    </a:fld>
                    <a:r>
                      <a:rPr lang="en-US" sz="900" baseline="0" dirty="0">
                        <a:solidFill>
                          <a:schemeClr val="accent6"/>
                        </a:solidFill>
                        <a:latin typeface="Palatino" pitchFamily="2" charset="77"/>
                        <a:ea typeface="Palatino" pitchFamily="2" charset="77"/>
                      </a:rPr>
                      <a:t> 29%</a:t>
                    </a: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accent6"/>
                      </a:solidFill>
                      <a:latin typeface="Palatino" pitchFamily="2" charset="77"/>
                      <a:ea typeface="Palatino" pitchFamily="2" charset="77"/>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135183744617248"/>
                      <c:h val="0.33868721333921636"/>
                    </c:manualLayout>
                  </c15:layout>
                  <c15:dlblFieldTable/>
                  <c15:showDataLabelsRange val="0"/>
                </c:ext>
                <c:ext xmlns:c16="http://schemas.microsoft.com/office/drawing/2014/chart" uri="{C3380CC4-5D6E-409C-BE32-E72D297353CC}">
                  <c16:uniqueId val="{00000004-DD35-674A-8EE7-D4B14746DDD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Palatino" pitchFamily="2" charset="77"/>
                    <a:ea typeface="Palatino" pitchFamily="2" charset="77"/>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Sheet1!$A$2:$A$4</c:f>
              <c:strCache>
                <c:ptCount val="3"/>
                <c:pt idx="0">
                  <c:v>Increase</c:v>
                </c:pt>
                <c:pt idx="1">
                  <c:v>No change</c:v>
                </c:pt>
                <c:pt idx="2">
                  <c:v>Decrease</c:v>
                </c:pt>
              </c:strCache>
            </c:strRef>
          </c:cat>
          <c:val>
            <c:numRef>
              <c:f>Sheet1!$B$2:$B$4</c:f>
              <c:numCache>
                <c:formatCode>0.00%</c:formatCode>
                <c:ptCount val="3"/>
                <c:pt idx="0" formatCode="0%">
                  <c:v>0.5</c:v>
                </c:pt>
                <c:pt idx="1">
                  <c:v>0.214</c:v>
                </c:pt>
                <c:pt idx="2">
                  <c:v>0.28599999999999998</c:v>
                </c:pt>
              </c:numCache>
            </c:numRef>
          </c:val>
          <c:extLst>
            <c:ext xmlns:c16="http://schemas.microsoft.com/office/drawing/2014/chart" uri="{C3380CC4-5D6E-409C-BE32-E72D297353CC}">
              <c16:uniqueId val="{00000000-DD35-674A-8EE7-D4B14746DDDF}"/>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136482037643004"/>
          <c:y val="8.1044387755916006E-2"/>
        </c:manualLayout>
      </c:layout>
      <c:overlay val="0"/>
      <c:spPr>
        <a:noFill/>
        <a:ln>
          <a:noFill/>
        </a:ln>
        <a:effectLst/>
      </c:spPr>
      <c:txPr>
        <a:bodyPr rot="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Perceived Cannabis Quantity</c:v>
                </c:pt>
              </c:strCache>
            </c:strRef>
          </c:tx>
          <c:dPt>
            <c:idx val="0"/>
            <c:bubble3D val="0"/>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308D-7441-8F7E-5A8521A5D1D1}"/>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08D-7441-8F7E-5A8521A5D1D1}"/>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308D-7441-8F7E-5A8521A5D1D1}"/>
              </c:ext>
            </c:extLst>
          </c:dPt>
          <c:dLbls>
            <c:dLbl>
              <c:idx val="0"/>
              <c:layout>
                <c:manualLayout>
                  <c:x val="-1.0542166174422312E-2"/>
                  <c:y val="0.18218395480658628"/>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rgbClr val="FF0000"/>
                      </a:solidFill>
                      <a:latin typeface="Palatino" pitchFamily="2" charset="77"/>
                      <a:ea typeface="Palatino" pitchFamily="2" charset="77"/>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800711554712184"/>
                      <c:h val="0.57920413773078905"/>
                    </c:manualLayout>
                  </c15:layout>
                </c:ext>
                <c:ext xmlns:c16="http://schemas.microsoft.com/office/drawing/2014/chart" uri="{C3380CC4-5D6E-409C-BE32-E72D297353CC}">
                  <c16:uniqueId val="{00000002-308D-7441-8F7E-5A8521A5D1D1}"/>
                </c:ext>
              </c:extLst>
            </c:dLbl>
            <c:dLbl>
              <c:idx val="1"/>
              <c:layout>
                <c:manualLayout>
                  <c:x val="-2.1084124825888263E-2"/>
                  <c:y val="-6.0783290816937091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accent4"/>
                      </a:solidFill>
                      <a:latin typeface="Palatino" pitchFamily="2" charset="77"/>
                      <a:ea typeface="Palatino" pitchFamily="2" charset="77"/>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493731976631248"/>
                      <c:h val="0.41744639982642462"/>
                    </c:manualLayout>
                  </c15:layout>
                </c:ext>
                <c:ext xmlns:c16="http://schemas.microsoft.com/office/drawing/2014/chart" uri="{C3380CC4-5D6E-409C-BE32-E72D297353CC}">
                  <c16:uniqueId val="{00000003-308D-7441-8F7E-5A8521A5D1D1}"/>
                </c:ext>
              </c:extLst>
            </c:dLbl>
            <c:dLbl>
              <c:idx val="2"/>
              <c:layout>
                <c:manualLayout>
                  <c:x val="-1.0204884831610528E-7"/>
                  <c:y val="0.17221917505207801"/>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accent6"/>
                      </a:solidFill>
                      <a:latin typeface="Palatino" pitchFamily="2" charset="77"/>
                      <a:ea typeface="Palatino" pitchFamily="2" charset="77"/>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9510461647267414"/>
                      <c:h val="0.3769242059484666"/>
                    </c:manualLayout>
                  </c15:layout>
                </c:ext>
                <c:ext xmlns:c16="http://schemas.microsoft.com/office/drawing/2014/chart" uri="{C3380CC4-5D6E-409C-BE32-E72D297353CC}">
                  <c16:uniqueId val="{00000004-308D-7441-8F7E-5A8521A5D1D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Palatino" pitchFamily="2" charset="77"/>
                    <a:ea typeface="Palatino" pitchFamily="2" charset="77"/>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Increase</c:v>
                </c:pt>
                <c:pt idx="1">
                  <c:v>No change</c:v>
                </c:pt>
                <c:pt idx="2">
                  <c:v>Decrease</c:v>
                </c:pt>
              </c:strCache>
            </c:strRef>
          </c:cat>
          <c:val>
            <c:numRef>
              <c:f>Sheet1!$B$2:$B$4</c:f>
              <c:numCache>
                <c:formatCode>General</c:formatCode>
                <c:ptCount val="3"/>
                <c:pt idx="0">
                  <c:v>38.6</c:v>
                </c:pt>
                <c:pt idx="1">
                  <c:v>45.7</c:v>
                </c:pt>
                <c:pt idx="2">
                  <c:v>15.7</c:v>
                </c:pt>
              </c:numCache>
            </c:numRef>
          </c:val>
          <c:extLst>
            <c:ext xmlns:c16="http://schemas.microsoft.com/office/drawing/2014/chart" uri="{C3380CC4-5D6E-409C-BE32-E72D297353CC}">
              <c16:uniqueId val="{00000000-308D-7441-8F7E-5A8521A5D1D1}"/>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Actual Cannabis Quantity</c:v>
                </c:pt>
              </c:strCache>
            </c:strRef>
          </c:tx>
          <c:dPt>
            <c:idx val="0"/>
            <c:bubble3D val="0"/>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A61-924D-9A29-53EAC3AB816B}"/>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0A61-924D-9A29-53EAC3AB816B}"/>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0A61-924D-9A29-53EAC3AB816B}"/>
              </c:ext>
            </c:extLst>
          </c:dPt>
          <c:dLbls>
            <c:dLbl>
              <c:idx val="0"/>
              <c:layout>
                <c:manualLayout>
                  <c:x val="1.8045531575891168E-2"/>
                  <c:y val="0.22753219142563946"/>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rgbClr val="FF0000"/>
                      </a:solidFill>
                      <a:latin typeface="Palatino" pitchFamily="2" charset="77"/>
                      <a:ea typeface="Palatino" pitchFamily="2" charset="77"/>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550825405456098"/>
                      <c:h val="0.62698953809770741"/>
                    </c:manualLayout>
                  </c15:layout>
                </c:ext>
                <c:ext xmlns:c16="http://schemas.microsoft.com/office/drawing/2014/chart" uri="{C3380CC4-5D6E-409C-BE32-E72D297353CC}">
                  <c16:uniqueId val="{00000003-0A61-924D-9A29-53EAC3AB816B}"/>
                </c:ext>
              </c:extLst>
            </c:dLbl>
            <c:dLbl>
              <c:idx val="1"/>
              <c:layout>
                <c:manualLayout>
                  <c:x val="-0.46888519347556934"/>
                  <c:y val="-6.7943640495156277E-2"/>
                </c:manualLayout>
              </c:layout>
              <c:tx>
                <c:rich>
                  <a:bodyPr rot="0" spcFirstLastPara="1" vertOverflow="ellipsis" vert="horz" wrap="square" lIns="38100" tIns="19050" rIns="38100" bIns="19050" anchor="ctr" anchorCtr="1">
                    <a:noAutofit/>
                  </a:bodyPr>
                  <a:lstStyle/>
                  <a:p>
                    <a:pPr>
                      <a:defRPr sz="900" b="1" i="0" u="none" strike="noStrike" kern="1200" spc="0" baseline="0">
                        <a:solidFill>
                          <a:schemeClr val="accent4"/>
                        </a:solidFill>
                        <a:latin typeface="Palatino" pitchFamily="2" charset="77"/>
                        <a:ea typeface="Palatino" pitchFamily="2" charset="77"/>
                        <a:cs typeface="+mn-cs"/>
                      </a:defRPr>
                    </a:pPr>
                    <a:fld id="{555BDBCA-7983-354B-B339-413CEE1A2D80}" type="CATEGORYNAME">
                      <a:rPr lang="en-US" sz="900" smtClean="0">
                        <a:solidFill>
                          <a:schemeClr val="accent4"/>
                        </a:solidFill>
                        <a:latin typeface="Palatino" pitchFamily="2" charset="77"/>
                        <a:ea typeface="Palatino" pitchFamily="2" charset="77"/>
                      </a:rPr>
                      <a:pPr>
                        <a:defRPr sz="900">
                          <a:solidFill>
                            <a:schemeClr val="accent4"/>
                          </a:solidFill>
                          <a:latin typeface="Palatino" pitchFamily="2" charset="77"/>
                          <a:ea typeface="Palatino" pitchFamily="2" charset="77"/>
                        </a:defRPr>
                      </a:pPr>
                      <a:t>[CATEGORY NAME]</a:t>
                    </a:fld>
                    <a:r>
                      <a:rPr lang="en-US" sz="900" baseline="0" dirty="0">
                        <a:solidFill>
                          <a:schemeClr val="accent4"/>
                        </a:solidFill>
                        <a:latin typeface="Palatino" pitchFamily="2" charset="77"/>
                        <a:ea typeface="Palatino" pitchFamily="2" charset="77"/>
                      </a:rPr>
                      <a:t> </a:t>
                    </a:r>
                    <a:fld id="{DB624A4E-2754-2442-87AD-17D5A73ACF3A}" type="PERCENTAGE">
                      <a:rPr lang="en-US" sz="900" baseline="0" smtClean="0">
                        <a:solidFill>
                          <a:schemeClr val="accent4"/>
                        </a:solidFill>
                        <a:latin typeface="Palatino" pitchFamily="2" charset="77"/>
                        <a:ea typeface="Palatino" pitchFamily="2" charset="77"/>
                      </a:rPr>
                      <a:pPr>
                        <a:defRPr sz="900">
                          <a:solidFill>
                            <a:schemeClr val="accent4"/>
                          </a:solidFill>
                          <a:latin typeface="Palatino" pitchFamily="2" charset="77"/>
                          <a:ea typeface="Palatino" pitchFamily="2" charset="77"/>
                        </a:defRPr>
                      </a:pPr>
                      <a:t>[PERCENTAGE]</a:t>
                    </a:fld>
                    <a:endParaRPr lang="en-US" sz="900" baseline="0" dirty="0">
                      <a:solidFill>
                        <a:schemeClr val="accent4"/>
                      </a:solidFill>
                      <a:latin typeface="Palatino" pitchFamily="2" charset="77"/>
                      <a:ea typeface="Palatino" pitchFamily="2" charset="77"/>
                    </a:endParaRP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accent4"/>
                      </a:solidFill>
                      <a:latin typeface="Palatino" pitchFamily="2" charset="77"/>
                      <a:ea typeface="Palatino" pitchFamily="2" charset="77"/>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617224436207388"/>
                      <c:h val="0.54166496631309269"/>
                    </c:manualLayout>
                  </c15:layout>
                  <c15:dlblFieldTable/>
                  <c15:showDataLabelsRange val="0"/>
                </c:ext>
                <c:ext xmlns:c16="http://schemas.microsoft.com/office/drawing/2014/chart" uri="{C3380CC4-5D6E-409C-BE32-E72D297353CC}">
                  <c16:uniqueId val="{00000002-0A61-924D-9A29-53EAC3AB816B}"/>
                </c:ext>
              </c:extLst>
            </c:dLbl>
            <c:dLbl>
              <c:idx val="2"/>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accent6"/>
                      </a:solidFill>
                      <a:latin typeface="Palatino" pitchFamily="2" charset="77"/>
                      <a:ea typeface="Palatino" pitchFamily="2" charset="77"/>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34389478460455658"/>
                      <c:h val="0.45002005587776561"/>
                    </c:manualLayout>
                  </c15:layout>
                </c:ext>
                <c:ext xmlns:c16="http://schemas.microsoft.com/office/drawing/2014/chart" uri="{C3380CC4-5D6E-409C-BE32-E72D297353CC}">
                  <c16:uniqueId val="{00000004-0A61-924D-9A29-53EAC3AB816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Palatino" pitchFamily="2" charset="77"/>
                    <a:ea typeface="Palatino" pitchFamily="2" charset="77"/>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Increase</c:v>
                </c:pt>
                <c:pt idx="1">
                  <c:v>No change</c:v>
                </c:pt>
                <c:pt idx="2">
                  <c:v>Decrease</c:v>
                </c:pt>
              </c:strCache>
            </c:strRef>
          </c:cat>
          <c:val>
            <c:numRef>
              <c:f>Sheet1!$B$2:$B$4</c:f>
              <c:numCache>
                <c:formatCode>0.00%</c:formatCode>
                <c:ptCount val="3"/>
                <c:pt idx="0">
                  <c:v>0.32400000000000001</c:v>
                </c:pt>
                <c:pt idx="1">
                  <c:v>0.314</c:v>
                </c:pt>
                <c:pt idx="2">
                  <c:v>0.372</c:v>
                </c:pt>
              </c:numCache>
            </c:numRef>
          </c:val>
          <c:extLst>
            <c:ext xmlns:c16="http://schemas.microsoft.com/office/drawing/2014/chart" uri="{C3380CC4-5D6E-409C-BE32-E72D297353CC}">
              <c16:uniqueId val="{00000000-0A61-924D-9A29-53EAC3AB816B}"/>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7B77-1B33-154E-9717-AE3A4C88AC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E525F8-B863-8544-9B0C-32ECEDB1D6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28FAE7-038D-DC40-97C8-CE99C3C53E2F}"/>
              </a:ext>
            </a:extLst>
          </p:cNvPr>
          <p:cNvSpPr>
            <a:spLocks noGrp="1"/>
          </p:cNvSpPr>
          <p:nvPr>
            <p:ph type="dt" sz="half" idx="10"/>
          </p:nvPr>
        </p:nvSpPr>
        <p:spPr/>
        <p:txBody>
          <a:bodyPr/>
          <a:lstStyle/>
          <a:p>
            <a:fld id="{70D47F85-B4E8-8A4B-95F1-8361D9F3EE5B}" type="datetimeFigureOut">
              <a:rPr lang="en-US" smtClean="0"/>
              <a:t>7/16/2020</a:t>
            </a:fld>
            <a:endParaRPr lang="en-US"/>
          </a:p>
        </p:txBody>
      </p:sp>
      <p:sp>
        <p:nvSpPr>
          <p:cNvPr id="5" name="Footer Placeholder 4">
            <a:extLst>
              <a:ext uri="{FF2B5EF4-FFF2-40B4-BE49-F238E27FC236}">
                <a16:creationId xmlns:a16="http://schemas.microsoft.com/office/drawing/2014/main" id="{E37D5BA3-1E42-4749-BF41-02934B2B9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656DF-350A-3446-AA7D-8F70DF80C8A8}"/>
              </a:ext>
            </a:extLst>
          </p:cNvPr>
          <p:cNvSpPr>
            <a:spLocks noGrp="1"/>
          </p:cNvSpPr>
          <p:nvPr>
            <p:ph type="sldNum" sz="quarter" idx="12"/>
          </p:nvPr>
        </p:nvSpPr>
        <p:spPr/>
        <p:txBody>
          <a:bodyPr/>
          <a:lstStyle/>
          <a:p>
            <a:fld id="{17A767A1-2124-094F-B013-619DFDE0C8DB}" type="slidenum">
              <a:rPr lang="en-US" smtClean="0"/>
              <a:t>‹#›</a:t>
            </a:fld>
            <a:endParaRPr lang="en-US"/>
          </a:p>
        </p:txBody>
      </p:sp>
    </p:spTree>
    <p:extLst>
      <p:ext uri="{BB962C8B-B14F-4D97-AF65-F5344CB8AC3E}">
        <p14:creationId xmlns:p14="http://schemas.microsoft.com/office/powerpoint/2010/main" val="147953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DA61-2894-4A47-AF4D-156B4F7FE3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3D13A3-9851-FB40-AC90-F97CC38502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72F6AA-9098-0E46-9840-D2E4E2D0DEBD}"/>
              </a:ext>
            </a:extLst>
          </p:cNvPr>
          <p:cNvSpPr>
            <a:spLocks noGrp="1"/>
          </p:cNvSpPr>
          <p:nvPr>
            <p:ph type="dt" sz="half" idx="10"/>
          </p:nvPr>
        </p:nvSpPr>
        <p:spPr/>
        <p:txBody>
          <a:bodyPr/>
          <a:lstStyle/>
          <a:p>
            <a:fld id="{70D47F85-B4E8-8A4B-95F1-8361D9F3EE5B}" type="datetimeFigureOut">
              <a:rPr lang="en-US" smtClean="0"/>
              <a:t>7/16/2020</a:t>
            </a:fld>
            <a:endParaRPr lang="en-US"/>
          </a:p>
        </p:txBody>
      </p:sp>
      <p:sp>
        <p:nvSpPr>
          <p:cNvPr id="5" name="Footer Placeholder 4">
            <a:extLst>
              <a:ext uri="{FF2B5EF4-FFF2-40B4-BE49-F238E27FC236}">
                <a16:creationId xmlns:a16="http://schemas.microsoft.com/office/drawing/2014/main" id="{E8F53353-DF66-A74F-91A4-F0E306B3B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A953D-02FC-7E46-819B-8309BA7713F2}"/>
              </a:ext>
            </a:extLst>
          </p:cNvPr>
          <p:cNvSpPr>
            <a:spLocks noGrp="1"/>
          </p:cNvSpPr>
          <p:nvPr>
            <p:ph type="sldNum" sz="quarter" idx="12"/>
          </p:nvPr>
        </p:nvSpPr>
        <p:spPr/>
        <p:txBody>
          <a:bodyPr/>
          <a:lstStyle/>
          <a:p>
            <a:fld id="{17A767A1-2124-094F-B013-619DFDE0C8DB}" type="slidenum">
              <a:rPr lang="en-US" smtClean="0"/>
              <a:t>‹#›</a:t>
            </a:fld>
            <a:endParaRPr lang="en-US"/>
          </a:p>
        </p:txBody>
      </p:sp>
    </p:spTree>
    <p:extLst>
      <p:ext uri="{BB962C8B-B14F-4D97-AF65-F5344CB8AC3E}">
        <p14:creationId xmlns:p14="http://schemas.microsoft.com/office/powerpoint/2010/main" val="296857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7B0E9D-2C04-9E44-9ED5-0F756E5725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DF77E3-1528-2449-B65F-A2E90BE37D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5A22C-1AA7-BD41-97C6-0D7A7068A792}"/>
              </a:ext>
            </a:extLst>
          </p:cNvPr>
          <p:cNvSpPr>
            <a:spLocks noGrp="1"/>
          </p:cNvSpPr>
          <p:nvPr>
            <p:ph type="dt" sz="half" idx="10"/>
          </p:nvPr>
        </p:nvSpPr>
        <p:spPr/>
        <p:txBody>
          <a:bodyPr/>
          <a:lstStyle/>
          <a:p>
            <a:fld id="{70D47F85-B4E8-8A4B-95F1-8361D9F3EE5B}" type="datetimeFigureOut">
              <a:rPr lang="en-US" smtClean="0"/>
              <a:t>7/16/2020</a:t>
            </a:fld>
            <a:endParaRPr lang="en-US"/>
          </a:p>
        </p:txBody>
      </p:sp>
      <p:sp>
        <p:nvSpPr>
          <p:cNvPr id="5" name="Footer Placeholder 4">
            <a:extLst>
              <a:ext uri="{FF2B5EF4-FFF2-40B4-BE49-F238E27FC236}">
                <a16:creationId xmlns:a16="http://schemas.microsoft.com/office/drawing/2014/main" id="{E7424F98-BACE-E845-B2A1-47906D68E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CAA1E-2D1F-5F49-93AC-5EBC486FCD63}"/>
              </a:ext>
            </a:extLst>
          </p:cNvPr>
          <p:cNvSpPr>
            <a:spLocks noGrp="1"/>
          </p:cNvSpPr>
          <p:nvPr>
            <p:ph type="sldNum" sz="quarter" idx="12"/>
          </p:nvPr>
        </p:nvSpPr>
        <p:spPr/>
        <p:txBody>
          <a:bodyPr/>
          <a:lstStyle/>
          <a:p>
            <a:fld id="{17A767A1-2124-094F-B013-619DFDE0C8DB}" type="slidenum">
              <a:rPr lang="en-US" smtClean="0"/>
              <a:t>‹#›</a:t>
            </a:fld>
            <a:endParaRPr lang="en-US"/>
          </a:p>
        </p:txBody>
      </p:sp>
    </p:spTree>
    <p:extLst>
      <p:ext uri="{BB962C8B-B14F-4D97-AF65-F5344CB8AC3E}">
        <p14:creationId xmlns:p14="http://schemas.microsoft.com/office/powerpoint/2010/main" val="425791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E4F1-2D81-934D-9414-45E40D5F91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89AE8-FF06-C04B-B333-E05D42B224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6E855-0280-9D46-8393-9A7BC15E3277}"/>
              </a:ext>
            </a:extLst>
          </p:cNvPr>
          <p:cNvSpPr>
            <a:spLocks noGrp="1"/>
          </p:cNvSpPr>
          <p:nvPr>
            <p:ph type="dt" sz="half" idx="10"/>
          </p:nvPr>
        </p:nvSpPr>
        <p:spPr/>
        <p:txBody>
          <a:bodyPr/>
          <a:lstStyle/>
          <a:p>
            <a:fld id="{70D47F85-B4E8-8A4B-95F1-8361D9F3EE5B}" type="datetimeFigureOut">
              <a:rPr lang="en-US" smtClean="0"/>
              <a:t>7/16/2020</a:t>
            </a:fld>
            <a:endParaRPr lang="en-US"/>
          </a:p>
        </p:txBody>
      </p:sp>
      <p:sp>
        <p:nvSpPr>
          <p:cNvPr id="5" name="Footer Placeholder 4">
            <a:extLst>
              <a:ext uri="{FF2B5EF4-FFF2-40B4-BE49-F238E27FC236}">
                <a16:creationId xmlns:a16="http://schemas.microsoft.com/office/drawing/2014/main" id="{3D742417-DA59-8740-AADB-9CEBF4958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73EC9-B99A-7844-A37B-3D9A116906B5}"/>
              </a:ext>
            </a:extLst>
          </p:cNvPr>
          <p:cNvSpPr>
            <a:spLocks noGrp="1"/>
          </p:cNvSpPr>
          <p:nvPr>
            <p:ph type="sldNum" sz="quarter" idx="12"/>
          </p:nvPr>
        </p:nvSpPr>
        <p:spPr/>
        <p:txBody>
          <a:bodyPr/>
          <a:lstStyle/>
          <a:p>
            <a:fld id="{17A767A1-2124-094F-B013-619DFDE0C8DB}" type="slidenum">
              <a:rPr lang="en-US" smtClean="0"/>
              <a:t>‹#›</a:t>
            </a:fld>
            <a:endParaRPr lang="en-US"/>
          </a:p>
        </p:txBody>
      </p:sp>
    </p:spTree>
    <p:extLst>
      <p:ext uri="{BB962C8B-B14F-4D97-AF65-F5344CB8AC3E}">
        <p14:creationId xmlns:p14="http://schemas.microsoft.com/office/powerpoint/2010/main" val="136641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1F2E-C27C-AE4A-A320-6CE3FB1A7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A6599A-9E4C-E144-AA71-9F33DF96AA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E4B184-EE67-C846-9266-4C3B96640368}"/>
              </a:ext>
            </a:extLst>
          </p:cNvPr>
          <p:cNvSpPr>
            <a:spLocks noGrp="1"/>
          </p:cNvSpPr>
          <p:nvPr>
            <p:ph type="dt" sz="half" idx="10"/>
          </p:nvPr>
        </p:nvSpPr>
        <p:spPr/>
        <p:txBody>
          <a:bodyPr/>
          <a:lstStyle/>
          <a:p>
            <a:fld id="{70D47F85-B4E8-8A4B-95F1-8361D9F3EE5B}" type="datetimeFigureOut">
              <a:rPr lang="en-US" smtClean="0"/>
              <a:t>7/16/2020</a:t>
            </a:fld>
            <a:endParaRPr lang="en-US"/>
          </a:p>
        </p:txBody>
      </p:sp>
      <p:sp>
        <p:nvSpPr>
          <p:cNvPr id="5" name="Footer Placeholder 4">
            <a:extLst>
              <a:ext uri="{FF2B5EF4-FFF2-40B4-BE49-F238E27FC236}">
                <a16:creationId xmlns:a16="http://schemas.microsoft.com/office/drawing/2014/main" id="{8C0E84C9-AE2E-194B-8200-329B78479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1B275-1CB3-2643-BCBA-738EB403E3DB}"/>
              </a:ext>
            </a:extLst>
          </p:cNvPr>
          <p:cNvSpPr>
            <a:spLocks noGrp="1"/>
          </p:cNvSpPr>
          <p:nvPr>
            <p:ph type="sldNum" sz="quarter" idx="12"/>
          </p:nvPr>
        </p:nvSpPr>
        <p:spPr/>
        <p:txBody>
          <a:bodyPr/>
          <a:lstStyle/>
          <a:p>
            <a:fld id="{17A767A1-2124-094F-B013-619DFDE0C8DB}" type="slidenum">
              <a:rPr lang="en-US" smtClean="0"/>
              <a:t>‹#›</a:t>
            </a:fld>
            <a:endParaRPr lang="en-US"/>
          </a:p>
        </p:txBody>
      </p:sp>
    </p:spTree>
    <p:extLst>
      <p:ext uri="{BB962C8B-B14F-4D97-AF65-F5344CB8AC3E}">
        <p14:creationId xmlns:p14="http://schemas.microsoft.com/office/powerpoint/2010/main" val="107558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0F82F-B84A-B245-BF09-2FDDC18C2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97CFC-4E6C-3A49-8916-C068380352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6862CD-9201-0741-81E5-11C76D3781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5BEBBC-9857-6D49-8752-C4A54F7D8DDA}"/>
              </a:ext>
            </a:extLst>
          </p:cNvPr>
          <p:cNvSpPr>
            <a:spLocks noGrp="1"/>
          </p:cNvSpPr>
          <p:nvPr>
            <p:ph type="dt" sz="half" idx="10"/>
          </p:nvPr>
        </p:nvSpPr>
        <p:spPr/>
        <p:txBody>
          <a:bodyPr/>
          <a:lstStyle/>
          <a:p>
            <a:fld id="{70D47F85-B4E8-8A4B-95F1-8361D9F3EE5B}" type="datetimeFigureOut">
              <a:rPr lang="en-US" smtClean="0"/>
              <a:t>7/16/2020</a:t>
            </a:fld>
            <a:endParaRPr lang="en-US"/>
          </a:p>
        </p:txBody>
      </p:sp>
      <p:sp>
        <p:nvSpPr>
          <p:cNvPr id="6" name="Footer Placeholder 5">
            <a:extLst>
              <a:ext uri="{FF2B5EF4-FFF2-40B4-BE49-F238E27FC236}">
                <a16:creationId xmlns:a16="http://schemas.microsoft.com/office/drawing/2014/main" id="{CFFC022D-DD9F-C243-A0E6-710C40730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DE601-559B-9E40-9C19-0102A413DE31}"/>
              </a:ext>
            </a:extLst>
          </p:cNvPr>
          <p:cNvSpPr>
            <a:spLocks noGrp="1"/>
          </p:cNvSpPr>
          <p:nvPr>
            <p:ph type="sldNum" sz="quarter" idx="12"/>
          </p:nvPr>
        </p:nvSpPr>
        <p:spPr/>
        <p:txBody>
          <a:bodyPr/>
          <a:lstStyle/>
          <a:p>
            <a:fld id="{17A767A1-2124-094F-B013-619DFDE0C8DB}" type="slidenum">
              <a:rPr lang="en-US" smtClean="0"/>
              <a:t>‹#›</a:t>
            </a:fld>
            <a:endParaRPr lang="en-US"/>
          </a:p>
        </p:txBody>
      </p:sp>
    </p:spTree>
    <p:extLst>
      <p:ext uri="{BB962C8B-B14F-4D97-AF65-F5344CB8AC3E}">
        <p14:creationId xmlns:p14="http://schemas.microsoft.com/office/powerpoint/2010/main" val="330876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DCFA-FA97-644B-8767-515778A4CC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C2F318-1AA7-9D4A-A15F-81B5C1F603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038761-A7FF-EF44-9BB4-D90B7CAC2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3B66F7-0D8F-F648-A68A-888F7535FF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57773F-0BA3-EC43-85BF-9AC222E563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D02A92-934B-E645-84E0-3AD73C301EED}"/>
              </a:ext>
            </a:extLst>
          </p:cNvPr>
          <p:cNvSpPr>
            <a:spLocks noGrp="1"/>
          </p:cNvSpPr>
          <p:nvPr>
            <p:ph type="dt" sz="half" idx="10"/>
          </p:nvPr>
        </p:nvSpPr>
        <p:spPr/>
        <p:txBody>
          <a:bodyPr/>
          <a:lstStyle/>
          <a:p>
            <a:fld id="{70D47F85-B4E8-8A4B-95F1-8361D9F3EE5B}" type="datetimeFigureOut">
              <a:rPr lang="en-US" smtClean="0"/>
              <a:t>7/16/2020</a:t>
            </a:fld>
            <a:endParaRPr lang="en-US"/>
          </a:p>
        </p:txBody>
      </p:sp>
      <p:sp>
        <p:nvSpPr>
          <p:cNvPr id="8" name="Footer Placeholder 7">
            <a:extLst>
              <a:ext uri="{FF2B5EF4-FFF2-40B4-BE49-F238E27FC236}">
                <a16:creationId xmlns:a16="http://schemas.microsoft.com/office/drawing/2014/main" id="{2075F077-94D2-9443-ACCC-4605A8CD3A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9024C3-7A6C-3D4B-8C2E-6E8130A92547}"/>
              </a:ext>
            </a:extLst>
          </p:cNvPr>
          <p:cNvSpPr>
            <a:spLocks noGrp="1"/>
          </p:cNvSpPr>
          <p:nvPr>
            <p:ph type="sldNum" sz="quarter" idx="12"/>
          </p:nvPr>
        </p:nvSpPr>
        <p:spPr/>
        <p:txBody>
          <a:bodyPr/>
          <a:lstStyle/>
          <a:p>
            <a:fld id="{17A767A1-2124-094F-B013-619DFDE0C8DB}" type="slidenum">
              <a:rPr lang="en-US" smtClean="0"/>
              <a:t>‹#›</a:t>
            </a:fld>
            <a:endParaRPr lang="en-US"/>
          </a:p>
        </p:txBody>
      </p:sp>
    </p:spTree>
    <p:extLst>
      <p:ext uri="{BB962C8B-B14F-4D97-AF65-F5344CB8AC3E}">
        <p14:creationId xmlns:p14="http://schemas.microsoft.com/office/powerpoint/2010/main" val="356125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F82B-D3ED-7C44-A06F-6D880A0ABE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67162B-A5CA-0C49-99B7-D39113D46E15}"/>
              </a:ext>
            </a:extLst>
          </p:cNvPr>
          <p:cNvSpPr>
            <a:spLocks noGrp="1"/>
          </p:cNvSpPr>
          <p:nvPr>
            <p:ph type="dt" sz="half" idx="10"/>
          </p:nvPr>
        </p:nvSpPr>
        <p:spPr/>
        <p:txBody>
          <a:bodyPr/>
          <a:lstStyle/>
          <a:p>
            <a:fld id="{70D47F85-B4E8-8A4B-95F1-8361D9F3EE5B}" type="datetimeFigureOut">
              <a:rPr lang="en-US" smtClean="0"/>
              <a:t>7/16/2020</a:t>
            </a:fld>
            <a:endParaRPr lang="en-US"/>
          </a:p>
        </p:txBody>
      </p:sp>
      <p:sp>
        <p:nvSpPr>
          <p:cNvPr id="4" name="Footer Placeholder 3">
            <a:extLst>
              <a:ext uri="{FF2B5EF4-FFF2-40B4-BE49-F238E27FC236}">
                <a16:creationId xmlns:a16="http://schemas.microsoft.com/office/drawing/2014/main" id="{637EE0AD-987E-1743-847E-115A57F36D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0C224E-FE03-6B49-A6D2-7C652B5DFAE9}"/>
              </a:ext>
            </a:extLst>
          </p:cNvPr>
          <p:cNvSpPr>
            <a:spLocks noGrp="1"/>
          </p:cNvSpPr>
          <p:nvPr>
            <p:ph type="sldNum" sz="quarter" idx="12"/>
          </p:nvPr>
        </p:nvSpPr>
        <p:spPr/>
        <p:txBody>
          <a:bodyPr/>
          <a:lstStyle/>
          <a:p>
            <a:fld id="{17A767A1-2124-094F-B013-619DFDE0C8DB}" type="slidenum">
              <a:rPr lang="en-US" smtClean="0"/>
              <a:t>‹#›</a:t>
            </a:fld>
            <a:endParaRPr lang="en-US"/>
          </a:p>
        </p:txBody>
      </p:sp>
    </p:spTree>
    <p:extLst>
      <p:ext uri="{BB962C8B-B14F-4D97-AF65-F5344CB8AC3E}">
        <p14:creationId xmlns:p14="http://schemas.microsoft.com/office/powerpoint/2010/main" val="287307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6FAFF-9667-234D-B3D2-0AB843546AB2}"/>
              </a:ext>
            </a:extLst>
          </p:cNvPr>
          <p:cNvSpPr>
            <a:spLocks noGrp="1"/>
          </p:cNvSpPr>
          <p:nvPr>
            <p:ph type="dt" sz="half" idx="10"/>
          </p:nvPr>
        </p:nvSpPr>
        <p:spPr/>
        <p:txBody>
          <a:bodyPr/>
          <a:lstStyle/>
          <a:p>
            <a:fld id="{70D47F85-B4E8-8A4B-95F1-8361D9F3EE5B}" type="datetimeFigureOut">
              <a:rPr lang="en-US" smtClean="0"/>
              <a:t>7/16/2020</a:t>
            </a:fld>
            <a:endParaRPr lang="en-US"/>
          </a:p>
        </p:txBody>
      </p:sp>
      <p:sp>
        <p:nvSpPr>
          <p:cNvPr id="3" name="Footer Placeholder 2">
            <a:extLst>
              <a:ext uri="{FF2B5EF4-FFF2-40B4-BE49-F238E27FC236}">
                <a16:creationId xmlns:a16="http://schemas.microsoft.com/office/drawing/2014/main" id="{AD63DBDB-3C90-6346-9A28-C33B23F7B3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175937-E2A7-1B40-BF52-931AFB455DC9}"/>
              </a:ext>
            </a:extLst>
          </p:cNvPr>
          <p:cNvSpPr>
            <a:spLocks noGrp="1"/>
          </p:cNvSpPr>
          <p:nvPr>
            <p:ph type="sldNum" sz="quarter" idx="12"/>
          </p:nvPr>
        </p:nvSpPr>
        <p:spPr/>
        <p:txBody>
          <a:bodyPr/>
          <a:lstStyle/>
          <a:p>
            <a:fld id="{17A767A1-2124-094F-B013-619DFDE0C8DB}" type="slidenum">
              <a:rPr lang="en-US" smtClean="0"/>
              <a:t>‹#›</a:t>
            </a:fld>
            <a:endParaRPr lang="en-US"/>
          </a:p>
        </p:txBody>
      </p:sp>
    </p:spTree>
    <p:extLst>
      <p:ext uri="{BB962C8B-B14F-4D97-AF65-F5344CB8AC3E}">
        <p14:creationId xmlns:p14="http://schemas.microsoft.com/office/powerpoint/2010/main" val="136076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86B-0261-6647-BF85-0E9F751F0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E7FBE4-42FC-C043-8CC7-C949FF6A1F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4324B0-E295-354C-BD3F-17FFEB5C3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4F38DF-8876-2742-9728-1E56C4D15857}"/>
              </a:ext>
            </a:extLst>
          </p:cNvPr>
          <p:cNvSpPr>
            <a:spLocks noGrp="1"/>
          </p:cNvSpPr>
          <p:nvPr>
            <p:ph type="dt" sz="half" idx="10"/>
          </p:nvPr>
        </p:nvSpPr>
        <p:spPr/>
        <p:txBody>
          <a:bodyPr/>
          <a:lstStyle/>
          <a:p>
            <a:fld id="{70D47F85-B4E8-8A4B-95F1-8361D9F3EE5B}" type="datetimeFigureOut">
              <a:rPr lang="en-US" smtClean="0"/>
              <a:t>7/16/2020</a:t>
            </a:fld>
            <a:endParaRPr lang="en-US"/>
          </a:p>
        </p:txBody>
      </p:sp>
      <p:sp>
        <p:nvSpPr>
          <p:cNvPr id="6" name="Footer Placeholder 5">
            <a:extLst>
              <a:ext uri="{FF2B5EF4-FFF2-40B4-BE49-F238E27FC236}">
                <a16:creationId xmlns:a16="http://schemas.microsoft.com/office/drawing/2014/main" id="{AFB02611-FC5B-6E45-9B90-AAB1B60EE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7F959-49F9-4144-AEB4-628461A26B26}"/>
              </a:ext>
            </a:extLst>
          </p:cNvPr>
          <p:cNvSpPr>
            <a:spLocks noGrp="1"/>
          </p:cNvSpPr>
          <p:nvPr>
            <p:ph type="sldNum" sz="quarter" idx="12"/>
          </p:nvPr>
        </p:nvSpPr>
        <p:spPr/>
        <p:txBody>
          <a:bodyPr/>
          <a:lstStyle/>
          <a:p>
            <a:fld id="{17A767A1-2124-094F-B013-619DFDE0C8DB}" type="slidenum">
              <a:rPr lang="en-US" smtClean="0"/>
              <a:t>‹#›</a:t>
            </a:fld>
            <a:endParaRPr lang="en-US"/>
          </a:p>
        </p:txBody>
      </p:sp>
    </p:spTree>
    <p:extLst>
      <p:ext uri="{BB962C8B-B14F-4D97-AF65-F5344CB8AC3E}">
        <p14:creationId xmlns:p14="http://schemas.microsoft.com/office/powerpoint/2010/main" val="411100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44C99-6EB2-5743-9A61-C1660ABA13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4F9249-AFC2-DA4E-83E5-7DA87751E1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B59819-0BCE-F847-A884-E7D343EE4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026CB9-D528-7F46-87D4-7168A50D7671}"/>
              </a:ext>
            </a:extLst>
          </p:cNvPr>
          <p:cNvSpPr>
            <a:spLocks noGrp="1"/>
          </p:cNvSpPr>
          <p:nvPr>
            <p:ph type="dt" sz="half" idx="10"/>
          </p:nvPr>
        </p:nvSpPr>
        <p:spPr/>
        <p:txBody>
          <a:bodyPr/>
          <a:lstStyle/>
          <a:p>
            <a:fld id="{70D47F85-B4E8-8A4B-95F1-8361D9F3EE5B}" type="datetimeFigureOut">
              <a:rPr lang="en-US" smtClean="0"/>
              <a:t>7/16/2020</a:t>
            </a:fld>
            <a:endParaRPr lang="en-US"/>
          </a:p>
        </p:txBody>
      </p:sp>
      <p:sp>
        <p:nvSpPr>
          <p:cNvPr id="6" name="Footer Placeholder 5">
            <a:extLst>
              <a:ext uri="{FF2B5EF4-FFF2-40B4-BE49-F238E27FC236}">
                <a16:creationId xmlns:a16="http://schemas.microsoft.com/office/drawing/2014/main" id="{D7406C4C-9915-5D40-86FB-482B7ADD31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D883CC-26BD-2B44-B04A-25C0FB799C48}"/>
              </a:ext>
            </a:extLst>
          </p:cNvPr>
          <p:cNvSpPr>
            <a:spLocks noGrp="1"/>
          </p:cNvSpPr>
          <p:nvPr>
            <p:ph type="sldNum" sz="quarter" idx="12"/>
          </p:nvPr>
        </p:nvSpPr>
        <p:spPr/>
        <p:txBody>
          <a:bodyPr/>
          <a:lstStyle/>
          <a:p>
            <a:fld id="{17A767A1-2124-094F-B013-619DFDE0C8DB}" type="slidenum">
              <a:rPr lang="en-US" smtClean="0"/>
              <a:t>‹#›</a:t>
            </a:fld>
            <a:endParaRPr lang="en-US"/>
          </a:p>
        </p:txBody>
      </p:sp>
    </p:spTree>
    <p:extLst>
      <p:ext uri="{BB962C8B-B14F-4D97-AF65-F5344CB8AC3E}">
        <p14:creationId xmlns:p14="http://schemas.microsoft.com/office/powerpoint/2010/main" val="8395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4EBB7-C9BB-344D-B98D-C47B2FF0C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7E5D6-1D2F-6040-A22C-7E1161E70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8F13-47AE-7E48-B24F-AD684EE342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47F85-B4E8-8A4B-95F1-8361D9F3EE5B}" type="datetimeFigureOut">
              <a:rPr lang="en-US" smtClean="0"/>
              <a:t>7/16/2020</a:t>
            </a:fld>
            <a:endParaRPr lang="en-US"/>
          </a:p>
        </p:txBody>
      </p:sp>
      <p:sp>
        <p:nvSpPr>
          <p:cNvPr id="5" name="Footer Placeholder 4">
            <a:extLst>
              <a:ext uri="{FF2B5EF4-FFF2-40B4-BE49-F238E27FC236}">
                <a16:creationId xmlns:a16="http://schemas.microsoft.com/office/drawing/2014/main" id="{4FDE3935-5728-024D-A506-A2388A50D4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80C7FB-5001-E949-9E2F-90278C9D6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767A1-2124-094F-B013-619DFDE0C8DB}" type="slidenum">
              <a:rPr lang="en-US" smtClean="0"/>
              <a:t>‹#›</a:t>
            </a:fld>
            <a:endParaRPr lang="en-US"/>
          </a:p>
        </p:txBody>
      </p:sp>
    </p:spTree>
    <p:extLst>
      <p:ext uri="{BB962C8B-B14F-4D97-AF65-F5344CB8AC3E}">
        <p14:creationId xmlns:p14="http://schemas.microsoft.com/office/powerpoint/2010/main" val="2536450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tiff"/><Relationship Id="rId7" Type="http://schemas.openxmlformats.org/officeDocument/2006/relationships/chart" Target="../charts/chart4.xml"/><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image" Target="../media/image5.tiff"/><Relationship Id="rId4" Type="http://schemas.openxmlformats.org/officeDocument/2006/relationships/chart" Target="../charts/chart1.xml"/><Relationship Id="rId9"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25AAF48-45B4-7F40-A6EA-093AEA34A17E}"/>
              </a:ext>
            </a:extLst>
          </p:cNvPr>
          <p:cNvSpPr/>
          <p:nvPr/>
        </p:nvSpPr>
        <p:spPr>
          <a:xfrm>
            <a:off x="133875" y="123264"/>
            <a:ext cx="11907718" cy="861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FCADD36-9ACC-B946-8835-7C44FF85437E}"/>
              </a:ext>
            </a:extLst>
          </p:cNvPr>
          <p:cNvSpPr txBox="1"/>
          <p:nvPr/>
        </p:nvSpPr>
        <p:spPr>
          <a:xfrm>
            <a:off x="107631" y="120321"/>
            <a:ext cx="11933962" cy="861774"/>
          </a:xfrm>
          <a:prstGeom prst="rect">
            <a:avLst/>
          </a:prstGeom>
          <a:solidFill>
            <a:schemeClr val="accent6">
              <a:alpha val="57000"/>
            </a:schemeClr>
          </a:solidFill>
          <a:ln>
            <a:solidFill>
              <a:schemeClr val="tx1"/>
            </a:solidFill>
          </a:ln>
        </p:spPr>
        <p:txBody>
          <a:bodyPr wrap="square" rtlCol="0" anchor="ctr">
            <a:spAutoFit/>
          </a:bodyPr>
          <a:lstStyle/>
          <a:p>
            <a:pPr algn="ctr"/>
            <a:endParaRPr lang="en-CA" sz="600" b="1" dirty="0">
              <a:latin typeface="Perpetua Titling MT" panose="02020502060505020804" pitchFamily="18" charset="77"/>
            </a:endParaRPr>
          </a:p>
          <a:p>
            <a:pPr algn="ctr"/>
            <a:r>
              <a:rPr lang="en-CA" b="1" dirty="0">
                <a:ln w="0">
                  <a:noFill/>
                </a:ln>
                <a:effectLst>
                  <a:glow rad="101600">
                    <a:schemeClr val="bg1">
                      <a:alpha val="60000"/>
                    </a:schemeClr>
                  </a:glow>
                </a:effectLst>
                <a:latin typeface="Perpetua Titling MT" panose="02020502060505020804" pitchFamily="18" charset="77"/>
              </a:rPr>
              <a:t>COVID-19’s impact on cannabis use: Can we trust retrospective cross-sectional data?</a:t>
            </a:r>
          </a:p>
          <a:p>
            <a:pPr algn="ctr"/>
            <a:endParaRPr lang="en-CA" sz="200" b="1" dirty="0">
              <a:latin typeface="Perpetua Titling MT" panose="02020502060505020804" pitchFamily="18" charset="77"/>
            </a:endParaRPr>
          </a:p>
          <a:p>
            <a:pPr algn="ctr"/>
            <a:r>
              <a:rPr lang="en-US" sz="1200" dirty="0">
                <a:latin typeface="Palatino" pitchFamily="2" charset="77"/>
                <a:ea typeface="Palatino" pitchFamily="2" charset="77"/>
              </a:rPr>
              <a:t>Sara J. Bartel</a:t>
            </a:r>
            <a:r>
              <a:rPr lang="en-US" sz="1200" baseline="30000" dirty="0">
                <a:latin typeface="Palatino" pitchFamily="2" charset="77"/>
                <a:ea typeface="Palatino" pitchFamily="2" charset="77"/>
              </a:rPr>
              <a:t>1</a:t>
            </a:r>
            <a:r>
              <a:rPr lang="en-US" sz="1200" dirty="0">
                <a:latin typeface="Palatino" pitchFamily="2" charset="77"/>
                <a:ea typeface="Palatino" pitchFamily="2" charset="77"/>
              </a:rPr>
              <a:t>, Simon B. Sherry</a:t>
            </a:r>
            <a:r>
              <a:rPr lang="en-US" sz="1200" baseline="30000" dirty="0">
                <a:latin typeface="Palatino" pitchFamily="2" charset="77"/>
                <a:ea typeface="Palatino" pitchFamily="2" charset="77"/>
              </a:rPr>
              <a:t>1,</a:t>
            </a:r>
            <a:r>
              <a:rPr lang="en-US" sz="1200" dirty="0">
                <a:latin typeface="Palatino" pitchFamily="2" charset="77"/>
                <a:ea typeface="Palatino" pitchFamily="2" charset="77"/>
              </a:rPr>
              <a:t> &amp; Sherry H. Stewart</a:t>
            </a:r>
            <a:r>
              <a:rPr lang="en-US" sz="1200" baseline="30000" dirty="0">
                <a:latin typeface="Palatino" pitchFamily="2" charset="77"/>
                <a:ea typeface="Palatino" pitchFamily="2" charset="77"/>
              </a:rPr>
              <a:t>1-3</a:t>
            </a:r>
            <a:endParaRPr lang="en-US" sz="1200" dirty="0">
              <a:latin typeface="Palatino" pitchFamily="2" charset="77"/>
              <a:ea typeface="Palatino" pitchFamily="2" charset="77"/>
            </a:endParaRPr>
          </a:p>
          <a:p>
            <a:pPr algn="ctr"/>
            <a:r>
              <a:rPr lang="en-US" sz="1200" baseline="30000" dirty="0">
                <a:latin typeface="Palatino" pitchFamily="2" charset="77"/>
                <a:ea typeface="Palatino" pitchFamily="2" charset="77"/>
              </a:rPr>
              <a:t>1</a:t>
            </a:r>
            <a:r>
              <a:rPr lang="en-US" sz="1200" dirty="0">
                <a:latin typeface="Palatino" pitchFamily="2" charset="77"/>
                <a:ea typeface="Palatino" pitchFamily="2" charset="77"/>
              </a:rPr>
              <a:t>Department of Psychology and Neuroscience</a:t>
            </a:r>
            <a:r>
              <a:rPr lang="en-CA" sz="1200" dirty="0">
                <a:latin typeface="Palatino" pitchFamily="2" charset="77"/>
                <a:ea typeface="Palatino" pitchFamily="2" charset="77"/>
              </a:rPr>
              <a:t> </a:t>
            </a:r>
            <a:r>
              <a:rPr lang="en-CA" sz="1200" baseline="30000" dirty="0">
                <a:latin typeface="Palatino" pitchFamily="2" charset="77"/>
                <a:ea typeface="Palatino" pitchFamily="2" charset="77"/>
              </a:rPr>
              <a:t>2</a:t>
            </a:r>
            <a:r>
              <a:rPr lang="en-CA" sz="1200" dirty="0">
                <a:latin typeface="Palatino" pitchFamily="2" charset="77"/>
                <a:ea typeface="Palatino" pitchFamily="2" charset="77"/>
              </a:rPr>
              <a:t>Department of Psychiatry  </a:t>
            </a:r>
            <a:r>
              <a:rPr lang="en-CA" sz="1200" baseline="30000" dirty="0">
                <a:latin typeface="Palatino" pitchFamily="2" charset="77"/>
                <a:ea typeface="Palatino" pitchFamily="2" charset="77"/>
              </a:rPr>
              <a:t>3</a:t>
            </a:r>
            <a:r>
              <a:rPr lang="en-CA" sz="1200" dirty="0">
                <a:latin typeface="Palatino" pitchFamily="2" charset="77"/>
                <a:ea typeface="Palatino" pitchFamily="2" charset="77"/>
              </a:rPr>
              <a:t>Department of Community Health and Epidemiology </a:t>
            </a:r>
            <a:endParaRPr lang="en-US" altLang="en-US" sz="1200" dirty="0">
              <a:latin typeface="Palatino" pitchFamily="2" charset="77"/>
              <a:ea typeface="Palatino" pitchFamily="2" charset="77"/>
            </a:endParaRPr>
          </a:p>
        </p:txBody>
      </p:sp>
      <p:graphicFrame>
        <p:nvGraphicFramePr>
          <p:cNvPr id="5" name="Table 4">
            <a:extLst>
              <a:ext uri="{FF2B5EF4-FFF2-40B4-BE49-F238E27FC236}">
                <a16:creationId xmlns:a16="http://schemas.microsoft.com/office/drawing/2014/main" id="{8E8F26CA-717B-4D47-A61E-A9866FA0D00C}"/>
              </a:ext>
            </a:extLst>
          </p:cNvPr>
          <p:cNvGraphicFramePr>
            <a:graphicFrameLocks noGrp="1"/>
          </p:cNvGraphicFramePr>
          <p:nvPr>
            <p:extLst>
              <p:ext uri="{D42A27DB-BD31-4B8C-83A1-F6EECF244321}">
                <p14:modId xmlns:p14="http://schemas.microsoft.com/office/powerpoint/2010/main" val="2606509034"/>
              </p:ext>
            </p:extLst>
          </p:nvPr>
        </p:nvGraphicFramePr>
        <p:xfrm>
          <a:off x="133875" y="1182753"/>
          <a:ext cx="3671467" cy="2170047"/>
        </p:xfrm>
        <a:graphic>
          <a:graphicData uri="http://schemas.openxmlformats.org/drawingml/2006/table">
            <a:tbl>
              <a:tblPr firstRow="1" bandRow="1">
                <a:tableStyleId>{5C22544A-7EE6-4342-B048-85BDC9FD1C3A}</a:tableStyleId>
              </a:tblPr>
              <a:tblGrid>
                <a:gridCol w="3671467">
                  <a:extLst>
                    <a:ext uri="{9D8B030D-6E8A-4147-A177-3AD203B41FA5}">
                      <a16:colId xmlns:a16="http://schemas.microsoft.com/office/drawing/2014/main" val="2560002216"/>
                    </a:ext>
                  </a:extLst>
                </a:gridCol>
              </a:tblGrid>
              <a:tr h="282699">
                <a:tc>
                  <a:txBody>
                    <a:bodyPr/>
                    <a:lstStyle/>
                    <a:p>
                      <a:pPr algn="ctr"/>
                      <a:r>
                        <a:rPr lang="en-US" sz="1200" dirty="0">
                          <a:solidFill>
                            <a:schemeClr val="bg1"/>
                          </a:solidFill>
                          <a:latin typeface="Palatino" pitchFamily="2" charset="77"/>
                          <a:ea typeface="Palatino" pitchFamily="2" charset="77"/>
                        </a:rPr>
                        <a:t>BACKGROUND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76820811"/>
                  </a:ext>
                </a:extLst>
              </a:tr>
              <a:tr h="1887348">
                <a:tc>
                  <a:txBody>
                    <a:bodyPr/>
                    <a:lstStyle/>
                    <a:p>
                      <a:pPr marL="285750" indent="-285750">
                        <a:buFont typeface="Arial" panose="020B0604020202020204" pitchFamily="34" charset="0"/>
                        <a:buChar char="•"/>
                      </a:pPr>
                      <a:r>
                        <a:rPr lang="en-US" sz="1000" dirty="0">
                          <a:latin typeface="Palatino" pitchFamily="2" charset="77"/>
                          <a:ea typeface="Palatino" pitchFamily="2" charset="77"/>
                        </a:rPr>
                        <a:t>Research suggests there has been an increase in cannabis use during the pandemic (6-29%; Mental Health Research Canada; NANOS Research; Statistics Canada).</a:t>
                      </a:r>
                    </a:p>
                    <a:p>
                      <a:pPr marL="0" indent="0">
                        <a:buFont typeface="Arial" panose="020B0604020202020204" pitchFamily="34" charset="0"/>
                        <a:buNone/>
                      </a:pPr>
                      <a:r>
                        <a:rPr lang="en-US" sz="1000" b="1" dirty="0">
                          <a:latin typeface="Palatino" pitchFamily="2" charset="77"/>
                          <a:ea typeface="Palatino" pitchFamily="2" charset="77"/>
                        </a:rPr>
                        <a:t>Remaining Gaps:</a:t>
                      </a:r>
                    </a:p>
                    <a:p>
                      <a:pPr marL="285750" indent="-285750">
                        <a:buFont typeface="Arial" panose="020B0604020202020204" pitchFamily="34" charset="0"/>
                        <a:buChar char="•"/>
                      </a:pPr>
                      <a:r>
                        <a:rPr lang="en-CA" sz="1000" kern="1200" dirty="0">
                          <a:solidFill>
                            <a:schemeClr val="dk1"/>
                          </a:solidFill>
                          <a:effectLst/>
                          <a:latin typeface="Palatino" pitchFamily="2" charset="77"/>
                          <a:ea typeface="Palatino" pitchFamily="2" charset="77"/>
                          <a:cs typeface="+mn-cs"/>
                        </a:rPr>
                        <a:t>It is unclear what impact the pandemic has had on the frequency vs. quantity of cannabis use.</a:t>
                      </a:r>
                      <a:endParaRPr lang="en-CA" sz="1000" dirty="0">
                        <a:effectLst/>
                        <a:latin typeface="Palatino" pitchFamily="2" charset="77"/>
                        <a:ea typeface="Palatino" pitchFamily="2" charset="77"/>
                      </a:endParaRPr>
                    </a:p>
                    <a:p>
                      <a:pPr marL="285750" indent="-285750">
                        <a:buFont typeface="Arial" panose="020B0604020202020204" pitchFamily="34" charset="0"/>
                        <a:buChar char="•"/>
                      </a:pPr>
                      <a:r>
                        <a:rPr lang="en-CA" sz="1000" kern="1200" dirty="0">
                          <a:solidFill>
                            <a:schemeClr val="dk1"/>
                          </a:solidFill>
                          <a:effectLst/>
                          <a:latin typeface="Palatino" pitchFamily="2" charset="77"/>
                          <a:ea typeface="Palatino" pitchFamily="2" charset="77"/>
                          <a:cs typeface="+mn-cs"/>
                        </a:rPr>
                        <a:t>Research has not focused on emerging adults, a population often more likely to use cannabis</a:t>
                      </a:r>
                      <a:r>
                        <a:rPr lang="en-CA" sz="1000" dirty="0">
                          <a:effectLst/>
                          <a:latin typeface="Palatino" pitchFamily="2" charset="77"/>
                          <a:ea typeface="Palatino" pitchFamily="2" charset="77"/>
                        </a:rPr>
                        <a:t> </a:t>
                      </a:r>
                    </a:p>
                    <a:p>
                      <a:pPr marL="285750" indent="-285750">
                        <a:buFont typeface="Arial" panose="020B0604020202020204" pitchFamily="34" charset="0"/>
                        <a:buChar char="•"/>
                      </a:pPr>
                      <a:r>
                        <a:rPr lang="en-CA" sz="1000" kern="1200" dirty="0">
                          <a:solidFill>
                            <a:schemeClr val="dk1"/>
                          </a:solidFill>
                          <a:effectLst/>
                          <a:latin typeface="Palatino" pitchFamily="2" charset="77"/>
                          <a:ea typeface="Palatino" pitchFamily="2" charset="77"/>
                          <a:cs typeface="+mn-cs"/>
                        </a:rPr>
                        <a:t>Existing studies are cross-sectional, and it is not clear whether participant reports of increasing cannabis use during COVID-19 are accurate</a:t>
                      </a:r>
                      <a:r>
                        <a:rPr lang="en-CA" sz="1000" dirty="0">
                          <a:effectLst/>
                          <a:latin typeface="Palatino" pitchFamily="2" charset="77"/>
                          <a:ea typeface="Palatino" pitchFamily="2" charset="77"/>
                        </a:rPr>
                        <a:t>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082636"/>
                  </a:ext>
                </a:extLst>
              </a:tr>
            </a:tbl>
          </a:graphicData>
        </a:graphic>
      </p:graphicFrame>
      <p:graphicFrame>
        <p:nvGraphicFramePr>
          <p:cNvPr id="6" name="Table 5">
            <a:extLst>
              <a:ext uri="{FF2B5EF4-FFF2-40B4-BE49-F238E27FC236}">
                <a16:creationId xmlns:a16="http://schemas.microsoft.com/office/drawing/2014/main" id="{1501DB6E-CCF4-A849-849C-DAB959EB40F6}"/>
              </a:ext>
            </a:extLst>
          </p:cNvPr>
          <p:cNvGraphicFramePr>
            <a:graphicFrameLocks noGrp="1"/>
          </p:cNvGraphicFramePr>
          <p:nvPr>
            <p:extLst>
              <p:ext uri="{D42A27DB-BD31-4B8C-83A1-F6EECF244321}">
                <p14:modId xmlns:p14="http://schemas.microsoft.com/office/powerpoint/2010/main" val="3345520684"/>
              </p:ext>
            </p:extLst>
          </p:nvPr>
        </p:nvGraphicFramePr>
        <p:xfrm>
          <a:off x="3970716" y="1182754"/>
          <a:ext cx="4135086" cy="2267835"/>
        </p:xfrm>
        <a:graphic>
          <a:graphicData uri="http://schemas.openxmlformats.org/drawingml/2006/table">
            <a:tbl>
              <a:tblPr firstRow="1" bandRow="1">
                <a:tableStyleId>{5C22544A-7EE6-4342-B048-85BDC9FD1C3A}</a:tableStyleId>
              </a:tblPr>
              <a:tblGrid>
                <a:gridCol w="4135086">
                  <a:extLst>
                    <a:ext uri="{9D8B030D-6E8A-4147-A177-3AD203B41FA5}">
                      <a16:colId xmlns:a16="http://schemas.microsoft.com/office/drawing/2014/main" val="2560002216"/>
                    </a:ext>
                  </a:extLst>
                </a:gridCol>
              </a:tblGrid>
              <a:tr h="252731">
                <a:tc>
                  <a:txBody>
                    <a:bodyPr/>
                    <a:lstStyle/>
                    <a:p>
                      <a:pPr algn="ctr"/>
                      <a:r>
                        <a:rPr lang="en-US" sz="1200" dirty="0">
                          <a:solidFill>
                            <a:schemeClr val="bg1"/>
                          </a:solidFill>
                          <a:latin typeface="Palatino" pitchFamily="2" charset="77"/>
                          <a:ea typeface="Palatino" pitchFamily="2" charset="77"/>
                        </a:rPr>
                        <a:t>METHODS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76820811"/>
                  </a:ext>
                </a:extLst>
              </a:tr>
              <a:tr h="1993515">
                <a:tc>
                  <a:txBody>
                    <a:bodyPr/>
                    <a:lstStyle/>
                    <a:p>
                      <a:pPr marL="285750" indent="-285750">
                        <a:buFont typeface="Arial" panose="020B0604020202020204" pitchFamily="34" charset="0"/>
                        <a:buChar char="•"/>
                      </a:pPr>
                      <a:endParaRPr lang="en-CA" sz="1200" kern="1200" dirty="0">
                        <a:solidFill>
                          <a:schemeClr val="dk1"/>
                        </a:solidFill>
                        <a:effectLst/>
                        <a:latin typeface="Palatino" pitchFamily="2" charset="77"/>
                        <a:ea typeface="Palatino" pitchFamily="2" charset="77"/>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082636"/>
                  </a:ext>
                </a:extLst>
              </a:tr>
            </a:tbl>
          </a:graphicData>
        </a:graphic>
      </p:graphicFrame>
      <p:graphicFrame>
        <p:nvGraphicFramePr>
          <p:cNvPr id="7" name="Table 6">
            <a:extLst>
              <a:ext uri="{FF2B5EF4-FFF2-40B4-BE49-F238E27FC236}">
                <a16:creationId xmlns:a16="http://schemas.microsoft.com/office/drawing/2014/main" id="{2937573D-1DD3-424A-A59B-6331C2265D03}"/>
              </a:ext>
            </a:extLst>
          </p:cNvPr>
          <p:cNvGraphicFramePr>
            <a:graphicFrameLocks noGrp="1"/>
          </p:cNvGraphicFramePr>
          <p:nvPr>
            <p:extLst>
              <p:ext uri="{D42A27DB-BD31-4B8C-83A1-F6EECF244321}">
                <p14:modId xmlns:p14="http://schemas.microsoft.com/office/powerpoint/2010/main" val="2892167059"/>
              </p:ext>
            </p:extLst>
          </p:nvPr>
        </p:nvGraphicFramePr>
        <p:xfrm>
          <a:off x="3970716" y="3567011"/>
          <a:ext cx="4135086" cy="3167725"/>
        </p:xfrm>
        <a:graphic>
          <a:graphicData uri="http://schemas.openxmlformats.org/drawingml/2006/table">
            <a:tbl>
              <a:tblPr firstRow="1" bandRow="1">
                <a:tableStyleId>{5C22544A-7EE6-4342-B048-85BDC9FD1C3A}</a:tableStyleId>
              </a:tblPr>
              <a:tblGrid>
                <a:gridCol w="4135086">
                  <a:extLst>
                    <a:ext uri="{9D8B030D-6E8A-4147-A177-3AD203B41FA5}">
                      <a16:colId xmlns:a16="http://schemas.microsoft.com/office/drawing/2014/main" val="2560002216"/>
                    </a:ext>
                  </a:extLst>
                </a:gridCol>
              </a:tblGrid>
              <a:tr h="352547">
                <a:tc>
                  <a:txBody>
                    <a:bodyPr/>
                    <a:lstStyle/>
                    <a:p>
                      <a:pPr algn="ctr"/>
                      <a:r>
                        <a:rPr lang="en-US" sz="1200" dirty="0">
                          <a:solidFill>
                            <a:schemeClr val="bg1"/>
                          </a:solidFill>
                          <a:latin typeface="Perpetua Titling MT" panose="02020502060505020804" pitchFamily="18" charset="77"/>
                        </a:rPr>
                        <a:t>Results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76820811"/>
                  </a:ext>
                </a:extLst>
              </a:tr>
              <a:tr h="2815178">
                <a:tc>
                  <a:txBody>
                    <a:bodyPr/>
                    <a:lstStyle/>
                    <a:p>
                      <a:pPr marL="171450" indent="-171450">
                        <a:buFont typeface="Arial" panose="020B0604020202020204" pitchFamily="34" charset="0"/>
                        <a:buChar char="•"/>
                      </a:pPr>
                      <a:r>
                        <a:rPr lang="en-US" sz="1000" dirty="0">
                          <a:latin typeface="Palatino" pitchFamily="2" charset="77"/>
                          <a:ea typeface="Palatino" pitchFamily="2" charset="77"/>
                        </a:rPr>
                        <a:t>Substance use change scores were calculated by subtracting pre-pandemic score from during pandemic score. See pie charts for percentage who perceived a change in cannabis use vs percentage of actual change as indicated by change scores.</a:t>
                      </a:r>
                    </a:p>
                    <a:p>
                      <a:endParaRPr lang="en-US" sz="1000" dirty="0">
                        <a:latin typeface="Palatino" pitchFamily="2" charset="77"/>
                        <a:ea typeface="Palatino" pitchFamily="2" charset="77"/>
                      </a:endParaRPr>
                    </a:p>
                    <a:p>
                      <a:endParaRPr lang="en-US" sz="1000" dirty="0">
                        <a:latin typeface="Palatino" pitchFamily="2" charset="77"/>
                        <a:ea typeface="Palatino"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082636"/>
                  </a:ext>
                </a:extLst>
              </a:tr>
            </a:tbl>
          </a:graphicData>
        </a:graphic>
      </p:graphicFrame>
      <p:graphicFrame>
        <p:nvGraphicFramePr>
          <p:cNvPr id="20" name="Table 19">
            <a:extLst>
              <a:ext uri="{FF2B5EF4-FFF2-40B4-BE49-F238E27FC236}">
                <a16:creationId xmlns:a16="http://schemas.microsoft.com/office/drawing/2014/main" id="{81A464A2-36FB-9343-AF42-017FED1BF67C}"/>
              </a:ext>
            </a:extLst>
          </p:cNvPr>
          <p:cNvGraphicFramePr>
            <a:graphicFrameLocks noGrp="1"/>
          </p:cNvGraphicFramePr>
          <p:nvPr>
            <p:extLst>
              <p:ext uri="{D42A27DB-BD31-4B8C-83A1-F6EECF244321}">
                <p14:modId xmlns:p14="http://schemas.microsoft.com/office/powerpoint/2010/main" val="278629039"/>
              </p:ext>
            </p:extLst>
          </p:nvPr>
        </p:nvGraphicFramePr>
        <p:xfrm>
          <a:off x="133875" y="3439605"/>
          <a:ext cx="3671467" cy="2892390"/>
        </p:xfrm>
        <a:graphic>
          <a:graphicData uri="http://schemas.openxmlformats.org/drawingml/2006/table">
            <a:tbl>
              <a:tblPr firstRow="1" bandRow="1">
                <a:tableStyleId>{5C22544A-7EE6-4342-B048-85BDC9FD1C3A}</a:tableStyleId>
              </a:tblPr>
              <a:tblGrid>
                <a:gridCol w="3671467">
                  <a:extLst>
                    <a:ext uri="{9D8B030D-6E8A-4147-A177-3AD203B41FA5}">
                      <a16:colId xmlns:a16="http://schemas.microsoft.com/office/drawing/2014/main" val="2560002216"/>
                    </a:ext>
                  </a:extLst>
                </a:gridCol>
              </a:tblGrid>
              <a:tr h="362550">
                <a:tc>
                  <a:txBody>
                    <a:bodyPr/>
                    <a:lstStyle/>
                    <a:p>
                      <a:pPr algn="ctr"/>
                      <a:r>
                        <a:rPr lang="en-US" sz="1200" dirty="0">
                          <a:solidFill>
                            <a:schemeClr val="bg1"/>
                          </a:solidFill>
                          <a:latin typeface="Palatino" pitchFamily="2" charset="77"/>
                          <a:ea typeface="Palatino" pitchFamily="2" charset="77"/>
                        </a:rPr>
                        <a:t>OBJECTIVES AND HYPOTHESES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76820811"/>
                  </a:ext>
                </a:extLst>
              </a:tr>
              <a:tr h="2454044">
                <a:tc>
                  <a:txBody>
                    <a:bodyPr/>
                    <a:lstStyle/>
                    <a:p>
                      <a:r>
                        <a:rPr lang="en-CA" sz="1000" b="1" kern="1200" dirty="0">
                          <a:solidFill>
                            <a:schemeClr val="dk1"/>
                          </a:solidFill>
                          <a:effectLst/>
                          <a:latin typeface="Palatino" pitchFamily="2" charset="77"/>
                          <a:ea typeface="Palatino" pitchFamily="2" charset="77"/>
                          <a:cs typeface="+mn-cs"/>
                        </a:rPr>
                        <a:t>Objectives: </a:t>
                      </a:r>
                    </a:p>
                    <a:p>
                      <a:pPr marL="228600" indent="-228600">
                        <a:buAutoNum type="arabicParenR"/>
                      </a:pPr>
                      <a:r>
                        <a:rPr lang="en-CA" sz="1000" kern="1200" dirty="0">
                          <a:solidFill>
                            <a:schemeClr val="dk1"/>
                          </a:solidFill>
                          <a:effectLst/>
                          <a:latin typeface="Palatino" pitchFamily="2" charset="77"/>
                          <a:ea typeface="Palatino" pitchFamily="2" charset="77"/>
                          <a:cs typeface="+mn-cs"/>
                        </a:rPr>
                        <a:t>Provide data on the perceived impact of COVID-19 on cannabis use in emerging adults.</a:t>
                      </a:r>
                    </a:p>
                    <a:p>
                      <a:pPr marL="228600" indent="-228600">
                        <a:buAutoNum type="arabicParenR"/>
                      </a:pPr>
                      <a:r>
                        <a:rPr lang="en-CA" sz="1000" kern="1200" dirty="0">
                          <a:solidFill>
                            <a:schemeClr val="dk1"/>
                          </a:solidFill>
                          <a:effectLst/>
                          <a:latin typeface="Palatino" pitchFamily="2" charset="77"/>
                          <a:ea typeface="Palatino" pitchFamily="2" charset="77"/>
                          <a:cs typeface="+mn-cs"/>
                        </a:rPr>
                        <a:t>Provide data on the accuracy of perceived pandemic-related changes to cannabis use, using prospective data as a comparator. </a:t>
                      </a:r>
                    </a:p>
                    <a:p>
                      <a:pPr marL="342900" indent="-342900">
                        <a:buAutoNum type="arabicParenR"/>
                      </a:pPr>
                      <a:endParaRPr lang="en-CA" sz="1000" kern="1200" dirty="0">
                        <a:solidFill>
                          <a:schemeClr val="dk1"/>
                        </a:solidFill>
                        <a:effectLst/>
                        <a:latin typeface="Palatino" pitchFamily="2" charset="77"/>
                        <a:ea typeface="Palatino" pitchFamily="2" charset="77"/>
                        <a:cs typeface="+mn-cs"/>
                      </a:endParaRPr>
                    </a:p>
                    <a:p>
                      <a:r>
                        <a:rPr lang="en-CA" sz="1000" b="1" kern="1200" dirty="0">
                          <a:solidFill>
                            <a:schemeClr val="dk1"/>
                          </a:solidFill>
                          <a:effectLst/>
                          <a:latin typeface="Palatino" pitchFamily="2" charset="77"/>
                          <a:ea typeface="Palatino" pitchFamily="2" charset="77"/>
                          <a:cs typeface="+mn-cs"/>
                        </a:rPr>
                        <a:t>Hypotheses: </a:t>
                      </a:r>
                    </a:p>
                    <a:p>
                      <a:pPr marL="228600" indent="-228600">
                        <a:buAutoNum type="arabicParenR"/>
                      </a:pPr>
                      <a:r>
                        <a:rPr lang="en-CA" sz="1000" kern="1200" dirty="0">
                          <a:solidFill>
                            <a:schemeClr val="dk1"/>
                          </a:solidFill>
                          <a:effectLst/>
                          <a:latin typeface="Palatino" pitchFamily="2" charset="77"/>
                          <a:ea typeface="Palatino" pitchFamily="2" charset="77"/>
                          <a:cs typeface="+mn-cs"/>
                        </a:rPr>
                        <a:t>A subset of participants will perceive their frequency and quantity of cannabis use to have increased during the pandemic</a:t>
                      </a:r>
                    </a:p>
                    <a:p>
                      <a:pPr marL="228600" indent="-228600">
                        <a:buAutoNum type="arabicParenR"/>
                      </a:pPr>
                      <a:r>
                        <a:rPr lang="en-CA" sz="1000" kern="1200" dirty="0">
                          <a:solidFill>
                            <a:schemeClr val="dk1"/>
                          </a:solidFill>
                          <a:effectLst/>
                          <a:latin typeface="Palatino" pitchFamily="2" charset="77"/>
                          <a:ea typeface="Palatino" pitchFamily="2" charset="77"/>
                          <a:cs typeface="+mn-cs"/>
                        </a:rPr>
                        <a:t>Individuals will be relatively accurate in their perceived cannabis use change, with the actual increase of those who perceived an increase due to the pandemic significantly greater than the actual increase of those who did not perceive an increase.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082636"/>
                  </a:ext>
                </a:extLst>
              </a:tr>
            </a:tbl>
          </a:graphicData>
        </a:graphic>
      </p:graphicFrame>
      <p:sp>
        <p:nvSpPr>
          <p:cNvPr id="24" name="TextBox 23">
            <a:extLst>
              <a:ext uri="{FF2B5EF4-FFF2-40B4-BE49-F238E27FC236}">
                <a16:creationId xmlns:a16="http://schemas.microsoft.com/office/drawing/2014/main" id="{DB55D868-39AB-7044-80F2-EC2149692FF0}"/>
              </a:ext>
            </a:extLst>
          </p:cNvPr>
          <p:cNvSpPr txBox="1"/>
          <p:nvPr/>
        </p:nvSpPr>
        <p:spPr>
          <a:xfrm>
            <a:off x="4835798" y="1571870"/>
            <a:ext cx="3244184" cy="2154436"/>
          </a:xfrm>
          <a:prstGeom prst="rect">
            <a:avLst/>
          </a:prstGeom>
          <a:noFill/>
        </p:spPr>
        <p:txBody>
          <a:bodyPr wrap="square" rtlCol="0">
            <a:spAutoFit/>
          </a:bodyPr>
          <a:lstStyle/>
          <a:p>
            <a:pPr marL="171450" indent="-171450">
              <a:buFont typeface="Arial" panose="020B0604020202020204" pitchFamily="34" charset="0"/>
              <a:buChar char="•"/>
            </a:pPr>
            <a:r>
              <a:rPr lang="en-CA" sz="1000" dirty="0">
                <a:solidFill>
                  <a:schemeClr val="dk1"/>
                </a:solidFill>
                <a:latin typeface="Palatino" pitchFamily="2" charset="77"/>
                <a:ea typeface="Palatino" pitchFamily="2" charset="77"/>
              </a:rPr>
              <a:t>70 participants who use alcohol and cannabis and are part of an ongoing longitudinal study</a:t>
            </a:r>
          </a:p>
          <a:p>
            <a:pPr marL="171450" indent="-171450">
              <a:buFont typeface="Arial" panose="020B0604020202020204" pitchFamily="34" charset="0"/>
              <a:buChar char="•"/>
            </a:pPr>
            <a:r>
              <a:rPr lang="en-CA" sz="1000" dirty="0">
                <a:solidFill>
                  <a:schemeClr val="dk1"/>
                </a:solidFill>
                <a:latin typeface="Palatino" pitchFamily="2" charset="77"/>
                <a:ea typeface="Palatino" pitchFamily="2" charset="77"/>
              </a:rPr>
              <a:t>Mean age = 22.03 (range = 19-25). Men=24; Women=45; Other= 1.</a:t>
            </a:r>
          </a:p>
          <a:p>
            <a:pPr marL="171450" indent="-171450">
              <a:buFont typeface="Arial" panose="020B0604020202020204" pitchFamily="34" charset="0"/>
              <a:buChar char="•"/>
            </a:pPr>
            <a:endParaRPr lang="en-CA" sz="1000" dirty="0">
              <a:solidFill>
                <a:schemeClr val="dk1"/>
              </a:solidFill>
              <a:latin typeface="Palatino" pitchFamily="2" charset="77"/>
              <a:ea typeface="Palatino" pitchFamily="2" charset="77"/>
            </a:endParaRPr>
          </a:p>
          <a:p>
            <a:pPr marL="171450" indent="-171450">
              <a:buFont typeface="Arial" panose="020B0604020202020204" pitchFamily="34" charset="0"/>
              <a:buChar char="•"/>
            </a:pPr>
            <a:endParaRPr lang="en-CA" sz="200" dirty="0">
              <a:solidFill>
                <a:schemeClr val="dk1"/>
              </a:solidFill>
              <a:latin typeface="Palatino" pitchFamily="2" charset="77"/>
              <a:ea typeface="Palatino" pitchFamily="2" charset="77"/>
            </a:endParaRPr>
          </a:p>
          <a:p>
            <a:pPr marL="171450" indent="-171450">
              <a:buFont typeface="Arial" panose="020B0604020202020204" pitchFamily="34" charset="0"/>
              <a:buChar char="•"/>
            </a:pPr>
            <a:r>
              <a:rPr lang="en-CA" sz="1000" dirty="0">
                <a:solidFill>
                  <a:schemeClr val="dk1"/>
                </a:solidFill>
                <a:latin typeface="Palatino" pitchFamily="2" charset="77"/>
                <a:ea typeface="Palatino" pitchFamily="2" charset="77"/>
              </a:rPr>
              <a:t>Substance use measure</a:t>
            </a:r>
          </a:p>
          <a:p>
            <a:pPr marL="171450" indent="-171450">
              <a:buFont typeface="Arial" panose="020B0604020202020204" pitchFamily="34" charset="0"/>
              <a:buChar char="•"/>
            </a:pPr>
            <a:r>
              <a:rPr lang="en-CA" sz="1000" dirty="0">
                <a:solidFill>
                  <a:schemeClr val="dk1"/>
                </a:solidFill>
                <a:latin typeface="Palatino" pitchFamily="2" charset="77"/>
                <a:ea typeface="Palatino" pitchFamily="2" charset="77"/>
              </a:rPr>
              <a:t>Author-compiled COVID-19 questionnaire</a:t>
            </a:r>
          </a:p>
          <a:p>
            <a:endParaRPr lang="en-CA" sz="1000" dirty="0">
              <a:solidFill>
                <a:schemeClr val="dk1"/>
              </a:solidFill>
              <a:latin typeface="Palatino" pitchFamily="2" charset="77"/>
              <a:ea typeface="Palatino" pitchFamily="2" charset="77"/>
            </a:endParaRPr>
          </a:p>
          <a:p>
            <a:endParaRPr lang="en-CA" sz="200" dirty="0">
              <a:solidFill>
                <a:schemeClr val="dk1"/>
              </a:solidFill>
              <a:latin typeface="Palatino" pitchFamily="2" charset="77"/>
              <a:ea typeface="Palatino" pitchFamily="2" charset="77"/>
            </a:endParaRPr>
          </a:p>
          <a:p>
            <a:pPr marL="171450" indent="-171450">
              <a:buFont typeface="Arial" panose="020B0604020202020204" pitchFamily="34" charset="0"/>
              <a:buChar char="•"/>
            </a:pPr>
            <a:r>
              <a:rPr lang="en-CA" sz="1000" dirty="0">
                <a:solidFill>
                  <a:schemeClr val="dk1"/>
                </a:solidFill>
                <a:latin typeface="Palatino" pitchFamily="2" charset="77"/>
                <a:ea typeface="Palatino" pitchFamily="2" charset="77"/>
              </a:rPr>
              <a:t>Surveys completed March 23</a:t>
            </a:r>
            <a:r>
              <a:rPr lang="en-CA" sz="1000" baseline="30000" dirty="0">
                <a:solidFill>
                  <a:schemeClr val="dk1"/>
                </a:solidFill>
                <a:latin typeface="Palatino" pitchFamily="2" charset="77"/>
                <a:ea typeface="Palatino" pitchFamily="2" charset="77"/>
              </a:rPr>
              <a:t>rd</a:t>
            </a:r>
            <a:r>
              <a:rPr lang="en-CA" sz="1000" dirty="0">
                <a:solidFill>
                  <a:schemeClr val="dk1"/>
                </a:solidFill>
                <a:latin typeface="Palatino" pitchFamily="2" charset="77"/>
                <a:ea typeface="Palatino" pitchFamily="2" charset="77"/>
              </a:rPr>
              <a:t>-June 5</a:t>
            </a:r>
            <a:r>
              <a:rPr lang="en-CA" sz="1000" baseline="30000" dirty="0">
                <a:solidFill>
                  <a:schemeClr val="dk1"/>
                </a:solidFill>
                <a:latin typeface="Palatino" pitchFamily="2" charset="77"/>
                <a:ea typeface="Palatino" pitchFamily="2" charset="77"/>
              </a:rPr>
              <a:t>th</a:t>
            </a:r>
            <a:r>
              <a:rPr lang="en-CA" sz="1000" dirty="0">
                <a:solidFill>
                  <a:schemeClr val="dk1"/>
                </a:solidFill>
                <a:latin typeface="Palatino" pitchFamily="2" charset="77"/>
                <a:ea typeface="Palatino" pitchFamily="2" charset="77"/>
              </a:rPr>
              <a:t>, 2020 </a:t>
            </a:r>
          </a:p>
          <a:p>
            <a:pPr marL="171450" indent="-171450">
              <a:buFont typeface="Arial" panose="020B0604020202020204" pitchFamily="34" charset="0"/>
              <a:buChar char="•"/>
            </a:pPr>
            <a:r>
              <a:rPr lang="en-CA" sz="1000" dirty="0">
                <a:solidFill>
                  <a:schemeClr val="dk1"/>
                </a:solidFill>
                <a:latin typeface="Palatino" pitchFamily="2" charset="77"/>
                <a:ea typeface="Palatino" pitchFamily="2" charset="77"/>
              </a:rPr>
              <a:t>Participants’ pre-pandemic substance use extracted from previous time point four months earlier. </a:t>
            </a:r>
          </a:p>
          <a:p>
            <a:pPr marL="285750" indent="-285750">
              <a:buFont typeface="Arial" panose="020B0604020202020204" pitchFamily="34" charset="0"/>
              <a:buChar char="•"/>
            </a:pPr>
            <a:endParaRPr lang="en-CA" sz="1000" dirty="0">
              <a:solidFill>
                <a:schemeClr val="dk1"/>
              </a:solidFill>
              <a:latin typeface="Palatino" pitchFamily="2" charset="77"/>
              <a:ea typeface="Palatino" pitchFamily="2" charset="77"/>
            </a:endParaRPr>
          </a:p>
          <a:p>
            <a:endParaRPr lang="en-US" sz="1000" dirty="0"/>
          </a:p>
        </p:txBody>
      </p:sp>
      <p:pic>
        <p:nvPicPr>
          <p:cNvPr id="25" name="Picture 24">
            <a:extLst>
              <a:ext uri="{FF2B5EF4-FFF2-40B4-BE49-F238E27FC236}">
                <a16:creationId xmlns:a16="http://schemas.microsoft.com/office/drawing/2014/main" id="{81DB8DFE-DC6E-D745-9514-68A6799BCEFD}"/>
              </a:ext>
            </a:extLst>
          </p:cNvPr>
          <p:cNvPicPr>
            <a:picLocks noChangeAspect="1"/>
          </p:cNvPicPr>
          <p:nvPr/>
        </p:nvPicPr>
        <p:blipFill>
          <a:blip r:embed="rId2">
            <a:duotone>
              <a:prstClr val="black"/>
              <a:schemeClr val="accent6">
                <a:tint val="45000"/>
                <a:satMod val="400000"/>
              </a:schemeClr>
            </a:duotone>
          </a:blip>
          <a:stretch>
            <a:fillRect/>
          </a:stretch>
        </p:blipFill>
        <p:spPr bwMode="auto">
          <a:xfrm>
            <a:off x="4084346" y="1731723"/>
            <a:ext cx="637466" cy="505451"/>
          </a:xfrm>
          <a:prstGeom prst="rect">
            <a:avLst/>
          </a:prstGeom>
          <a:effectLst>
            <a:glow rad="101600">
              <a:schemeClr val="bg1">
                <a:alpha val="60000"/>
              </a:schemeClr>
            </a:glow>
          </a:effectLst>
        </p:spPr>
      </p:pic>
      <p:pic>
        <p:nvPicPr>
          <p:cNvPr id="27" name="Picture 30">
            <a:extLst>
              <a:ext uri="{FF2B5EF4-FFF2-40B4-BE49-F238E27FC236}">
                <a16:creationId xmlns:a16="http://schemas.microsoft.com/office/drawing/2014/main" id="{53A75C5F-C3D4-4647-A60B-0A7AA141B649}"/>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1422" y="2404836"/>
            <a:ext cx="383036" cy="36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ight Arrow 31">
            <a:extLst>
              <a:ext uri="{FF2B5EF4-FFF2-40B4-BE49-F238E27FC236}">
                <a16:creationId xmlns:a16="http://schemas.microsoft.com/office/drawing/2014/main" id="{A984A77E-38B6-3B40-A232-7138039754FF}"/>
              </a:ext>
            </a:extLst>
          </p:cNvPr>
          <p:cNvSpPr/>
          <p:nvPr/>
        </p:nvSpPr>
        <p:spPr bwMode="auto">
          <a:xfrm>
            <a:off x="4127866" y="2942051"/>
            <a:ext cx="198421" cy="217143"/>
          </a:xfrm>
          <a:prstGeom prst="rightArrow">
            <a:avLst/>
          </a:prstGeom>
          <a:ln>
            <a:noFill/>
          </a:ln>
          <a:effectLst>
            <a:glow rad="101600">
              <a:schemeClr val="bg1">
                <a:alpha val="60000"/>
              </a:schemeClr>
            </a:glow>
          </a:effectLst>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effectLst>
                <a:glow rad="101600">
                  <a:schemeClr val="bg1">
                    <a:alpha val="60000"/>
                  </a:schemeClr>
                </a:glow>
              </a:effectLst>
            </a:endParaRPr>
          </a:p>
        </p:txBody>
      </p:sp>
      <p:sp>
        <p:nvSpPr>
          <p:cNvPr id="33" name="Right Arrow 32">
            <a:extLst>
              <a:ext uri="{FF2B5EF4-FFF2-40B4-BE49-F238E27FC236}">
                <a16:creationId xmlns:a16="http://schemas.microsoft.com/office/drawing/2014/main" id="{43A736E8-8508-A241-9C52-ECAF31CCE960}"/>
              </a:ext>
            </a:extLst>
          </p:cNvPr>
          <p:cNvSpPr/>
          <p:nvPr/>
        </p:nvSpPr>
        <p:spPr bwMode="auto">
          <a:xfrm>
            <a:off x="4354125" y="2942051"/>
            <a:ext cx="198421" cy="217143"/>
          </a:xfrm>
          <a:prstGeom prst="rightArrow">
            <a:avLst/>
          </a:prstGeom>
          <a:ln>
            <a:noFill/>
          </a:ln>
          <a:effectLst>
            <a:glow rad="101600">
              <a:schemeClr val="bg1">
                <a:alpha val="60000"/>
              </a:schemeClr>
            </a:glow>
          </a:effectLst>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effectLst>
                <a:glow rad="101600">
                  <a:schemeClr val="bg1">
                    <a:alpha val="60000"/>
                  </a:schemeClr>
                </a:glow>
              </a:effectLst>
            </a:endParaRPr>
          </a:p>
        </p:txBody>
      </p:sp>
      <p:sp>
        <p:nvSpPr>
          <p:cNvPr id="34" name="Right Arrow 33">
            <a:extLst>
              <a:ext uri="{FF2B5EF4-FFF2-40B4-BE49-F238E27FC236}">
                <a16:creationId xmlns:a16="http://schemas.microsoft.com/office/drawing/2014/main" id="{0CA1A7CA-8C37-394F-A705-A812CE9D6AC0}"/>
              </a:ext>
            </a:extLst>
          </p:cNvPr>
          <p:cNvSpPr/>
          <p:nvPr/>
        </p:nvSpPr>
        <p:spPr bwMode="auto">
          <a:xfrm>
            <a:off x="4580384" y="2942051"/>
            <a:ext cx="198421" cy="217143"/>
          </a:xfrm>
          <a:prstGeom prst="rightArrow">
            <a:avLst/>
          </a:prstGeom>
          <a:ln>
            <a:noFill/>
          </a:ln>
          <a:effectLst>
            <a:glow rad="101600">
              <a:schemeClr val="bg1">
                <a:alpha val="60000"/>
              </a:schemeClr>
            </a:glow>
          </a:effectLst>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effectLst>
                <a:glow rad="101600">
                  <a:schemeClr val="bg1">
                    <a:alpha val="60000"/>
                  </a:schemeClr>
                </a:glow>
              </a:effectLst>
            </a:endParaRPr>
          </a:p>
        </p:txBody>
      </p:sp>
      <p:graphicFrame>
        <p:nvGraphicFramePr>
          <p:cNvPr id="35" name="Table 34">
            <a:extLst>
              <a:ext uri="{FF2B5EF4-FFF2-40B4-BE49-F238E27FC236}">
                <a16:creationId xmlns:a16="http://schemas.microsoft.com/office/drawing/2014/main" id="{C9C79943-0969-5343-A0DB-9AA6E0A69649}"/>
              </a:ext>
            </a:extLst>
          </p:cNvPr>
          <p:cNvGraphicFramePr>
            <a:graphicFrameLocks noGrp="1"/>
          </p:cNvGraphicFramePr>
          <p:nvPr>
            <p:extLst>
              <p:ext uri="{D42A27DB-BD31-4B8C-83A1-F6EECF244321}">
                <p14:modId xmlns:p14="http://schemas.microsoft.com/office/powerpoint/2010/main" val="2935139667"/>
              </p:ext>
            </p:extLst>
          </p:nvPr>
        </p:nvGraphicFramePr>
        <p:xfrm>
          <a:off x="8299305" y="1188853"/>
          <a:ext cx="3742288" cy="3413760"/>
        </p:xfrm>
        <a:graphic>
          <a:graphicData uri="http://schemas.openxmlformats.org/drawingml/2006/table">
            <a:tbl>
              <a:tblPr firstRow="1" bandRow="1">
                <a:tableStyleId>{5C22544A-7EE6-4342-B048-85BDC9FD1C3A}</a:tableStyleId>
              </a:tblPr>
              <a:tblGrid>
                <a:gridCol w="3742288">
                  <a:extLst>
                    <a:ext uri="{9D8B030D-6E8A-4147-A177-3AD203B41FA5}">
                      <a16:colId xmlns:a16="http://schemas.microsoft.com/office/drawing/2014/main" val="2560002216"/>
                    </a:ext>
                  </a:extLst>
                </a:gridCol>
              </a:tblGrid>
              <a:tr h="250017">
                <a:tc>
                  <a:txBody>
                    <a:bodyPr/>
                    <a:lstStyle/>
                    <a:p>
                      <a:pPr algn="ctr"/>
                      <a:r>
                        <a:rPr lang="en-US" sz="1200" dirty="0">
                          <a:solidFill>
                            <a:schemeClr val="bg1"/>
                          </a:solidFill>
                          <a:latin typeface="Palatino" pitchFamily="2" charset="77"/>
                          <a:ea typeface="Palatino" pitchFamily="2" charset="77"/>
                        </a:rPr>
                        <a:t>RESULTS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76820811"/>
                  </a:ext>
                </a:extLst>
              </a:tr>
              <a:tr h="313898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Palatino" pitchFamily="2" charset="77"/>
                          <a:ea typeface="Palatino" pitchFamily="2" charset="77"/>
                        </a:rPr>
                        <a:t>Change scores were examined for each category of participants and percentage of participants who correctly perceived their substance use change score was calculated; “no increase” = “no change” + “decrease”</a:t>
                      </a:r>
                    </a:p>
                    <a:p>
                      <a:pPr marL="285750" indent="-285750">
                        <a:buFont typeface="Arial" panose="020B0604020202020204" pitchFamily="34" charset="0"/>
                        <a:buChar char="•"/>
                      </a:pPr>
                      <a:endParaRPr lang="en-CA" sz="1000" kern="1200" dirty="0">
                        <a:solidFill>
                          <a:schemeClr val="dk1"/>
                        </a:solidFill>
                        <a:effectLst/>
                        <a:latin typeface="Palatino" pitchFamily="2" charset="77"/>
                        <a:ea typeface="Palatino" pitchFamily="2" charset="77"/>
                        <a:cs typeface="+mn-cs"/>
                      </a:endParaRPr>
                    </a:p>
                    <a:p>
                      <a:pPr marL="285750" indent="-285750">
                        <a:buFont typeface="Arial" panose="020B0604020202020204" pitchFamily="34" charset="0"/>
                        <a:buChar char="•"/>
                      </a:pPr>
                      <a:endParaRPr lang="en-CA" sz="1000" kern="1200" dirty="0">
                        <a:solidFill>
                          <a:schemeClr val="dk1"/>
                        </a:solidFill>
                        <a:effectLst/>
                        <a:latin typeface="Palatino" pitchFamily="2" charset="77"/>
                        <a:ea typeface="Palatino" pitchFamily="2" charset="77"/>
                        <a:cs typeface="+mn-cs"/>
                      </a:endParaRPr>
                    </a:p>
                    <a:p>
                      <a:endParaRPr lang="en-CA" sz="1000" kern="1200" dirty="0">
                        <a:solidFill>
                          <a:schemeClr val="dk1"/>
                        </a:solidFill>
                        <a:effectLst/>
                        <a:latin typeface="Palatino" pitchFamily="2" charset="77"/>
                        <a:ea typeface="Palatino" pitchFamily="2" charset="77"/>
                        <a:cs typeface="+mn-cs"/>
                      </a:endParaRPr>
                    </a:p>
                    <a:p>
                      <a:endParaRPr lang="en-CA" sz="1000" kern="1200" dirty="0">
                        <a:solidFill>
                          <a:schemeClr val="dk1"/>
                        </a:solidFill>
                        <a:effectLst/>
                        <a:latin typeface="Palatino" pitchFamily="2" charset="77"/>
                        <a:ea typeface="Palatino" pitchFamily="2" charset="77"/>
                        <a:cs typeface="+mn-cs"/>
                      </a:endParaRPr>
                    </a:p>
                    <a:p>
                      <a:endParaRPr lang="en-CA" sz="1000" kern="1200" dirty="0">
                        <a:solidFill>
                          <a:schemeClr val="dk1"/>
                        </a:solidFill>
                        <a:effectLst/>
                        <a:latin typeface="Palatino" pitchFamily="2" charset="77"/>
                        <a:ea typeface="Palatino" pitchFamily="2" charset="77"/>
                        <a:cs typeface="+mn-cs"/>
                      </a:endParaRPr>
                    </a:p>
                    <a:p>
                      <a:endParaRPr lang="en-CA" sz="1000" kern="1200" dirty="0">
                        <a:solidFill>
                          <a:schemeClr val="dk1"/>
                        </a:solidFill>
                        <a:effectLst/>
                        <a:latin typeface="Palatino" pitchFamily="2" charset="77"/>
                        <a:ea typeface="Palatino" pitchFamily="2" charset="77"/>
                        <a:cs typeface="+mn-cs"/>
                      </a:endParaRPr>
                    </a:p>
                    <a:p>
                      <a:endParaRPr lang="en-CA" sz="1000" kern="1200" dirty="0">
                        <a:solidFill>
                          <a:schemeClr val="dk1"/>
                        </a:solidFill>
                        <a:effectLst/>
                        <a:latin typeface="Palatino" pitchFamily="2" charset="77"/>
                        <a:ea typeface="Palatino" pitchFamily="2" charset="77"/>
                        <a:cs typeface="+mn-cs"/>
                      </a:endParaRPr>
                    </a:p>
                    <a:p>
                      <a:endParaRPr lang="en-CA" sz="1000" kern="1200" dirty="0">
                        <a:solidFill>
                          <a:schemeClr val="dk1"/>
                        </a:solidFill>
                        <a:effectLst/>
                        <a:latin typeface="Palatino" pitchFamily="2" charset="77"/>
                        <a:ea typeface="Palatino" pitchFamily="2" charset="77"/>
                        <a:cs typeface="+mn-cs"/>
                      </a:endParaRPr>
                    </a:p>
                    <a:p>
                      <a:endParaRPr lang="en-CA" sz="1000" kern="1200" dirty="0">
                        <a:solidFill>
                          <a:schemeClr val="dk1"/>
                        </a:solidFill>
                        <a:effectLst/>
                        <a:latin typeface="Palatino" pitchFamily="2" charset="77"/>
                        <a:ea typeface="Palatino" pitchFamily="2" charset="77"/>
                        <a:cs typeface="+mn-cs"/>
                      </a:endParaRPr>
                    </a:p>
                    <a:p>
                      <a:endParaRPr lang="en-CA" sz="1000" kern="1200" dirty="0">
                        <a:solidFill>
                          <a:schemeClr val="dk1"/>
                        </a:solidFill>
                        <a:effectLst/>
                        <a:latin typeface="Palatino" pitchFamily="2" charset="77"/>
                        <a:ea typeface="Palatino" pitchFamily="2" charset="77"/>
                        <a:cs typeface="+mn-cs"/>
                      </a:endParaRPr>
                    </a:p>
                    <a:p>
                      <a:pPr marL="171450" indent="-171450">
                        <a:buFont typeface="Arial" panose="020B0604020202020204" pitchFamily="34" charset="0"/>
                        <a:buChar char="•"/>
                      </a:pPr>
                      <a:r>
                        <a:rPr lang="en-CA" sz="1000" kern="1200" dirty="0">
                          <a:solidFill>
                            <a:schemeClr val="dk1"/>
                          </a:solidFill>
                          <a:effectLst/>
                          <a:latin typeface="Palatino" pitchFamily="2" charset="77"/>
                          <a:ea typeface="Palatino" pitchFamily="2" charset="77"/>
                          <a:cs typeface="+mn-cs"/>
                        </a:rPr>
                        <a:t>Those who perceived an “increase” in cannabis frequency had higher residual change scores than those who perceived “no increase” (</a:t>
                      </a:r>
                      <a:r>
                        <a:rPr lang="en-CA" sz="1000" i="1" kern="1200" dirty="0">
                          <a:solidFill>
                            <a:schemeClr val="dk1"/>
                          </a:solidFill>
                          <a:effectLst/>
                          <a:latin typeface="Palatino" pitchFamily="2" charset="77"/>
                          <a:ea typeface="Palatino" pitchFamily="2" charset="77"/>
                          <a:cs typeface="+mn-cs"/>
                        </a:rPr>
                        <a:t>M [SD]</a:t>
                      </a:r>
                      <a:r>
                        <a:rPr lang="en-CA" sz="1000" kern="1200" dirty="0">
                          <a:solidFill>
                            <a:schemeClr val="dk1"/>
                          </a:solidFill>
                          <a:effectLst/>
                          <a:latin typeface="Palatino" pitchFamily="2" charset="77"/>
                          <a:ea typeface="Palatino" pitchFamily="2" charset="77"/>
                          <a:cs typeface="+mn-cs"/>
                        </a:rPr>
                        <a:t> = .45 [.61] vs. -.55 [1.10], </a:t>
                      </a:r>
                      <a:r>
                        <a:rPr lang="en-CA" sz="1000" i="1" kern="1200" dirty="0">
                          <a:solidFill>
                            <a:schemeClr val="dk1"/>
                          </a:solidFill>
                          <a:effectLst/>
                          <a:latin typeface="Palatino" pitchFamily="2" charset="77"/>
                          <a:ea typeface="Palatino" pitchFamily="2" charset="77"/>
                          <a:cs typeface="+mn-cs"/>
                        </a:rPr>
                        <a:t>t</a:t>
                      </a:r>
                      <a:r>
                        <a:rPr lang="en-CA" sz="1000" kern="1200" dirty="0">
                          <a:solidFill>
                            <a:schemeClr val="dk1"/>
                          </a:solidFill>
                          <a:effectLst/>
                          <a:latin typeface="Palatino" pitchFamily="2" charset="77"/>
                          <a:ea typeface="Palatino" pitchFamily="2" charset="77"/>
                          <a:cs typeface="+mn-cs"/>
                        </a:rPr>
                        <a:t>(41.79) = 4.40, </a:t>
                      </a:r>
                      <a:r>
                        <a:rPr lang="en-CA" sz="1000" i="1" kern="1200" dirty="0">
                          <a:solidFill>
                            <a:schemeClr val="dk1"/>
                          </a:solidFill>
                          <a:effectLst/>
                          <a:latin typeface="Palatino" pitchFamily="2" charset="77"/>
                          <a:ea typeface="Palatino" pitchFamily="2" charset="77"/>
                          <a:cs typeface="+mn-cs"/>
                        </a:rPr>
                        <a:t>p</a:t>
                      </a:r>
                      <a:r>
                        <a:rPr lang="en-CA" sz="1000" kern="1200" dirty="0">
                          <a:solidFill>
                            <a:schemeClr val="dk1"/>
                          </a:solidFill>
                          <a:effectLst/>
                          <a:latin typeface="Palatino" pitchFamily="2" charset="77"/>
                          <a:ea typeface="Palatino" pitchFamily="2" charset="77"/>
                          <a:cs typeface="+mn-cs"/>
                        </a:rPr>
                        <a:t> &lt; .001), while those who perceived an “increase” in cannabis quantity did not (</a:t>
                      </a:r>
                      <a:r>
                        <a:rPr lang="en-CA" sz="1000" i="1" kern="1200" dirty="0">
                          <a:solidFill>
                            <a:schemeClr val="dk1"/>
                          </a:solidFill>
                          <a:effectLst/>
                          <a:latin typeface="Palatino" pitchFamily="2" charset="77"/>
                          <a:ea typeface="Palatino" pitchFamily="2" charset="77"/>
                          <a:cs typeface="+mn-cs"/>
                        </a:rPr>
                        <a:t>M [SD]</a:t>
                      </a:r>
                      <a:r>
                        <a:rPr lang="en-CA" sz="1000" kern="1200" dirty="0">
                          <a:solidFill>
                            <a:schemeClr val="dk1"/>
                          </a:solidFill>
                          <a:effectLst/>
                          <a:latin typeface="Palatino" pitchFamily="2" charset="77"/>
                          <a:ea typeface="Palatino" pitchFamily="2" charset="77"/>
                          <a:cs typeface="+mn-cs"/>
                        </a:rPr>
                        <a:t> = .03 [1.06] vs. -.02 [.96], </a:t>
                      </a:r>
                      <a:r>
                        <a:rPr lang="en-CA" sz="1000" i="1" kern="1200" dirty="0">
                          <a:solidFill>
                            <a:schemeClr val="dk1"/>
                          </a:solidFill>
                          <a:effectLst/>
                          <a:latin typeface="Palatino" pitchFamily="2" charset="77"/>
                          <a:ea typeface="Palatino" pitchFamily="2" charset="77"/>
                          <a:cs typeface="+mn-cs"/>
                        </a:rPr>
                        <a:t>t</a:t>
                      </a:r>
                      <a:r>
                        <a:rPr lang="en-CA" sz="1000" kern="1200" dirty="0">
                          <a:solidFill>
                            <a:schemeClr val="dk1"/>
                          </a:solidFill>
                          <a:effectLst/>
                          <a:latin typeface="Palatino" pitchFamily="2" charset="77"/>
                          <a:ea typeface="Palatino" pitchFamily="2" charset="77"/>
                          <a:cs typeface="+mn-cs"/>
                        </a:rPr>
                        <a:t>(56) = .148, </a:t>
                      </a:r>
                      <a:r>
                        <a:rPr lang="en-CA" sz="1000" i="1" kern="1200" dirty="0">
                          <a:solidFill>
                            <a:schemeClr val="dk1"/>
                          </a:solidFill>
                          <a:effectLst/>
                          <a:latin typeface="Palatino" pitchFamily="2" charset="77"/>
                          <a:ea typeface="Palatino" pitchFamily="2" charset="77"/>
                          <a:cs typeface="+mn-cs"/>
                        </a:rPr>
                        <a:t>p</a:t>
                      </a:r>
                      <a:r>
                        <a:rPr lang="en-CA" sz="1000" kern="1200" dirty="0">
                          <a:solidFill>
                            <a:schemeClr val="dk1"/>
                          </a:solidFill>
                          <a:effectLst/>
                          <a:latin typeface="Palatino" pitchFamily="2" charset="77"/>
                          <a:ea typeface="Palatino" pitchFamily="2" charset="77"/>
                          <a:cs typeface="+mn-cs"/>
                        </a:rPr>
                        <a:t> = .88).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082636"/>
                  </a:ext>
                </a:extLst>
              </a:tr>
            </a:tbl>
          </a:graphicData>
        </a:graphic>
      </p:graphicFrame>
      <p:graphicFrame>
        <p:nvGraphicFramePr>
          <p:cNvPr id="36" name="Table 35">
            <a:extLst>
              <a:ext uri="{FF2B5EF4-FFF2-40B4-BE49-F238E27FC236}">
                <a16:creationId xmlns:a16="http://schemas.microsoft.com/office/drawing/2014/main" id="{76D4DF20-D1F2-4040-A377-4B59AEC1229E}"/>
              </a:ext>
            </a:extLst>
          </p:cNvPr>
          <p:cNvGraphicFramePr>
            <a:graphicFrameLocks noGrp="1"/>
          </p:cNvGraphicFramePr>
          <p:nvPr>
            <p:extLst>
              <p:ext uri="{D42A27DB-BD31-4B8C-83A1-F6EECF244321}">
                <p14:modId xmlns:p14="http://schemas.microsoft.com/office/powerpoint/2010/main" val="1929191000"/>
              </p:ext>
            </p:extLst>
          </p:nvPr>
        </p:nvGraphicFramePr>
        <p:xfrm>
          <a:off x="8500544" y="2135586"/>
          <a:ext cx="3410632" cy="1371600"/>
        </p:xfrm>
        <a:graphic>
          <a:graphicData uri="http://schemas.openxmlformats.org/drawingml/2006/table">
            <a:tbl>
              <a:tblPr firstRow="1" firstCol="1" bandRow="1">
                <a:tableStyleId>{93296810-A885-4BE3-A3E7-6D5BEEA58F35}</a:tableStyleId>
              </a:tblPr>
              <a:tblGrid>
                <a:gridCol w="799366">
                  <a:extLst>
                    <a:ext uri="{9D8B030D-6E8A-4147-A177-3AD203B41FA5}">
                      <a16:colId xmlns:a16="http://schemas.microsoft.com/office/drawing/2014/main" val="4266416929"/>
                    </a:ext>
                  </a:extLst>
                </a:gridCol>
                <a:gridCol w="1190944">
                  <a:extLst>
                    <a:ext uri="{9D8B030D-6E8A-4147-A177-3AD203B41FA5}">
                      <a16:colId xmlns:a16="http://schemas.microsoft.com/office/drawing/2014/main" val="4026060272"/>
                    </a:ext>
                  </a:extLst>
                </a:gridCol>
                <a:gridCol w="710161">
                  <a:extLst>
                    <a:ext uri="{9D8B030D-6E8A-4147-A177-3AD203B41FA5}">
                      <a16:colId xmlns:a16="http://schemas.microsoft.com/office/drawing/2014/main" val="4144256416"/>
                    </a:ext>
                  </a:extLst>
                </a:gridCol>
                <a:gridCol w="710161">
                  <a:extLst>
                    <a:ext uri="{9D8B030D-6E8A-4147-A177-3AD203B41FA5}">
                      <a16:colId xmlns:a16="http://schemas.microsoft.com/office/drawing/2014/main" val="1855820864"/>
                    </a:ext>
                  </a:extLst>
                </a:gridCol>
              </a:tblGrid>
              <a:tr h="165308">
                <a:tc>
                  <a:txBody>
                    <a:bodyPr/>
                    <a:lstStyle/>
                    <a:p>
                      <a:pPr>
                        <a:spcAft>
                          <a:spcPts val="0"/>
                        </a:spcAft>
                      </a:pPr>
                      <a:r>
                        <a:rPr lang="en-CA" sz="900" dirty="0">
                          <a:solidFill>
                            <a:schemeClr val="tx1"/>
                          </a:solidFill>
                          <a:effectLst/>
                          <a:latin typeface="Palatino" pitchFamily="2" charset="77"/>
                          <a:ea typeface="Palatino" pitchFamily="2" charset="77"/>
                        </a:rPr>
                        <a:t>Variable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Reported COVID-19 Impact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Percentage correct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Percentage incorrect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9455337"/>
                  </a:ext>
                </a:extLst>
              </a:tr>
              <a:tr h="0">
                <a:tc rowSpan="4">
                  <a:txBody>
                    <a:bodyPr/>
                    <a:lstStyle/>
                    <a:p>
                      <a:pPr>
                        <a:spcAft>
                          <a:spcPts val="0"/>
                        </a:spcAft>
                      </a:pPr>
                      <a:r>
                        <a:rPr lang="en-CA" sz="900" dirty="0">
                          <a:solidFill>
                            <a:schemeClr val="tx1"/>
                          </a:solidFill>
                          <a:effectLst/>
                          <a:latin typeface="Palatino" pitchFamily="2" charset="77"/>
                          <a:ea typeface="Palatino" pitchFamily="2" charset="77"/>
                        </a:rPr>
                        <a:t>Cannabis frequency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Increase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87.8%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13.2%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4240141"/>
                  </a:ext>
                </a:extLst>
              </a:tr>
              <a:tr h="0">
                <a:tc vMerge="1">
                  <a:txBody>
                    <a:bodyPr/>
                    <a:lstStyle/>
                    <a:p>
                      <a:endParaRPr lang="en-US"/>
                    </a:p>
                  </a:txBody>
                  <a:tcPr/>
                </a:tc>
                <a:tc>
                  <a:txBody>
                    <a:bodyPr/>
                    <a:lstStyle/>
                    <a:p>
                      <a:pPr>
                        <a:spcAft>
                          <a:spcPts val="0"/>
                        </a:spcAft>
                      </a:pPr>
                      <a:r>
                        <a:rPr lang="en-CA" sz="900">
                          <a:solidFill>
                            <a:schemeClr val="tx1"/>
                          </a:solidFill>
                          <a:effectLst/>
                          <a:latin typeface="Palatino" pitchFamily="2" charset="77"/>
                          <a:ea typeface="Palatino" pitchFamily="2" charset="77"/>
                        </a:rPr>
                        <a:t>No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a:solidFill>
                            <a:schemeClr val="tx1"/>
                          </a:solidFill>
                          <a:effectLst/>
                          <a:latin typeface="Palatino" pitchFamily="2" charset="77"/>
                          <a:ea typeface="Palatino" pitchFamily="2" charset="77"/>
                        </a:rPr>
                        <a:t>30.0%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70.0%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1178224"/>
                  </a:ext>
                </a:extLst>
              </a:tr>
              <a:tr h="0">
                <a:tc vMerge="1">
                  <a:txBody>
                    <a:bodyPr/>
                    <a:lstStyle/>
                    <a:p>
                      <a:pPr>
                        <a:spcAft>
                          <a:spcPts val="0"/>
                        </a:spcAft>
                      </a:pPr>
                      <a:endParaRPr lang="en-C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CA" sz="900">
                          <a:solidFill>
                            <a:schemeClr val="tx1"/>
                          </a:solidFill>
                          <a:effectLst/>
                          <a:latin typeface="Palatino" pitchFamily="2" charset="77"/>
                          <a:ea typeface="Palatino" pitchFamily="2" charset="77"/>
                        </a:rPr>
                        <a:t>Decrease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9392588"/>
                  </a:ext>
                </a:extLst>
              </a:tr>
              <a:tr h="0">
                <a:tc vMerge="1">
                  <a:txBody>
                    <a:bodyPr/>
                    <a:lstStyle/>
                    <a:p>
                      <a:pPr>
                        <a:spcAft>
                          <a:spcPts val="0"/>
                        </a:spcAft>
                      </a:pPr>
                      <a:endParaRPr lang="en-C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CA" sz="900">
                          <a:solidFill>
                            <a:schemeClr val="tx1"/>
                          </a:solidFill>
                          <a:effectLst/>
                          <a:latin typeface="Palatino" pitchFamily="2" charset="77"/>
                          <a:ea typeface="Palatino" pitchFamily="2" charset="77"/>
                        </a:rPr>
                        <a:t>No increase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a:solidFill>
                            <a:schemeClr val="tx1"/>
                          </a:solidFill>
                          <a:effectLst/>
                          <a:latin typeface="Palatino" pitchFamily="2" charset="77"/>
                          <a:ea typeface="Palatino" pitchFamily="2" charset="77"/>
                        </a:rPr>
                        <a:t>68.8%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31.2%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0707689"/>
                  </a:ext>
                </a:extLst>
              </a:tr>
              <a:tr h="0">
                <a:tc rowSpan="4">
                  <a:txBody>
                    <a:bodyPr/>
                    <a:lstStyle/>
                    <a:p>
                      <a:pPr>
                        <a:spcAft>
                          <a:spcPts val="0"/>
                        </a:spcAft>
                      </a:pPr>
                      <a:r>
                        <a:rPr lang="en-CA" sz="900" dirty="0">
                          <a:solidFill>
                            <a:schemeClr val="tx1"/>
                          </a:solidFill>
                          <a:effectLst/>
                          <a:latin typeface="Palatino" pitchFamily="2" charset="77"/>
                          <a:ea typeface="Palatino" pitchFamily="2" charset="77"/>
                        </a:rPr>
                        <a:t>Cannabis quantity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Increase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37.0%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63.0%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3502261"/>
                  </a:ext>
                </a:extLst>
              </a:tr>
              <a:tr h="0">
                <a:tc vMerge="1">
                  <a:txBody>
                    <a:bodyPr/>
                    <a:lstStyle/>
                    <a:p>
                      <a:endParaRPr lang="en-US"/>
                    </a:p>
                  </a:txBody>
                  <a:tcPr/>
                </a:tc>
                <a:tc>
                  <a:txBody>
                    <a:bodyPr/>
                    <a:lstStyle/>
                    <a:p>
                      <a:pPr>
                        <a:spcAft>
                          <a:spcPts val="0"/>
                        </a:spcAft>
                      </a:pPr>
                      <a:r>
                        <a:rPr lang="en-CA" sz="900">
                          <a:solidFill>
                            <a:schemeClr val="tx1"/>
                          </a:solidFill>
                          <a:effectLst/>
                          <a:latin typeface="Palatino" pitchFamily="2" charset="77"/>
                          <a:ea typeface="Palatino" pitchFamily="2" charset="77"/>
                        </a:rPr>
                        <a:t>No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34.4%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35.6%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9368705"/>
                  </a:ext>
                </a:extLst>
              </a:tr>
              <a:tr h="0">
                <a:tc vMerge="1">
                  <a:txBody>
                    <a:bodyPr/>
                    <a:lstStyle/>
                    <a:p>
                      <a:pPr>
                        <a:spcAft>
                          <a:spcPts val="0"/>
                        </a:spcAft>
                      </a:pPr>
                      <a:endParaRPr lang="en-C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CA" sz="900">
                          <a:solidFill>
                            <a:schemeClr val="tx1"/>
                          </a:solidFill>
                          <a:effectLst/>
                          <a:latin typeface="Palatino" pitchFamily="2" charset="77"/>
                          <a:ea typeface="Palatino" pitchFamily="2" charset="77"/>
                        </a:rPr>
                        <a:t>Decrease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54.5%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45.5%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4036835"/>
                  </a:ext>
                </a:extLst>
              </a:tr>
              <a:tr h="0">
                <a:tc vMerge="1">
                  <a:txBody>
                    <a:bodyPr/>
                    <a:lstStyle/>
                    <a:p>
                      <a:pPr>
                        <a:spcAft>
                          <a:spcPts val="0"/>
                        </a:spcAft>
                      </a:pPr>
                      <a:endParaRPr lang="en-C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CA" sz="900" dirty="0">
                          <a:solidFill>
                            <a:schemeClr val="tx1"/>
                          </a:solidFill>
                          <a:effectLst/>
                          <a:latin typeface="Palatino" pitchFamily="2" charset="77"/>
                          <a:ea typeface="Palatino" pitchFamily="2" charset="77"/>
                        </a:rPr>
                        <a:t>No increase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72.0%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900" dirty="0">
                          <a:solidFill>
                            <a:schemeClr val="tx1"/>
                          </a:solidFill>
                          <a:effectLst/>
                          <a:latin typeface="Palatino" pitchFamily="2" charset="77"/>
                          <a:ea typeface="Palatino" pitchFamily="2" charset="77"/>
                        </a:rPr>
                        <a:t>28.0%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3965572"/>
                  </a:ext>
                </a:extLst>
              </a:tr>
            </a:tbl>
          </a:graphicData>
        </a:graphic>
      </p:graphicFrame>
      <p:grpSp>
        <p:nvGrpSpPr>
          <p:cNvPr id="37" name="Group 36">
            <a:extLst>
              <a:ext uri="{FF2B5EF4-FFF2-40B4-BE49-F238E27FC236}">
                <a16:creationId xmlns:a16="http://schemas.microsoft.com/office/drawing/2014/main" id="{608E07B4-7CD5-3C48-9007-221B4410DA5A}"/>
              </a:ext>
            </a:extLst>
          </p:cNvPr>
          <p:cNvGrpSpPr/>
          <p:nvPr/>
        </p:nvGrpSpPr>
        <p:grpSpPr>
          <a:xfrm>
            <a:off x="3737561" y="4482508"/>
            <a:ext cx="4838978" cy="2408196"/>
            <a:chOff x="3857967" y="5589769"/>
            <a:chExt cx="4838978" cy="3853285"/>
          </a:xfrm>
        </p:grpSpPr>
        <p:graphicFrame>
          <p:nvGraphicFramePr>
            <p:cNvPr id="14" name="Chart 13">
              <a:extLst>
                <a:ext uri="{FF2B5EF4-FFF2-40B4-BE49-F238E27FC236}">
                  <a16:creationId xmlns:a16="http://schemas.microsoft.com/office/drawing/2014/main" id="{C4E051DF-9AF6-D749-9DD4-39A3F22A1A86}"/>
                </a:ext>
              </a:extLst>
            </p:cNvPr>
            <p:cNvGraphicFramePr/>
            <p:nvPr>
              <p:extLst>
                <p:ext uri="{D42A27DB-BD31-4B8C-83A1-F6EECF244321}">
                  <p14:modId xmlns:p14="http://schemas.microsoft.com/office/powerpoint/2010/main" val="1482576218"/>
                </p:ext>
              </p:extLst>
            </p:nvPr>
          </p:nvGraphicFramePr>
          <p:xfrm>
            <a:off x="3857967" y="5589769"/>
            <a:ext cx="2817547" cy="20380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7710F867-C69F-6347-9971-5AA97EE6D845}"/>
                </a:ext>
              </a:extLst>
            </p:cNvPr>
            <p:cNvGraphicFramePr/>
            <p:nvPr>
              <p:extLst>
                <p:ext uri="{D42A27DB-BD31-4B8C-83A1-F6EECF244321}">
                  <p14:modId xmlns:p14="http://schemas.microsoft.com/office/powerpoint/2010/main" val="1751986879"/>
                </p:ext>
              </p:extLst>
            </p:nvPr>
          </p:nvGraphicFramePr>
          <p:xfrm>
            <a:off x="5932949" y="5633267"/>
            <a:ext cx="2763996" cy="20380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2108BAAF-EC91-3A45-8A43-81EBD19BE7CA}"/>
                </a:ext>
              </a:extLst>
            </p:cNvPr>
            <p:cNvGraphicFramePr/>
            <p:nvPr>
              <p:extLst>
                <p:ext uri="{D42A27DB-BD31-4B8C-83A1-F6EECF244321}">
                  <p14:modId xmlns:p14="http://schemas.microsoft.com/office/powerpoint/2010/main" val="2394465377"/>
                </p:ext>
              </p:extLst>
            </p:nvPr>
          </p:nvGraphicFramePr>
          <p:xfrm>
            <a:off x="3997641" y="7437151"/>
            <a:ext cx="2409372" cy="200590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a:extLst>
                <a:ext uri="{FF2B5EF4-FFF2-40B4-BE49-F238E27FC236}">
                  <a16:creationId xmlns:a16="http://schemas.microsoft.com/office/drawing/2014/main" id="{77B7F4BB-71E1-014F-8D34-F99B4C5F9E75}"/>
                </a:ext>
              </a:extLst>
            </p:cNvPr>
            <p:cNvGraphicFramePr/>
            <p:nvPr>
              <p:extLst>
                <p:ext uri="{D42A27DB-BD31-4B8C-83A1-F6EECF244321}">
                  <p14:modId xmlns:p14="http://schemas.microsoft.com/office/powerpoint/2010/main" val="3987346837"/>
                </p:ext>
              </p:extLst>
            </p:nvPr>
          </p:nvGraphicFramePr>
          <p:xfrm>
            <a:off x="6259284" y="7824111"/>
            <a:ext cx="2111326" cy="1607580"/>
          </p:xfrm>
          <a:graphic>
            <a:graphicData uri="http://schemas.openxmlformats.org/drawingml/2006/chart">
              <c:chart xmlns:c="http://schemas.openxmlformats.org/drawingml/2006/chart" xmlns:r="http://schemas.openxmlformats.org/officeDocument/2006/relationships" r:id="rId7"/>
            </a:graphicData>
          </a:graphic>
        </p:graphicFrame>
      </p:grpSp>
      <p:sp>
        <p:nvSpPr>
          <p:cNvPr id="38" name="Rectangle 37">
            <a:extLst>
              <a:ext uri="{FF2B5EF4-FFF2-40B4-BE49-F238E27FC236}">
                <a16:creationId xmlns:a16="http://schemas.microsoft.com/office/drawing/2014/main" id="{A1796317-C356-E543-A23E-DB225CD4FF7C}"/>
              </a:ext>
            </a:extLst>
          </p:cNvPr>
          <p:cNvSpPr/>
          <p:nvPr/>
        </p:nvSpPr>
        <p:spPr>
          <a:xfrm>
            <a:off x="5852707" y="5734734"/>
            <a:ext cx="2409371" cy="246221"/>
          </a:xfrm>
          <a:prstGeom prst="rect">
            <a:avLst/>
          </a:prstGeom>
        </p:spPr>
        <p:txBody>
          <a:bodyPr wrap="square">
            <a:spAutoFit/>
          </a:bodyPr>
          <a:lstStyle/>
          <a:p>
            <a:pPr algn="ctr">
              <a:defRPr sz="1000" b="1" i="0" u="none" strike="noStrike" kern="1200" cap="all" baseline="0">
                <a:solidFill>
                  <a:prstClr val="black">
                    <a:lumMod val="65000"/>
                    <a:lumOff val="35000"/>
                  </a:prstClr>
                </a:solidFill>
                <a:latin typeface="+mn-lt"/>
                <a:ea typeface="+mn-ea"/>
                <a:cs typeface="+mn-cs"/>
              </a:defRPr>
            </a:pPr>
            <a:r>
              <a:rPr lang="en-US" sz="1000" dirty="0">
                <a:ea typeface="Palatino" pitchFamily="2" charset="77"/>
              </a:rPr>
              <a:t>Actual Cannabis Quantity</a:t>
            </a:r>
          </a:p>
        </p:txBody>
      </p:sp>
      <p:graphicFrame>
        <p:nvGraphicFramePr>
          <p:cNvPr id="39" name="Table 38">
            <a:extLst>
              <a:ext uri="{FF2B5EF4-FFF2-40B4-BE49-F238E27FC236}">
                <a16:creationId xmlns:a16="http://schemas.microsoft.com/office/drawing/2014/main" id="{2925C31C-0E75-854D-BD6E-88175B78262A}"/>
              </a:ext>
            </a:extLst>
          </p:cNvPr>
          <p:cNvGraphicFramePr>
            <a:graphicFrameLocks noGrp="1"/>
          </p:cNvGraphicFramePr>
          <p:nvPr>
            <p:extLst>
              <p:ext uri="{D42A27DB-BD31-4B8C-83A1-F6EECF244321}">
                <p14:modId xmlns:p14="http://schemas.microsoft.com/office/powerpoint/2010/main" val="1046768487"/>
              </p:ext>
            </p:extLst>
          </p:nvPr>
        </p:nvGraphicFramePr>
        <p:xfrm>
          <a:off x="8308057" y="4681866"/>
          <a:ext cx="3742288" cy="2046749"/>
        </p:xfrm>
        <a:graphic>
          <a:graphicData uri="http://schemas.openxmlformats.org/drawingml/2006/table">
            <a:tbl>
              <a:tblPr firstRow="1" bandRow="1">
                <a:tableStyleId>{5C22544A-7EE6-4342-B048-85BDC9FD1C3A}</a:tableStyleId>
              </a:tblPr>
              <a:tblGrid>
                <a:gridCol w="3742288">
                  <a:extLst>
                    <a:ext uri="{9D8B030D-6E8A-4147-A177-3AD203B41FA5}">
                      <a16:colId xmlns:a16="http://schemas.microsoft.com/office/drawing/2014/main" val="2560002216"/>
                    </a:ext>
                  </a:extLst>
                </a:gridCol>
              </a:tblGrid>
              <a:tr h="271798">
                <a:tc>
                  <a:txBody>
                    <a:bodyPr/>
                    <a:lstStyle/>
                    <a:p>
                      <a:pPr algn="ctr"/>
                      <a:r>
                        <a:rPr lang="en-US" sz="1200" dirty="0">
                          <a:solidFill>
                            <a:schemeClr val="bg1"/>
                          </a:solidFill>
                          <a:latin typeface="Palatino" pitchFamily="2" charset="77"/>
                          <a:ea typeface="Palatino" pitchFamily="2" charset="77"/>
                        </a:rPr>
                        <a:t>CONCLUSIONS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76820811"/>
                  </a:ext>
                </a:extLst>
              </a:tr>
              <a:tr h="177242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a:solidFill>
                            <a:schemeClr val="dk1"/>
                          </a:solidFill>
                          <a:effectLst/>
                          <a:latin typeface="Palatino" pitchFamily="2" charset="77"/>
                          <a:ea typeface="Palatino" pitchFamily="2" charset="77"/>
                          <a:cs typeface="+mn-cs"/>
                        </a:rPr>
                        <a:t>The COVID-19 pandemic appears to increase cannabis use frequency in ~half of cannabis using emerging adults.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a:solidFill>
                            <a:schemeClr val="dk1"/>
                          </a:solidFill>
                          <a:effectLst/>
                          <a:latin typeface="Palatino" pitchFamily="2" charset="77"/>
                          <a:ea typeface="Palatino" pitchFamily="2" charset="77"/>
                          <a:cs typeface="+mn-cs"/>
                        </a:rPr>
                        <a:t>Retrospective cross-sectional reports may be a reasonable proxy for COVID-19 related cannabis use change in the case of cannabis use frequency; however, our results question their use for determining how the pandemic is impacting cannabis use quantity.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effectLst/>
                          <a:latin typeface="Palatino" pitchFamily="2" charset="77"/>
                          <a:ea typeface="Palatino" pitchFamily="2" charset="77"/>
                          <a:cs typeface="+mn-cs"/>
                        </a:rPr>
                        <a:t>Findings suggest the COVID-19 pandemic poses health threats that extend beyond the virus itself. It is essential that public health efforts address the increasing frequency of cannabis use in emerging adult users.</a:t>
                      </a:r>
                      <a:endParaRPr lang="en-CA" sz="1000" kern="1200" dirty="0">
                        <a:solidFill>
                          <a:schemeClr val="dk1"/>
                        </a:solidFill>
                        <a:effectLst/>
                        <a:latin typeface="Palatino" pitchFamily="2" charset="77"/>
                        <a:ea typeface="Palatino" pitchFamily="2" charset="77"/>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082636"/>
                  </a:ext>
                </a:extLst>
              </a:tr>
            </a:tbl>
          </a:graphicData>
        </a:graphic>
      </p:graphicFrame>
      <p:grpSp>
        <p:nvGrpSpPr>
          <p:cNvPr id="42" name="Group 41">
            <a:extLst>
              <a:ext uri="{FF2B5EF4-FFF2-40B4-BE49-F238E27FC236}">
                <a16:creationId xmlns:a16="http://schemas.microsoft.com/office/drawing/2014/main" id="{B1B9B5EE-3F75-AA4B-9053-A8BB734A144C}"/>
              </a:ext>
            </a:extLst>
          </p:cNvPr>
          <p:cNvGrpSpPr/>
          <p:nvPr/>
        </p:nvGrpSpPr>
        <p:grpSpPr>
          <a:xfrm>
            <a:off x="444782" y="6385400"/>
            <a:ext cx="3055197" cy="359491"/>
            <a:chOff x="-2558" y="6381256"/>
            <a:chExt cx="3055197" cy="359491"/>
          </a:xfrm>
        </p:grpSpPr>
        <p:pic>
          <p:nvPicPr>
            <p:cNvPr id="10" name="Picture 6">
              <a:extLst>
                <a:ext uri="{FF2B5EF4-FFF2-40B4-BE49-F238E27FC236}">
                  <a16:creationId xmlns:a16="http://schemas.microsoft.com/office/drawing/2014/main" id="{138C2F7A-2284-8D4D-ACDB-7ECCDEC4662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58" y="6384324"/>
              <a:ext cx="925858" cy="35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CB137C36-B91F-E44B-A37C-9BB7AF035D48}"/>
                </a:ext>
              </a:extLst>
            </p:cNvPr>
            <p:cNvPicPr>
              <a:picLocks noChangeAspect="1"/>
            </p:cNvPicPr>
            <p:nvPr/>
          </p:nvPicPr>
          <p:blipFill rotWithShape="1">
            <a:blip r:embed="rId9"/>
            <a:srcRect l="5513" t="12924" r="4487"/>
            <a:stretch/>
          </p:blipFill>
          <p:spPr>
            <a:xfrm>
              <a:off x="983711" y="6381256"/>
              <a:ext cx="998517" cy="356423"/>
            </a:xfrm>
            <a:prstGeom prst="rect">
              <a:avLst/>
            </a:prstGeom>
          </p:spPr>
        </p:pic>
        <p:pic>
          <p:nvPicPr>
            <p:cNvPr id="41" name="Picture 40">
              <a:extLst>
                <a:ext uri="{FF2B5EF4-FFF2-40B4-BE49-F238E27FC236}">
                  <a16:creationId xmlns:a16="http://schemas.microsoft.com/office/drawing/2014/main" id="{08982750-98A6-2847-86AA-80DA67351871}"/>
                </a:ext>
              </a:extLst>
            </p:cNvPr>
            <p:cNvPicPr>
              <a:picLocks noChangeAspect="1"/>
            </p:cNvPicPr>
            <p:nvPr/>
          </p:nvPicPr>
          <p:blipFill>
            <a:blip r:embed="rId10"/>
            <a:stretch>
              <a:fillRect/>
            </a:stretch>
          </p:blipFill>
          <p:spPr>
            <a:xfrm>
              <a:off x="2054121" y="6381256"/>
              <a:ext cx="998518" cy="356423"/>
            </a:xfrm>
            <a:prstGeom prst="rect">
              <a:avLst/>
            </a:prstGeom>
          </p:spPr>
        </p:pic>
      </p:grpSp>
    </p:spTree>
    <p:extLst>
      <p:ext uri="{BB962C8B-B14F-4D97-AF65-F5344CB8AC3E}">
        <p14:creationId xmlns:p14="http://schemas.microsoft.com/office/powerpoint/2010/main" val="641052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665</Words>
  <Application>Microsoft Office PowerPoint</Application>
  <PresentationFormat>Widescreen</PresentationFormat>
  <Paragraphs>95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Palatino</vt:lpstr>
      <vt:lpstr>Perpetua Titling 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Bartel</dc:creator>
  <cp:lastModifiedBy>Ladd, Ben</cp:lastModifiedBy>
  <cp:revision>22</cp:revision>
  <dcterms:created xsi:type="dcterms:W3CDTF">2020-07-14T12:58:33Z</dcterms:created>
  <dcterms:modified xsi:type="dcterms:W3CDTF">2020-07-16T17:50:26Z</dcterms:modified>
</cp:coreProperties>
</file>