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servenka, Anita" initials="CA" lastIdx="7" clrIdx="0">
    <p:extLst>
      <p:ext uri="{19B8F6BF-5375-455C-9EA6-DF929625EA0E}">
        <p15:presenceInfo xmlns:p15="http://schemas.microsoft.com/office/powerpoint/2012/main" userId="S-1-5-21-828376571-1197701538-1844936127-3264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C15"/>
    <a:srgbClr val="D762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napToGrid="0">
      <p:cViewPr varScale="1">
        <p:scale>
          <a:sx n="14" d="100"/>
          <a:sy n="14" d="100"/>
        </p:scale>
        <p:origin x="614"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959EF0-684A-4899-88C8-55B04029C680}"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415958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59EF0-684A-4899-88C8-55B04029C680}"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49139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59EF0-684A-4899-88C8-55B04029C680}"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159506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59EF0-684A-4899-88C8-55B04029C680}"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296922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959EF0-684A-4899-88C8-55B04029C680}"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2370554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959EF0-684A-4899-88C8-55B04029C680}"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159486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959EF0-684A-4899-88C8-55B04029C680}" type="datetimeFigureOut">
              <a:rPr lang="en-US" smtClean="0"/>
              <a:t>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91262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959EF0-684A-4899-88C8-55B04029C680}" type="datetimeFigureOut">
              <a:rPr lang="en-US" smtClean="0"/>
              <a:t>7/15/2020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380278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59EF0-684A-4899-88C8-55B04029C680}" type="datetimeFigureOut">
              <a:rPr lang="en-US" smtClean="0"/>
              <a:t>7/15/2020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240609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BD959EF0-684A-4899-88C8-55B04029C680}"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3203288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BD959EF0-684A-4899-88C8-55B04029C680}"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B066C-DE24-47FF-B775-138FCF5AE934}" type="slidenum">
              <a:rPr lang="en-US" smtClean="0"/>
              <a:t>‹#›</a:t>
            </a:fld>
            <a:endParaRPr lang="en-US"/>
          </a:p>
        </p:txBody>
      </p:sp>
    </p:spTree>
    <p:extLst>
      <p:ext uri="{BB962C8B-B14F-4D97-AF65-F5344CB8AC3E}">
        <p14:creationId xmlns:p14="http://schemas.microsoft.com/office/powerpoint/2010/main" val="424322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BD959EF0-684A-4899-88C8-55B04029C680}" type="datetimeFigureOut">
              <a:rPr lang="en-US" smtClean="0"/>
              <a:t>7/15/2020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2C7B066C-DE24-47FF-B775-138FCF5AE934}" type="slidenum">
              <a:rPr lang="en-US" smtClean="0"/>
              <a:t>‹#›</a:t>
            </a:fld>
            <a:endParaRPr lang="en-US"/>
          </a:p>
        </p:txBody>
      </p:sp>
    </p:spTree>
    <p:extLst>
      <p:ext uri="{BB962C8B-B14F-4D97-AF65-F5344CB8AC3E}">
        <p14:creationId xmlns:p14="http://schemas.microsoft.com/office/powerpoint/2010/main" val="8568295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44CA-CAEE-47BA-BAA8-EDB59FC5F197}"/>
              </a:ext>
            </a:extLst>
          </p:cNvPr>
          <p:cNvSpPr>
            <a:spLocks noGrp="1"/>
          </p:cNvSpPr>
          <p:nvPr>
            <p:ph type="ctrTitle"/>
          </p:nvPr>
        </p:nvSpPr>
        <p:spPr>
          <a:xfrm>
            <a:off x="0" y="-27913"/>
            <a:ext cx="43891200" cy="3396434"/>
          </a:xfrm>
          <a:solidFill>
            <a:srgbClr val="EB6C15"/>
          </a:solidFill>
          <a:ln>
            <a:solidFill>
              <a:srgbClr val="EB6C15"/>
            </a:solidFill>
          </a:ln>
        </p:spPr>
        <p:txBody>
          <a:bodyPr>
            <a:normAutofit/>
          </a:bodyPr>
          <a:lstStyle/>
          <a:p>
            <a:r>
              <a:rPr lang="en-US" sz="7200" b="1" dirty="0">
                <a:solidFill>
                  <a:schemeClr val="bg1"/>
                </a:solidFill>
                <a:ea typeface="Microsoft Sans Serif" panose="020B0604020202020204" pitchFamily="34" charset="0"/>
                <a:cs typeface="Microsoft Sans Serif" panose="020B0604020202020204" pitchFamily="34" charset="0"/>
              </a:rPr>
              <a:t>Emotion Dysregulation Moderates the Association Between Stress and Problematic Marijuana Use</a:t>
            </a:r>
            <a:br>
              <a:rPr lang="en-US" sz="6000" b="1" dirty="0">
                <a:solidFill>
                  <a:schemeClr val="bg1"/>
                </a:solidFill>
                <a:ea typeface="Microsoft Sans Serif" panose="020B0604020202020204" pitchFamily="34" charset="0"/>
                <a:cs typeface="Microsoft Sans Serif" panose="020B0604020202020204" pitchFamily="34" charset="0"/>
              </a:rPr>
            </a:br>
            <a:r>
              <a:rPr lang="en-US" sz="6600" dirty="0">
                <a:solidFill>
                  <a:schemeClr val="bg1"/>
                </a:solidFill>
                <a:ea typeface="Microsoft Sans Serif" panose="020B0604020202020204" pitchFamily="34" charset="0"/>
                <a:cs typeface="Microsoft Sans Serif" panose="020B0604020202020204" pitchFamily="34" charset="0"/>
              </a:rPr>
              <a:t>Jessica M. Cavalli</a:t>
            </a:r>
            <a:r>
              <a:rPr lang="en-US" sz="6600" baseline="30000" dirty="0">
                <a:solidFill>
                  <a:schemeClr val="bg1"/>
                </a:solidFill>
                <a:ea typeface="Microsoft Sans Serif" panose="020B0604020202020204" pitchFamily="34" charset="0"/>
                <a:cs typeface="Microsoft Sans Serif" panose="020B0604020202020204" pitchFamily="34" charset="0"/>
              </a:rPr>
              <a:t>1</a:t>
            </a:r>
            <a:r>
              <a:rPr lang="en-US" sz="6600" dirty="0">
                <a:solidFill>
                  <a:schemeClr val="bg1"/>
                </a:solidFill>
                <a:ea typeface="Microsoft Sans Serif" panose="020B0604020202020204" pitchFamily="34" charset="0"/>
                <a:cs typeface="Microsoft Sans Serif" panose="020B0604020202020204" pitchFamily="34" charset="0"/>
              </a:rPr>
              <a:t>, M.S. &amp; Anita Cservenka</a:t>
            </a:r>
            <a:r>
              <a:rPr lang="en-US" sz="6600" baseline="30000" dirty="0">
                <a:solidFill>
                  <a:schemeClr val="bg1"/>
                </a:solidFill>
                <a:ea typeface="Microsoft Sans Serif" panose="020B0604020202020204" pitchFamily="34" charset="0"/>
                <a:cs typeface="Microsoft Sans Serif" panose="020B0604020202020204" pitchFamily="34" charset="0"/>
              </a:rPr>
              <a:t>1</a:t>
            </a:r>
            <a:r>
              <a:rPr lang="en-US" sz="6600" dirty="0">
                <a:solidFill>
                  <a:schemeClr val="bg1"/>
                </a:solidFill>
                <a:ea typeface="Microsoft Sans Serif" panose="020B0604020202020204" pitchFamily="34" charset="0"/>
                <a:cs typeface="Microsoft Sans Serif" panose="020B0604020202020204" pitchFamily="34" charset="0"/>
              </a:rPr>
              <a:t>, Ph.D.</a:t>
            </a:r>
            <a:br>
              <a:rPr lang="en-US" sz="6600" dirty="0">
                <a:solidFill>
                  <a:schemeClr val="bg1"/>
                </a:solidFill>
                <a:ea typeface="Microsoft Sans Serif" panose="020B0604020202020204" pitchFamily="34" charset="0"/>
                <a:cs typeface="Microsoft Sans Serif" panose="020B0604020202020204" pitchFamily="34" charset="0"/>
              </a:rPr>
            </a:br>
            <a:r>
              <a:rPr lang="en-US" sz="6600" baseline="30000" dirty="0">
                <a:solidFill>
                  <a:schemeClr val="bg1"/>
                </a:solidFill>
                <a:ea typeface="Microsoft Sans Serif" panose="020B0604020202020204" pitchFamily="34" charset="0"/>
                <a:cs typeface="Microsoft Sans Serif" panose="020B0604020202020204" pitchFamily="34" charset="0"/>
              </a:rPr>
              <a:t>1</a:t>
            </a:r>
            <a:r>
              <a:rPr lang="en-US" sz="6600" dirty="0">
                <a:solidFill>
                  <a:schemeClr val="bg1"/>
                </a:solidFill>
                <a:ea typeface="Microsoft Sans Serif" panose="020B0604020202020204" pitchFamily="34" charset="0"/>
                <a:cs typeface="Microsoft Sans Serif" panose="020B0604020202020204" pitchFamily="34" charset="0"/>
              </a:rPr>
              <a:t>School of Psychological Science, Oregon State University</a:t>
            </a:r>
            <a:endParaRPr lang="en-US" sz="4800" dirty="0">
              <a:solidFill>
                <a:schemeClr val="bg1"/>
              </a:solidFill>
              <a:ea typeface="Microsoft Sans Serif" panose="020B0604020202020204" pitchFamily="34" charset="0"/>
              <a:cs typeface="Microsoft Sans Serif" panose="020B0604020202020204" pitchFamily="34" charset="0"/>
            </a:endParaRPr>
          </a:p>
        </p:txBody>
      </p:sp>
      <p:sp>
        <p:nvSpPr>
          <p:cNvPr id="5" name="TextBox 4">
            <a:extLst>
              <a:ext uri="{FF2B5EF4-FFF2-40B4-BE49-F238E27FC236}">
                <a16:creationId xmlns:a16="http://schemas.microsoft.com/office/drawing/2014/main" id="{ABD67CB4-522C-43B7-A1DD-8F08006CCCC4}"/>
              </a:ext>
            </a:extLst>
          </p:cNvPr>
          <p:cNvSpPr txBox="1"/>
          <p:nvPr/>
        </p:nvSpPr>
        <p:spPr>
          <a:xfrm>
            <a:off x="461558" y="3766546"/>
            <a:ext cx="14139597" cy="784830"/>
          </a:xfrm>
          <a:prstGeom prst="rect">
            <a:avLst/>
          </a:prstGeom>
          <a:solidFill>
            <a:srgbClr val="EB6C15"/>
          </a:solidFill>
          <a:ln>
            <a:solidFill>
              <a:srgbClr val="EB6C15"/>
            </a:solidFill>
          </a:ln>
        </p:spPr>
        <p:txBody>
          <a:bodyPr wrap="square" rtlCol="0">
            <a:spAutoFit/>
          </a:bodyPr>
          <a:lstStyle/>
          <a:p>
            <a:pPr algn="ctr"/>
            <a:r>
              <a:rPr lang="en-US" sz="4500" b="1">
                <a:solidFill>
                  <a:schemeClr val="bg1"/>
                </a:solidFill>
                <a:latin typeface="+mj-lt"/>
                <a:ea typeface="Microsoft Sans Serif" panose="020B0604020202020204" pitchFamily="34" charset="0"/>
                <a:cs typeface="Microsoft Sans Serif" panose="020B0604020202020204" pitchFamily="34" charset="0"/>
              </a:rPr>
              <a:t>Introduction</a:t>
            </a:r>
            <a:endParaRPr lang="en-US" sz="45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6" name="TextBox 5">
            <a:extLst>
              <a:ext uri="{FF2B5EF4-FFF2-40B4-BE49-F238E27FC236}">
                <a16:creationId xmlns:a16="http://schemas.microsoft.com/office/drawing/2014/main" id="{37B82D0D-4DF3-439A-825C-26102F067987}"/>
              </a:ext>
            </a:extLst>
          </p:cNvPr>
          <p:cNvSpPr txBox="1"/>
          <p:nvPr/>
        </p:nvSpPr>
        <p:spPr>
          <a:xfrm>
            <a:off x="477601" y="15180165"/>
            <a:ext cx="14139597" cy="784830"/>
          </a:xfrm>
          <a:prstGeom prst="rect">
            <a:avLst/>
          </a:prstGeom>
          <a:solidFill>
            <a:srgbClr val="EB6C15"/>
          </a:solidFill>
          <a:ln>
            <a:solidFill>
              <a:srgbClr val="EB6C15"/>
            </a:solidFill>
          </a:ln>
        </p:spPr>
        <p:txBody>
          <a:bodyPr wrap="square" rtlCol="0">
            <a:spAutoFit/>
          </a:bodyPr>
          <a:lstStyle/>
          <a:p>
            <a:pPr algn="ctr"/>
            <a:r>
              <a:rPr lang="en-US" sz="4500" b="1" dirty="0">
                <a:solidFill>
                  <a:schemeClr val="bg1"/>
                </a:solidFill>
                <a:latin typeface="+mj-lt"/>
                <a:ea typeface="Microsoft Sans Serif" panose="020B0604020202020204" pitchFamily="34" charset="0"/>
                <a:cs typeface="Microsoft Sans Serif" panose="020B0604020202020204" pitchFamily="34" charset="0"/>
              </a:rPr>
              <a:t>Methods</a:t>
            </a:r>
          </a:p>
        </p:txBody>
      </p:sp>
      <p:sp>
        <p:nvSpPr>
          <p:cNvPr id="8" name="TextBox 7">
            <a:extLst>
              <a:ext uri="{FF2B5EF4-FFF2-40B4-BE49-F238E27FC236}">
                <a16:creationId xmlns:a16="http://schemas.microsoft.com/office/drawing/2014/main" id="{21995D2C-9759-4207-A267-3EF200EBDA10}"/>
              </a:ext>
            </a:extLst>
          </p:cNvPr>
          <p:cNvSpPr txBox="1"/>
          <p:nvPr/>
        </p:nvSpPr>
        <p:spPr>
          <a:xfrm>
            <a:off x="29372994" y="21532859"/>
            <a:ext cx="13975884" cy="784830"/>
          </a:xfrm>
          <a:prstGeom prst="rect">
            <a:avLst/>
          </a:prstGeom>
          <a:solidFill>
            <a:srgbClr val="EB6C15"/>
          </a:solidFill>
          <a:ln>
            <a:solidFill>
              <a:srgbClr val="EB6C15"/>
            </a:solidFill>
          </a:ln>
        </p:spPr>
        <p:txBody>
          <a:bodyPr wrap="square" rtlCol="0">
            <a:spAutoFit/>
          </a:bodyPr>
          <a:lstStyle/>
          <a:p>
            <a:pPr algn="ctr"/>
            <a:r>
              <a:rPr lang="en-US" sz="4500" b="1" dirty="0">
                <a:solidFill>
                  <a:schemeClr val="bg1"/>
                </a:solidFill>
                <a:latin typeface="+mj-lt"/>
                <a:ea typeface="Microsoft Sans Serif" panose="020B0604020202020204" pitchFamily="34" charset="0"/>
                <a:cs typeface="Microsoft Sans Serif" panose="020B0604020202020204" pitchFamily="34" charset="0"/>
              </a:rPr>
              <a:t>Conclusions</a:t>
            </a:r>
          </a:p>
        </p:txBody>
      </p:sp>
      <p:cxnSp>
        <p:nvCxnSpPr>
          <p:cNvPr id="10" name="Straight Connector 9">
            <a:extLst>
              <a:ext uri="{FF2B5EF4-FFF2-40B4-BE49-F238E27FC236}">
                <a16:creationId xmlns:a16="http://schemas.microsoft.com/office/drawing/2014/main" id="{3224F262-D637-47E1-92FB-EBB13CC26A8F}"/>
              </a:ext>
            </a:extLst>
          </p:cNvPr>
          <p:cNvCxnSpPr>
            <a:cxnSpLocks/>
          </p:cNvCxnSpPr>
          <p:nvPr/>
        </p:nvCxnSpPr>
        <p:spPr>
          <a:xfrm>
            <a:off x="14979849" y="3335915"/>
            <a:ext cx="0" cy="29582486"/>
          </a:xfrm>
          <a:prstGeom prst="line">
            <a:avLst/>
          </a:prstGeom>
          <a:ln w="57150">
            <a:solidFill>
              <a:srgbClr val="EB6C15"/>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A7A8F20-F945-4E13-BDBF-0D6CCFFF7527}"/>
              </a:ext>
            </a:extLst>
          </p:cNvPr>
          <p:cNvCxnSpPr>
            <a:cxnSpLocks/>
            <a:stCxn id="46" idx="2"/>
          </p:cNvCxnSpPr>
          <p:nvPr/>
        </p:nvCxnSpPr>
        <p:spPr>
          <a:xfrm flipH="1">
            <a:off x="29002595" y="4576494"/>
            <a:ext cx="251992" cy="28341907"/>
          </a:xfrm>
          <a:prstGeom prst="line">
            <a:avLst/>
          </a:prstGeom>
          <a:ln w="57150">
            <a:solidFill>
              <a:srgbClr val="EB6C15"/>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61E8E2D-F0C0-497F-BB0E-103E9ADD7B13}"/>
              </a:ext>
            </a:extLst>
          </p:cNvPr>
          <p:cNvSpPr txBox="1"/>
          <p:nvPr/>
        </p:nvSpPr>
        <p:spPr>
          <a:xfrm>
            <a:off x="477601" y="4582478"/>
            <a:ext cx="14172255" cy="10687541"/>
          </a:xfrm>
          <a:prstGeom prst="rect">
            <a:avLst/>
          </a:prstGeom>
          <a:noFill/>
          <a:ln>
            <a:noFill/>
          </a:ln>
        </p:spPr>
        <p:txBody>
          <a:bodyPr wrap="square" rtlCol="0">
            <a:spAutoFit/>
          </a:bodyPr>
          <a:lstStyle/>
          <a:p>
            <a:pPr marL="514350" indent="-514350">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Stressful life events are risk factors for greater coping-motivated marijuana use, cannabis use disorder, and cannabis dependence </a:t>
            </a:r>
            <a:r>
              <a:rPr lang="en-US" sz="4050" dirty="0">
                <a:effectLst/>
                <a:latin typeface="+mj-lt"/>
                <a:ea typeface="Times New Roman" panose="02020603050405020304" pitchFamily="18" charset="0"/>
              </a:rPr>
              <a:t>(Hyman &amp; Sinha, 2009; Myers et al., 2014; Blanco et al., 2014; van der Pol et al., </a:t>
            </a:r>
            <a:r>
              <a:rPr lang="en-US" sz="4050">
                <a:effectLst/>
                <a:latin typeface="+mj-lt"/>
                <a:ea typeface="Times New Roman" panose="02020603050405020304" pitchFamily="18" charset="0"/>
              </a:rPr>
              <a:t>2013).</a:t>
            </a:r>
            <a:endParaRPr lang="en-US" sz="4050" dirty="0">
              <a:latin typeface="+mj-lt"/>
              <a:ea typeface="Microsoft Sans Serif" panose="020B0604020202020204" pitchFamily="34" charset="0"/>
              <a:cs typeface="Microsoft Sans Serif" panose="020B0604020202020204" pitchFamily="34" charset="0"/>
            </a:endParaRPr>
          </a:p>
          <a:p>
            <a:pPr marL="514350" indent="-514350">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Perceived stress is associated with problematic marijuana use (</a:t>
            </a:r>
            <a:r>
              <a:rPr lang="en-US" sz="4050" dirty="0" err="1">
                <a:latin typeface="+mj-lt"/>
                <a:ea typeface="Microsoft Sans Serif" panose="020B0604020202020204" pitchFamily="34" charset="0"/>
                <a:cs typeface="Microsoft Sans Serif" panose="020B0604020202020204" pitchFamily="34" charset="0"/>
              </a:rPr>
              <a:t>Ketcherside</a:t>
            </a:r>
            <a:r>
              <a:rPr lang="en-US" sz="4050" dirty="0">
                <a:latin typeface="+mj-lt"/>
                <a:ea typeface="Microsoft Sans Serif" panose="020B0604020202020204" pitchFamily="34" charset="0"/>
                <a:cs typeface="Microsoft Sans Serif" panose="020B0604020202020204" pitchFamily="34" charset="0"/>
              </a:rPr>
              <a:t> &amp; </a:t>
            </a:r>
            <a:r>
              <a:rPr lang="en-US" sz="4050" dirty="0" err="1">
                <a:latin typeface="+mj-lt"/>
                <a:ea typeface="Microsoft Sans Serif" panose="020B0604020202020204" pitchFamily="34" charset="0"/>
                <a:cs typeface="Microsoft Sans Serif" panose="020B0604020202020204" pitchFamily="34" charset="0"/>
              </a:rPr>
              <a:t>Filbey</a:t>
            </a:r>
            <a:r>
              <a:rPr lang="en-US" sz="4050" dirty="0">
                <a:latin typeface="+mj-lt"/>
                <a:ea typeface="Microsoft Sans Serif" panose="020B0604020202020204" pitchFamily="34" charset="0"/>
                <a:cs typeface="Microsoft Sans Serif" panose="020B0604020202020204" pitchFamily="34" charset="0"/>
              </a:rPr>
              <a:t>, 2015; Liao et al., 2019; Spradlin &amp; </a:t>
            </a:r>
            <a:r>
              <a:rPr lang="en-US" sz="4050" dirty="0" err="1">
                <a:latin typeface="+mj-lt"/>
                <a:ea typeface="Microsoft Sans Serif" panose="020B0604020202020204" pitchFamily="34" charset="0"/>
                <a:cs typeface="Microsoft Sans Serif" panose="020B0604020202020204" pitchFamily="34" charset="0"/>
              </a:rPr>
              <a:t>Cuttler</a:t>
            </a:r>
            <a:r>
              <a:rPr lang="en-US" sz="4050" dirty="0">
                <a:latin typeface="+mj-lt"/>
                <a:ea typeface="Microsoft Sans Serif" panose="020B0604020202020204" pitchFamily="34" charset="0"/>
                <a:cs typeface="Microsoft Sans Serif" panose="020B0604020202020204" pitchFamily="34" charset="0"/>
              </a:rPr>
              <a:t>, 2019).</a:t>
            </a:r>
          </a:p>
          <a:p>
            <a:pPr marL="514350" indent="-514350">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Emotion dysregulation is a risk factor for problematic marijuana use (</a:t>
            </a:r>
            <a:r>
              <a:rPr lang="en-US" sz="4050" dirty="0">
                <a:effectLst/>
                <a:latin typeface="+mj-lt"/>
                <a:ea typeface="Times New Roman" panose="02020603050405020304" pitchFamily="18" charset="0"/>
              </a:rPr>
              <a:t>Dvorak &amp; Day, 2014; </a:t>
            </a:r>
            <a:r>
              <a:rPr lang="en-US" sz="4050" dirty="0" err="1">
                <a:effectLst/>
                <a:latin typeface="+mj-lt"/>
                <a:ea typeface="Times New Roman" panose="02020603050405020304" pitchFamily="18" charset="0"/>
              </a:rPr>
              <a:t>Kentopp</a:t>
            </a:r>
            <a:r>
              <a:rPr lang="en-US" sz="4050" dirty="0">
                <a:effectLst/>
                <a:latin typeface="+mj-lt"/>
                <a:ea typeface="Times New Roman" panose="02020603050405020304" pitchFamily="18" charset="0"/>
              </a:rPr>
              <a:t> et al., 2019; Simons &amp; Carey, 2002; </a:t>
            </a:r>
            <a:r>
              <a:rPr lang="en-US" sz="4050" dirty="0" err="1">
                <a:effectLst/>
                <a:latin typeface="+mj-lt"/>
                <a:ea typeface="Times New Roman" panose="02020603050405020304" pitchFamily="18" charset="0"/>
              </a:rPr>
              <a:t>Vilhena</a:t>
            </a:r>
            <a:r>
              <a:rPr lang="en-US" sz="4050" dirty="0">
                <a:effectLst/>
                <a:latin typeface="+mj-lt"/>
                <a:ea typeface="Times New Roman" panose="02020603050405020304" pitchFamily="18" charset="0"/>
              </a:rPr>
              <a:t>-Churchill &amp; Goldstein, 2014).</a:t>
            </a:r>
          </a:p>
          <a:p>
            <a:pPr marL="514350" indent="-514350">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Individual differences in emotion dysregulation have been found to moderate associations between stress and other substance use outcomes (e.g. alcohol use; Paulus et al., 2019).</a:t>
            </a:r>
          </a:p>
          <a:p>
            <a:pPr marL="514350" indent="-514350">
              <a:buFont typeface="Arial" panose="020B0604020202020204" pitchFamily="34" charset="0"/>
              <a:buChar char="•"/>
            </a:pPr>
            <a:r>
              <a:rPr lang="en-US" sz="4050" b="1" dirty="0">
                <a:latin typeface="+mj-lt"/>
                <a:ea typeface="Microsoft Sans Serif" panose="020B0604020202020204" pitchFamily="34" charset="0"/>
                <a:cs typeface="Microsoft Sans Serif" panose="020B0604020202020204" pitchFamily="34" charset="0"/>
              </a:rPr>
              <a:t>The current study </a:t>
            </a:r>
            <a:r>
              <a:rPr lang="en-US" sz="4050" b="1" dirty="0">
                <a:solidFill>
                  <a:srgbClr val="000000"/>
                </a:solidFill>
                <a:effectLst/>
                <a:latin typeface="+mj-lt"/>
                <a:ea typeface="Times New Roman" panose="02020603050405020304" pitchFamily="18" charset="0"/>
              </a:rPr>
              <a:t>investigated past year stressful life events and past month perceived stress to make direct comparisons in the moderating role of emotion dysregulation on the association between stress and past month problematic marijuana use</a:t>
            </a:r>
            <a:r>
              <a:rPr lang="en-US" sz="4050" b="1" dirty="0">
                <a:latin typeface="+mj-lt"/>
                <a:ea typeface="Microsoft Sans Serif" panose="020B0604020202020204" pitchFamily="34" charset="0"/>
                <a:cs typeface="Microsoft Sans Serif" panose="020B0604020202020204" pitchFamily="34" charset="0"/>
              </a:rPr>
              <a:t>.</a:t>
            </a:r>
          </a:p>
        </p:txBody>
      </p:sp>
      <p:sp>
        <p:nvSpPr>
          <p:cNvPr id="22" name="TextBox 21">
            <a:extLst>
              <a:ext uri="{FF2B5EF4-FFF2-40B4-BE49-F238E27FC236}">
                <a16:creationId xmlns:a16="http://schemas.microsoft.com/office/drawing/2014/main" id="{B7F5A8BD-2D47-4350-90A6-B751B9765AF0}"/>
              </a:ext>
            </a:extLst>
          </p:cNvPr>
          <p:cNvSpPr txBox="1"/>
          <p:nvPr/>
        </p:nvSpPr>
        <p:spPr>
          <a:xfrm>
            <a:off x="399641" y="15981116"/>
            <a:ext cx="14234180" cy="16920017"/>
          </a:xfrm>
          <a:prstGeom prst="rect">
            <a:avLst/>
          </a:prstGeom>
          <a:noFill/>
        </p:spPr>
        <p:txBody>
          <a:bodyPr wrap="square" rtlCol="0">
            <a:spAutoFit/>
          </a:bodyPr>
          <a:lstStyle/>
          <a:p>
            <a:r>
              <a:rPr lang="en-US" sz="4050" b="1" dirty="0">
                <a:latin typeface="+mj-lt"/>
                <a:ea typeface="Microsoft Sans Serif" panose="020B0604020202020204" pitchFamily="34" charset="0"/>
                <a:cs typeface="Microsoft Sans Serif" panose="020B0604020202020204" pitchFamily="34" charset="0"/>
              </a:rPr>
              <a:t>Participants:</a:t>
            </a:r>
            <a:endParaRPr lang="en-US" sz="4050" dirty="0">
              <a:latin typeface="+mj-lt"/>
              <a:ea typeface="Microsoft Sans Serif" panose="020B0604020202020204" pitchFamily="34" charset="0"/>
              <a:cs typeface="Microsoft Sans Serif" panose="020B0604020202020204" pitchFamily="34" charset="0"/>
            </a:endParaRPr>
          </a:p>
          <a:p>
            <a:pPr marL="571500" indent="-571500">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852 adults reporting any lifetime marijuana use completed an online anonymous survey</a:t>
            </a:r>
          </a:p>
          <a:p>
            <a:pPr marL="571500" indent="-571500">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Participants were excluded if they were not U.S. citizens, were not age of majority, or were not fluent in English</a:t>
            </a:r>
          </a:p>
          <a:p>
            <a:pPr marL="571500" indent="-571500">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5 data cleaning rules were used to exclude random responders</a:t>
            </a:r>
          </a:p>
          <a:p>
            <a:pPr marL="571500" indent="-571500">
              <a:buFont typeface="Arial" panose="020B0604020202020204" pitchFamily="34" charset="0"/>
              <a:buChar char="•"/>
            </a:pPr>
            <a:r>
              <a:rPr lang="en-US" sz="4050" dirty="0">
                <a:latin typeface="+mj-lt"/>
              </a:rPr>
              <a:t>Age: </a:t>
            </a:r>
            <a:r>
              <a:rPr lang="en-US" sz="4050" i="1" dirty="0">
                <a:latin typeface="+mj-lt"/>
              </a:rPr>
              <a:t>M</a:t>
            </a:r>
            <a:r>
              <a:rPr lang="en-US" sz="4050" dirty="0">
                <a:latin typeface="+mj-lt"/>
              </a:rPr>
              <a:t> = 26.88(6.71), Range: 18-67</a:t>
            </a:r>
          </a:p>
          <a:p>
            <a:pPr marL="571500" indent="-571500">
              <a:buFont typeface="Arial" panose="020B0604020202020204" pitchFamily="34" charset="0"/>
              <a:buChar char="•"/>
            </a:pPr>
            <a:r>
              <a:rPr lang="en-US" sz="4050" dirty="0">
                <a:latin typeface="+mj-lt"/>
              </a:rPr>
              <a:t>63% Male</a:t>
            </a:r>
          </a:p>
          <a:p>
            <a:pPr marL="571500" indent="-571500">
              <a:buFont typeface="Arial" panose="020B0604020202020204" pitchFamily="34" charset="0"/>
              <a:buChar char="•"/>
            </a:pPr>
            <a:r>
              <a:rPr lang="en-US" sz="4050" dirty="0">
                <a:latin typeface="+mj-lt"/>
              </a:rPr>
              <a:t>67% Not Hispanic/Latinx</a:t>
            </a:r>
          </a:p>
          <a:p>
            <a:pPr marL="571500" indent="-571500">
              <a:buFont typeface="Arial" panose="020B0604020202020204" pitchFamily="34" charset="0"/>
              <a:buChar char="•"/>
            </a:pPr>
            <a:r>
              <a:rPr lang="en-US" sz="4050" dirty="0">
                <a:latin typeface="+mj-lt"/>
              </a:rPr>
              <a:t>66% White</a:t>
            </a:r>
          </a:p>
          <a:p>
            <a:pPr marL="571500" indent="-571500">
              <a:buFont typeface="Arial" panose="020B0604020202020204" pitchFamily="34" charset="0"/>
              <a:buChar char="•"/>
            </a:pPr>
            <a:r>
              <a:rPr lang="en-US" sz="4050" dirty="0">
                <a:latin typeface="+mj-lt"/>
              </a:rPr>
              <a:t>62% Middle class ($50K - $100K)</a:t>
            </a:r>
          </a:p>
          <a:p>
            <a:pPr marL="571500" indent="-571500">
              <a:buFont typeface="Arial" panose="020B0604020202020204" pitchFamily="34" charset="0"/>
              <a:buChar char="•"/>
            </a:pPr>
            <a:r>
              <a:rPr lang="en-US" sz="4050" dirty="0">
                <a:latin typeface="+mj-lt"/>
              </a:rPr>
              <a:t>36% Some college</a:t>
            </a:r>
            <a:endParaRPr lang="en-US" sz="4050" dirty="0">
              <a:latin typeface="+mj-lt"/>
              <a:ea typeface="Microsoft Sans Serif" panose="020B0604020202020204" pitchFamily="34" charset="0"/>
              <a:cs typeface="Microsoft Sans Serif" panose="020B0604020202020204" pitchFamily="34" charset="0"/>
            </a:endParaRPr>
          </a:p>
          <a:p>
            <a:r>
              <a:rPr lang="en-US" sz="4050" b="1" dirty="0">
                <a:latin typeface="+mj-lt"/>
                <a:ea typeface="Microsoft Sans Serif" panose="020B0604020202020204" pitchFamily="34" charset="0"/>
                <a:cs typeface="Microsoft Sans Serif" panose="020B0604020202020204" pitchFamily="34" charset="0"/>
              </a:rPr>
              <a:t>Measures:</a:t>
            </a:r>
          </a:p>
          <a:p>
            <a:pPr marL="571500" indent="-571500">
              <a:buFont typeface="Arial" panose="020B0604020202020204" pitchFamily="34" charset="0"/>
              <a:buChar char="•"/>
            </a:pPr>
            <a:r>
              <a:rPr lang="en-US" sz="4050" u="sng" dirty="0">
                <a:effectLst/>
                <a:latin typeface="+mj-lt"/>
                <a:ea typeface="Times New Roman" panose="02020603050405020304" pitchFamily="18" charset="0"/>
              </a:rPr>
              <a:t>Marijuana Problem Scale</a:t>
            </a:r>
            <a:r>
              <a:rPr lang="en-US" sz="4050" dirty="0">
                <a:effectLst/>
                <a:latin typeface="+mj-lt"/>
                <a:ea typeface="Times New Roman" panose="02020603050405020304" pitchFamily="18" charset="0"/>
              </a:rPr>
              <a:t> (MPS; Stephens et al., 2000)</a:t>
            </a:r>
          </a:p>
          <a:p>
            <a:pPr marL="571500" indent="-571500">
              <a:buFont typeface="Arial" panose="020B0604020202020204" pitchFamily="34" charset="0"/>
              <a:buChar char="•"/>
            </a:pPr>
            <a:r>
              <a:rPr lang="en-US" sz="4050" u="sng" dirty="0">
                <a:effectLst/>
                <a:latin typeface="+mj-lt"/>
                <a:ea typeface="Times New Roman" panose="02020603050405020304" pitchFamily="18" charset="0"/>
              </a:rPr>
              <a:t>Difficulties in Emotion Regulation Scale</a:t>
            </a:r>
            <a:r>
              <a:rPr lang="en-US" sz="4050" dirty="0">
                <a:effectLst/>
                <a:latin typeface="+mj-lt"/>
                <a:ea typeface="Times New Roman" panose="02020603050405020304" pitchFamily="18" charset="0"/>
              </a:rPr>
              <a:t> (DERS; Gratz </a:t>
            </a:r>
            <a:r>
              <a:rPr lang="en-US" sz="4050" dirty="0">
                <a:latin typeface="+mj-lt"/>
                <a:ea typeface="Times New Roman" panose="02020603050405020304" pitchFamily="18" charset="0"/>
              </a:rPr>
              <a:t>&amp;</a:t>
            </a:r>
            <a:r>
              <a:rPr lang="en-US" sz="4050" dirty="0">
                <a:effectLst/>
                <a:latin typeface="+mj-lt"/>
                <a:ea typeface="Times New Roman" panose="02020603050405020304" pitchFamily="18" charset="0"/>
              </a:rPr>
              <a:t> Roemer, 2004)</a:t>
            </a:r>
          </a:p>
          <a:p>
            <a:pPr marL="571500" indent="-571500">
              <a:buFont typeface="Arial" panose="020B0604020202020204" pitchFamily="34" charset="0"/>
              <a:buChar char="•"/>
            </a:pPr>
            <a:r>
              <a:rPr lang="en-US" sz="4050" u="sng" dirty="0">
                <a:effectLst/>
                <a:latin typeface="+mj-lt"/>
                <a:ea typeface="Times New Roman" panose="02020603050405020304" pitchFamily="18" charset="0"/>
              </a:rPr>
              <a:t>Holmes-Rahe Life Stress Inventory</a:t>
            </a:r>
            <a:r>
              <a:rPr lang="en-US" sz="4050" dirty="0">
                <a:effectLst/>
                <a:latin typeface="+mj-lt"/>
                <a:ea typeface="Times New Roman" panose="02020603050405020304" pitchFamily="18" charset="0"/>
              </a:rPr>
              <a:t> (H-RLSI; Holmes &amp; Rahe, 1967)</a:t>
            </a:r>
            <a:endParaRPr lang="en-US" sz="4050" dirty="0">
              <a:latin typeface="+mj-lt"/>
              <a:ea typeface="Times New Roman" panose="02020603050405020304" pitchFamily="18" charset="0"/>
            </a:endParaRPr>
          </a:p>
          <a:p>
            <a:pPr marL="571500" indent="-571500">
              <a:buFont typeface="Arial" panose="020B0604020202020204" pitchFamily="34" charset="0"/>
              <a:buChar char="•"/>
            </a:pPr>
            <a:r>
              <a:rPr lang="en-US" sz="4050" u="sng" dirty="0">
                <a:effectLst/>
                <a:latin typeface="+mj-lt"/>
                <a:ea typeface="Times New Roman" panose="02020603050405020304" pitchFamily="18" charset="0"/>
              </a:rPr>
              <a:t>Perceived Stress Scale</a:t>
            </a:r>
            <a:r>
              <a:rPr lang="en-US" sz="4050" dirty="0">
                <a:effectLst/>
                <a:latin typeface="+mj-lt"/>
                <a:ea typeface="Times New Roman" panose="02020603050405020304" pitchFamily="18" charset="0"/>
              </a:rPr>
              <a:t> (PSS; Cohen et al., 1983)</a:t>
            </a:r>
            <a:endParaRPr lang="en-US" sz="4050" dirty="0">
              <a:latin typeface="+mj-lt"/>
              <a:ea typeface="Times New Roman" panose="02020603050405020304" pitchFamily="18" charset="0"/>
            </a:endParaRPr>
          </a:p>
          <a:p>
            <a:r>
              <a:rPr lang="en-US" sz="4050" b="1" dirty="0">
                <a:latin typeface="+mj-lt"/>
              </a:rPr>
              <a:t>Statistical Analysis:</a:t>
            </a:r>
            <a:r>
              <a:rPr lang="en-US" sz="4050" dirty="0">
                <a:latin typeface="+mj-lt"/>
              </a:rPr>
              <a:t> </a:t>
            </a:r>
          </a:p>
          <a:p>
            <a:pPr marL="571500" indent="-571500">
              <a:buFont typeface="Arial" panose="020B0604020202020204" pitchFamily="34" charset="0"/>
              <a:buChar char="•"/>
            </a:pPr>
            <a:r>
              <a:rPr lang="en-US" sz="4050" u="sng" dirty="0">
                <a:latin typeface="+mj-lt"/>
              </a:rPr>
              <a:t>Pearson’s correlations</a:t>
            </a:r>
            <a:r>
              <a:rPr lang="en-US" sz="4050" dirty="0">
                <a:latin typeface="+mj-lt"/>
              </a:rPr>
              <a:t> were used </a:t>
            </a:r>
            <a:r>
              <a:rPr lang="en-US" sz="4050" dirty="0">
                <a:solidFill>
                  <a:srgbClr val="000000"/>
                </a:solidFill>
                <a:effectLst/>
                <a:latin typeface="+mj-lt"/>
                <a:ea typeface="Times New Roman" panose="02020603050405020304" pitchFamily="18" charset="0"/>
              </a:rPr>
              <a:t>to examine whether emotion dysregulation, stressful life events, and perceived stress were associated with problematic marijuana use.</a:t>
            </a:r>
          </a:p>
          <a:p>
            <a:pPr marL="571500" indent="-571500">
              <a:buFont typeface="Arial" panose="020B0604020202020204" pitchFamily="34" charset="0"/>
              <a:buChar char="•"/>
            </a:pPr>
            <a:r>
              <a:rPr lang="en-US" sz="4050" u="sng" dirty="0">
                <a:latin typeface="+mj-lt"/>
              </a:rPr>
              <a:t>Hierarchical linear regression</a:t>
            </a:r>
            <a:r>
              <a:rPr lang="en-US" sz="4050" dirty="0">
                <a:latin typeface="+mj-lt"/>
              </a:rPr>
              <a:t> was used to examine the moderating role of emotion dysregulation on the associations between stress and problematic marijuana use. We included the following covariates in our models: age, biological sex, ethnicity, race, income, education, and past 30-day marijuana use.</a:t>
            </a:r>
          </a:p>
        </p:txBody>
      </p:sp>
      <p:sp>
        <p:nvSpPr>
          <p:cNvPr id="23" name="TextBox 22">
            <a:extLst>
              <a:ext uri="{FF2B5EF4-FFF2-40B4-BE49-F238E27FC236}">
                <a16:creationId xmlns:a16="http://schemas.microsoft.com/office/drawing/2014/main" id="{033B5286-5EDD-43F4-93A1-041134E989CA}"/>
              </a:ext>
            </a:extLst>
          </p:cNvPr>
          <p:cNvSpPr txBox="1"/>
          <p:nvPr/>
        </p:nvSpPr>
        <p:spPr>
          <a:xfrm>
            <a:off x="29409426" y="22346507"/>
            <a:ext cx="13903020" cy="8817799"/>
          </a:xfrm>
          <a:prstGeom prst="rect">
            <a:avLst/>
          </a:prstGeom>
          <a:noFill/>
        </p:spPr>
        <p:txBody>
          <a:bodyPr wrap="square" rtlCol="0">
            <a:spAutoFit/>
          </a:bodyPr>
          <a:lstStyle/>
          <a:p>
            <a:pPr marL="642938" indent="-642938">
              <a:buFont typeface="Arial" panose="020B0604020202020204" pitchFamily="34" charset="0"/>
              <a:buChar char="•"/>
            </a:pPr>
            <a:r>
              <a:rPr lang="en-US" sz="4050" dirty="0">
                <a:solidFill>
                  <a:srgbClr val="000000"/>
                </a:solidFill>
                <a:effectLst/>
                <a:latin typeface="+mj-lt"/>
                <a:ea typeface="Times New Roman" panose="02020603050405020304" pitchFamily="18" charset="0"/>
              </a:rPr>
              <a:t>Emotion dysregulation, stressful life events, and perceived stress were positively associated with problematic marijuana use.</a:t>
            </a:r>
            <a:endParaRPr lang="en-US" sz="4050" dirty="0">
              <a:latin typeface="+mj-lt"/>
              <a:ea typeface="Microsoft Sans Serif" panose="020B0604020202020204" pitchFamily="34" charset="0"/>
              <a:cs typeface="Microsoft Sans Serif" panose="020B0604020202020204" pitchFamily="34" charset="0"/>
            </a:endParaRPr>
          </a:p>
          <a:p>
            <a:pPr marL="642938" indent="-642938">
              <a:buFont typeface="Arial" panose="020B0604020202020204" pitchFamily="34" charset="0"/>
              <a:buChar char="•"/>
            </a:pPr>
            <a:r>
              <a:rPr lang="en-US" sz="4050" dirty="0">
                <a:latin typeface="+mj-lt"/>
                <a:ea typeface="Microsoft Sans Serif" panose="020B0604020202020204" pitchFamily="34" charset="0"/>
                <a:cs typeface="Microsoft Sans Serif" panose="020B0604020202020204" pitchFamily="34" charset="0"/>
              </a:rPr>
              <a:t>With emotion dysregulation in the model, more stressful life events and less perceived stress predicted more problematic marijuana use.</a:t>
            </a:r>
          </a:p>
          <a:p>
            <a:pPr marL="642938" indent="-642938">
              <a:buFont typeface="Arial" panose="020B0604020202020204" pitchFamily="34" charset="0"/>
              <a:buChar char="•"/>
            </a:pPr>
            <a:r>
              <a:rPr lang="en-US" sz="4050" dirty="0">
                <a:latin typeface="+mj-lt"/>
              </a:rPr>
              <a:t>Greater emotion dysregulation strengthened these relationships.</a:t>
            </a:r>
          </a:p>
          <a:p>
            <a:pPr marL="642938" indent="-642938">
              <a:buFont typeface="Arial" panose="020B0604020202020204" pitchFamily="34" charset="0"/>
              <a:buChar char="•"/>
            </a:pPr>
            <a:r>
              <a:rPr lang="en-US" sz="4050" dirty="0">
                <a:solidFill>
                  <a:srgbClr val="000000"/>
                </a:solidFill>
                <a:latin typeface="+mj-lt"/>
                <a:ea typeface="Times New Roman" panose="02020603050405020304" pitchFamily="18" charset="0"/>
              </a:rPr>
              <a:t>I</a:t>
            </a:r>
            <a:r>
              <a:rPr lang="en-US" sz="4050" dirty="0">
                <a:solidFill>
                  <a:srgbClr val="000000"/>
                </a:solidFill>
                <a:effectLst/>
                <a:latin typeface="+mj-lt"/>
                <a:ea typeface="Times New Roman" panose="02020603050405020304" pitchFamily="18" charset="0"/>
              </a:rPr>
              <a:t>ndividuals with difficulties regulating emotions and who experience greater stressful life events may be among those at highest risk for developing problematic marijuana use.</a:t>
            </a:r>
            <a:endParaRPr lang="en-US" sz="4050" dirty="0">
              <a:latin typeface="+mj-lt"/>
            </a:endParaRPr>
          </a:p>
          <a:p>
            <a:pPr marL="642938" indent="-642938">
              <a:buFont typeface="Arial" panose="020B0604020202020204" pitchFamily="34" charset="0"/>
              <a:buChar char="•"/>
            </a:pPr>
            <a:r>
              <a:rPr lang="en-US" sz="4050" dirty="0">
                <a:effectLst/>
                <a:latin typeface="+mj-lt"/>
                <a:ea typeface="Times New Roman" panose="02020603050405020304" pitchFamily="18" charset="0"/>
              </a:rPr>
              <a:t>These findings highlight the importance of examining both emotion dysregulation and stress and comparing different aspects of stress in relation to marijuana-use outcomes.</a:t>
            </a:r>
          </a:p>
        </p:txBody>
      </p:sp>
      <p:sp>
        <p:nvSpPr>
          <p:cNvPr id="45" name="Rectangle 44">
            <a:extLst>
              <a:ext uri="{FF2B5EF4-FFF2-40B4-BE49-F238E27FC236}">
                <a16:creationId xmlns:a16="http://schemas.microsoft.com/office/drawing/2014/main" id="{FF7DF553-88F2-4259-9A93-62BCCC28262E}"/>
              </a:ext>
            </a:extLst>
          </p:cNvPr>
          <p:cNvSpPr/>
          <p:nvPr/>
        </p:nvSpPr>
        <p:spPr>
          <a:xfrm>
            <a:off x="21811969" y="16251451"/>
            <a:ext cx="253596" cy="455959"/>
          </a:xfrm>
          <a:prstGeom prst="rect">
            <a:avLst/>
          </a:prstGeom>
        </p:spPr>
        <p:txBody>
          <a:bodyPr wrap="none">
            <a:spAutoFit/>
          </a:bodyPr>
          <a:lstStyle/>
          <a:p>
            <a:r>
              <a:rPr lang="en-US" sz="2363" dirty="0">
                <a:latin typeface="+mj-lt"/>
                <a:ea typeface="Microsoft Sans Serif" panose="020B0604020202020204" pitchFamily="34" charset="0"/>
                <a:cs typeface="Microsoft Sans Serif" panose="020B0604020202020204" pitchFamily="34" charset="0"/>
              </a:rPr>
              <a:t> </a:t>
            </a:r>
          </a:p>
        </p:txBody>
      </p:sp>
      <p:sp>
        <p:nvSpPr>
          <p:cNvPr id="46" name="TextBox 45">
            <a:extLst>
              <a:ext uri="{FF2B5EF4-FFF2-40B4-BE49-F238E27FC236}">
                <a16:creationId xmlns:a16="http://schemas.microsoft.com/office/drawing/2014/main" id="{1BB4138A-2116-4A43-836D-F0E2B3F9DF12}"/>
              </a:ext>
            </a:extLst>
          </p:cNvPr>
          <p:cNvSpPr txBox="1"/>
          <p:nvPr/>
        </p:nvSpPr>
        <p:spPr>
          <a:xfrm>
            <a:off x="15309843" y="3760477"/>
            <a:ext cx="27889488" cy="816017"/>
          </a:xfrm>
          <a:prstGeom prst="rect">
            <a:avLst/>
          </a:prstGeom>
          <a:solidFill>
            <a:srgbClr val="EB6C15"/>
          </a:solidFill>
          <a:ln>
            <a:solidFill>
              <a:srgbClr val="EB6C15"/>
            </a:solidFill>
          </a:ln>
        </p:spPr>
        <p:txBody>
          <a:bodyPr wrap="square" rtlCol="0">
            <a:spAutoFit/>
          </a:bodyPr>
          <a:lstStyle/>
          <a:p>
            <a:pPr algn="ctr"/>
            <a:r>
              <a:rPr lang="en-US" sz="4500" b="1" dirty="0">
                <a:solidFill>
                  <a:schemeClr val="bg1"/>
                </a:solidFill>
                <a:latin typeface="+mj-lt"/>
                <a:ea typeface="Microsoft Sans Serif" panose="020B0604020202020204" pitchFamily="34" charset="0"/>
                <a:cs typeface="Microsoft Sans Serif" panose="020B0604020202020204" pitchFamily="34" charset="0"/>
              </a:rPr>
              <a:t>Results</a:t>
            </a:r>
          </a:p>
        </p:txBody>
      </p:sp>
      <p:sp>
        <p:nvSpPr>
          <p:cNvPr id="33" name="Rectangle 2">
            <a:extLst>
              <a:ext uri="{FF2B5EF4-FFF2-40B4-BE49-F238E27FC236}">
                <a16:creationId xmlns:a16="http://schemas.microsoft.com/office/drawing/2014/main" id="{25FEED6F-3529-4523-B584-568AC5613F3B}"/>
              </a:ext>
            </a:extLst>
          </p:cNvPr>
          <p:cNvSpPr>
            <a:spLocks noChangeArrowheads="1"/>
          </p:cNvSpPr>
          <p:nvPr/>
        </p:nvSpPr>
        <p:spPr bwMode="auto">
          <a:xfrm>
            <a:off x="1371601" y="-233749"/>
            <a:ext cx="207814" cy="46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2870" tIns="51435" rIns="102870" bIns="51435" numCol="1" anchor="ctr" anchorCtr="0" compatLnSpc="1">
            <a:prstTxWarp prst="textNoShape">
              <a:avLst/>
            </a:prstTxWarp>
            <a:spAutoFit/>
          </a:bodyPr>
          <a:lstStyle/>
          <a:p>
            <a:endParaRPr lang="en-US" sz="2363"/>
          </a:p>
        </p:txBody>
      </p:sp>
      <p:sp>
        <p:nvSpPr>
          <p:cNvPr id="41" name="TextBox 40">
            <a:extLst>
              <a:ext uri="{FF2B5EF4-FFF2-40B4-BE49-F238E27FC236}">
                <a16:creationId xmlns:a16="http://schemas.microsoft.com/office/drawing/2014/main" id="{3453D1A3-B527-4153-91C6-F1DA5F316DEF}"/>
              </a:ext>
            </a:extLst>
          </p:cNvPr>
          <p:cNvSpPr txBox="1"/>
          <p:nvPr/>
        </p:nvSpPr>
        <p:spPr>
          <a:xfrm>
            <a:off x="29372994" y="31218595"/>
            <a:ext cx="14012316" cy="1031051"/>
          </a:xfrm>
          <a:prstGeom prst="rect">
            <a:avLst/>
          </a:prstGeom>
          <a:solidFill>
            <a:schemeClr val="accent2">
              <a:lumMod val="20000"/>
              <a:lumOff val="80000"/>
            </a:schemeClr>
          </a:solidFill>
        </p:spPr>
        <p:txBody>
          <a:bodyPr wrap="square" rtlCol="0">
            <a:spAutoFit/>
          </a:bodyPr>
          <a:lstStyle/>
          <a:p>
            <a:r>
              <a:rPr lang="en-US" sz="3050" b="1" dirty="0">
                <a:latin typeface="+mj-lt"/>
              </a:rPr>
              <a:t>Funded by: </a:t>
            </a:r>
            <a:r>
              <a:rPr lang="en-US" sz="3050" dirty="0">
                <a:latin typeface="+mj-lt"/>
              </a:rPr>
              <a:t>Start-up research funds to Dr. Cservenka provided by Oregon State University</a:t>
            </a:r>
          </a:p>
          <a:p>
            <a:r>
              <a:rPr lang="en-US" sz="3050" b="1" dirty="0">
                <a:latin typeface="+mj-lt"/>
              </a:rPr>
              <a:t>Contact information: </a:t>
            </a:r>
            <a:r>
              <a:rPr lang="en-US" sz="3050" dirty="0">
                <a:latin typeface="+mj-lt"/>
              </a:rPr>
              <a:t>cavallje@oregonstate.edu</a:t>
            </a:r>
            <a:endParaRPr lang="en-US" sz="3050" b="1" dirty="0">
              <a:latin typeface="+mj-lt"/>
            </a:endParaRPr>
          </a:p>
        </p:txBody>
      </p:sp>
      <p:pic>
        <p:nvPicPr>
          <p:cNvPr id="9" name="Picture 8" descr="A close up of a sign&#10;&#10;Description automatically generated">
            <a:extLst>
              <a:ext uri="{FF2B5EF4-FFF2-40B4-BE49-F238E27FC236}">
                <a16:creationId xmlns:a16="http://schemas.microsoft.com/office/drawing/2014/main" id="{052989F5-3FC0-4D08-B5B5-278ED7D39AF7}"/>
              </a:ext>
            </a:extLst>
          </p:cNvPr>
          <p:cNvPicPr>
            <a:picLocks noChangeAspect="1"/>
          </p:cNvPicPr>
          <p:nvPr/>
        </p:nvPicPr>
        <p:blipFill rotWithShape="1">
          <a:blip r:embed="rId2">
            <a:extLst>
              <a:ext uri="{28A0092B-C50C-407E-A947-70E740481C1C}">
                <a14:useLocalDpi xmlns:a14="http://schemas.microsoft.com/office/drawing/2010/main" val="0"/>
              </a:ext>
            </a:extLst>
          </a:blip>
          <a:srcRect l="12010" t="7341" r="9562" b="6133"/>
          <a:stretch/>
        </p:blipFill>
        <p:spPr>
          <a:xfrm>
            <a:off x="39737022" y="352539"/>
            <a:ext cx="3795710" cy="2588965"/>
          </a:xfrm>
          <a:prstGeom prst="rect">
            <a:avLst/>
          </a:prstGeom>
        </p:spPr>
      </p:pic>
      <p:graphicFrame>
        <p:nvGraphicFramePr>
          <p:cNvPr id="48" name="Table 4">
            <a:extLst>
              <a:ext uri="{FF2B5EF4-FFF2-40B4-BE49-F238E27FC236}">
                <a16:creationId xmlns:a16="http://schemas.microsoft.com/office/drawing/2014/main" id="{E91FC3EC-F387-40A0-844D-018882F37DAA}"/>
              </a:ext>
            </a:extLst>
          </p:cNvPr>
          <p:cNvGraphicFramePr>
            <a:graphicFrameLocks/>
          </p:cNvGraphicFramePr>
          <p:nvPr>
            <p:extLst>
              <p:ext uri="{D42A27DB-BD31-4B8C-83A1-F6EECF244321}">
                <p14:modId xmlns:p14="http://schemas.microsoft.com/office/powerpoint/2010/main" val="225968840"/>
              </p:ext>
            </p:extLst>
          </p:nvPr>
        </p:nvGraphicFramePr>
        <p:xfrm>
          <a:off x="16374704" y="27242860"/>
          <a:ext cx="11141793" cy="4960620"/>
        </p:xfrm>
        <a:graphic>
          <a:graphicData uri="http://schemas.openxmlformats.org/drawingml/2006/table">
            <a:tbl>
              <a:tblPr firstRow="1" bandRow="1">
                <a:tableStyleId>{85BE263C-DBD7-4A20-BB59-AAB30ACAA65A}</a:tableStyleId>
              </a:tblPr>
              <a:tblGrid>
                <a:gridCol w="6408803">
                  <a:extLst>
                    <a:ext uri="{9D8B030D-6E8A-4147-A177-3AD203B41FA5}">
                      <a16:colId xmlns:a16="http://schemas.microsoft.com/office/drawing/2014/main" val="514404578"/>
                    </a:ext>
                  </a:extLst>
                </a:gridCol>
                <a:gridCol w="1317458">
                  <a:extLst>
                    <a:ext uri="{9D8B030D-6E8A-4147-A177-3AD203B41FA5}">
                      <a16:colId xmlns:a16="http://schemas.microsoft.com/office/drawing/2014/main" val="2707910515"/>
                    </a:ext>
                  </a:extLst>
                </a:gridCol>
                <a:gridCol w="1225736">
                  <a:extLst>
                    <a:ext uri="{9D8B030D-6E8A-4147-A177-3AD203B41FA5}">
                      <a16:colId xmlns:a16="http://schemas.microsoft.com/office/drawing/2014/main" val="1739729930"/>
                    </a:ext>
                  </a:extLst>
                </a:gridCol>
                <a:gridCol w="1115557">
                  <a:extLst>
                    <a:ext uri="{9D8B030D-6E8A-4147-A177-3AD203B41FA5}">
                      <a16:colId xmlns:a16="http://schemas.microsoft.com/office/drawing/2014/main" val="4164825507"/>
                    </a:ext>
                  </a:extLst>
                </a:gridCol>
                <a:gridCol w="1074239">
                  <a:extLst>
                    <a:ext uri="{9D8B030D-6E8A-4147-A177-3AD203B41FA5}">
                      <a16:colId xmlns:a16="http://schemas.microsoft.com/office/drawing/2014/main" val="2363034189"/>
                    </a:ext>
                  </a:extLst>
                </a:gridCol>
              </a:tblGrid>
              <a:tr h="689686">
                <a:tc gridSpan="5">
                  <a:txBody>
                    <a:bodyPr/>
                    <a:lstStyle/>
                    <a:p>
                      <a:pPr algn="ctr"/>
                      <a:r>
                        <a:rPr lang="en-US" sz="4050" dirty="0"/>
                        <a:t>Pearson’s Correlations Between Primary Variables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sz="2400" dirty="0"/>
                    </a:p>
                  </a:txBody>
                  <a:tcPr/>
                </a:tc>
                <a:extLst>
                  <a:ext uri="{0D108BD9-81ED-4DB2-BD59-A6C34878D82A}">
                    <a16:rowId xmlns:a16="http://schemas.microsoft.com/office/drawing/2014/main" val="2241108671"/>
                  </a:ext>
                </a:extLst>
              </a:tr>
              <a:tr h="689686">
                <a:tc>
                  <a:txBody>
                    <a:bodyPr/>
                    <a:lstStyle/>
                    <a:p>
                      <a:endParaRPr lang="en-US" sz="4050" dirty="0"/>
                    </a:p>
                  </a:txBody>
                  <a:tcPr>
                    <a:lnL w="12700" cap="flat" cmpd="sng" algn="ctr">
                      <a:solidFill>
                        <a:schemeClr val="tx1"/>
                      </a:solidFill>
                      <a:prstDash val="solid"/>
                      <a:round/>
                      <a:headEnd type="none" w="med" len="med"/>
                      <a:tailEnd type="none" w="med" len="med"/>
                    </a:lnL>
                  </a:tcPr>
                </a:tc>
                <a:tc>
                  <a:txBody>
                    <a:bodyPr/>
                    <a:lstStyle/>
                    <a:p>
                      <a:pPr algn="ctr" fontAlgn="ctr"/>
                      <a:r>
                        <a:rPr lang="en-US" sz="4050" u="none" strike="noStrike" dirty="0">
                          <a:solidFill>
                            <a:schemeClr val="tx1"/>
                          </a:solidFill>
                          <a:effectLst/>
                        </a:rPr>
                        <a:t>1</a:t>
                      </a:r>
                      <a:endParaRPr lang="en-US" sz="405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r>
                        <a:rPr lang="en-US" sz="4050" u="none" strike="noStrike" dirty="0">
                          <a:solidFill>
                            <a:schemeClr val="tx1"/>
                          </a:solidFill>
                          <a:effectLst/>
                        </a:rPr>
                        <a:t>2</a:t>
                      </a:r>
                      <a:endParaRPr lang="en-US" sz="405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r>
                        <a:rPr lang="en-US" sz="4050" u="none" strike="noStrike" dirty="0">
                          <a:solidFill>
                            <a:schemeClr val="tx1"/>
                          </a:solidFill>
                          <a:effectLst/>
                        </a:rPr>
                        <a:t>3</a:t>
                      </a:r>
                      <a:endParaRPr lang="en-US" sz="4050" b="0" i="0" u="none" strike="noStrike" dirty="0">
                        <a:solidFill>
                          <a:schemeClr val="tx1"/>
                        </a:solidFill>
                        <a:effectLst/>
                        <a:latin typeface="Calibri" panose="020F0502020204030204" pitchFamily="34" charset="0"/>
                      </a:endParaRPr>
                    </a:p>
                  </a:txBody>
                  <a:tcPr marL="6350" marR="6350" marT="6350" marB="0" anchor="ctr"/>
                </a:tc>
                <a:tc>
                  <a:txBody>
                    <a:bodyPr/>
                    <a:lstStyle/>
                    <a:p>
                      <a:pPr algn="ctr" fontAlgn="ctr"/>
                      <a:r>
                        <a:rPr lang="en-US" sz="4050" b="0" u="none" strike="noStrike" dirty="0">
                          <a:solidFill>
                            <a:schemeClr val="tx1"/>
                          </a:solidFill>
                          <a:effectLst/>
                        </a:rPr>
                        <a:t>4</a:t>
                      </a:r>
                      <a:endParaRPr lang="en-US" sz="4050" b="0" i="0" u="none" strike="noStrike" dirty="0">
                        <a:solidFill>
                          <a:schemeClr val="tx1"/>
                        </a:solidFill>
                        <a:effectLst/>
                        <a:latin typeface="Calibri" panose="020F0502020204030204" pitchFamily="34" charset="0"/>
                      </a:endParaRPr>
                    </a:p>
                  </a:txBody>
                  <a:tcPr marL="6350" marR="6350" marT="635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9419940"/>
                  </a:ext>
                </a:extLst>
              </a:tr>
              <a:tr h="689686">
                <a:tc>
                  <a:txBody>
                    <a:bodyPr/>
                    <a:lstStyle/>
                    <a:p>
                      <a:r>
                        <a:rPr lang="en-US" sz="4050" dirty="0"/>
                        <a:t>1. Problematic Marijuana Use</a:t>
                      </a:r>
                    </a:p>
                  </a:txBody>
                  <a:tcPr>
                    <a:lnL w="12700" cap="flat" cmpd="sng" algn="ctr">
                      <a:solidFill>
                        <a:schemeClr val="tx1"/>
                      </a:solidFill>
                      <a:prstDash val="solid"/>
                      <a:round/>
                      <a:headEnd type="none" w="med" len="med"/>
                      <a:tailEnd type="none" w="med" len="med"/>
                    </a:lnL>
                  </a:tcPr>
                </a:tc>
                <a:tc>
                  <a:txBody>
                    <a:bodyPr/>
                    <a:lstStyle/>
                    <a:p>
                      <a:pPr algn="ctr"/>
                      <a:r>
                        <a:rPr lang="en-US" sz="4050" dirty="0"/>
                        <a:t>-</a:t>
                      </a:r>
                    </a:p>
                  </a:txBody>
                  <a:tcPr/>
                </a:tc>
                <a:tc>
                  <a:txBody>
                    <a:bodyPr/>
                    <a:lstStyle/>
                    <a:p>
                      <a:pPr algn="ctr"/>
                      <a:endParaRPr lang="en-US" sz="4050" dirty="0"/>
                    </a:p>
                  </a:txBody>
                  <a:tcPr/>
                </a:tc>
                <a:tc>
                  <a:txBody>
                    <a:bodyPr/>
                    <a:lstStyle/>
                    <a:p>
                      <a:pPr algn="ctr"/>
                      <a:endParaRPr lang="en-US" sz="4050" dirty="0"/>
                    </a:p>
                  </a:txBody>
                  <a:tcPr/>
                </a:tc>
                <a:tc>
                  <a:txBody>
                    <a:bodyPr/>
                    <a:lstStyle/>
                    <a:p>
                      <a:pPr algn="ctr"/>
                      <a:endParaRPr lang="en-US" sz="405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6807279"/>
                  </a:ext>
                </a:extLst>
              </a:tr>
              <a:tr h="689686">
                <a:tc>
                  <a:txBody>
                    <a:bodyPr/>
                    <a:lstStyle/>
                    <a:p>
                      <a:r>
                        <a:rPr lang="en-US" sz="4050" dirty="0"/>
                        <a:t>2. Stressful Life Events</a:t>
                      </a:r>
                    </a:p>
                  </a:txBody>
                  <a:tcPr>
                    <a:lnL w="12700" cap="flat" cmpd="sng" algn="ctr">
                      <a:solidFill>
                        <a:schemeClr val="tx1"/>
                      </a:solidFill>
                      <a:prstDash val="solid"/>
                      <a:round/>
                      <a:headEnd type="none" w="med" len="med"/>
                      <a:tailEnd type="none" w="med" len="med"/>
                    </a:lnL>
                  </a:tcPr>
                </a:tc>
                <a:tc>
                  <a:txBody>
                    <a:bodyPr/>
                    <a:lstStyle/>
                    <a:p>
                      <a:pPr algn="ctr"/>
                      <a:r>
                        <a:rPr lang="en-US" sz="4050" dirty="0"/>
                        <a:t>.32</a:t>
                      </a:r>
                    </a:p>
                  </a:txBody>
                  <a:tcPr/>
                </a:tc>
                <a:tc>
                  <a:txBody>
                    <a:bodyPr/>
                    <a:lstStyle/>
                    <a:p>
                      <a:pPr algn="ctr"/>
                      <a:r>
                        <a:rPr lang="en-US" sz="4050" dirty="0"/>
                        <a:t>-</a:t>
                      </a:r>
                    </a:p>
                  </a:txBody>
                  <a:tcPr/>
                </a:tc>
                <a:tc>
                  <a:txBody>
                    <a:bodyPr/>
                    <a:lstStyle/>
                    <a:p>
                      <a:pPr algn="ctr"/>
                      <a:endParaRPr lang="en-US" sz="4050" dirty="0"/>
                    </a:p>
                  </a:txBody>
                  <a:tcPr/>
                </a:tc>
                <a:tc>
                  <a:txBody>
                    <a:bodyPr/>
                    <a:lstStyle/>
                    <a:p>
                      <a:pPr algn="ctr"/>
                      <a:endParaRPr lang="en-US" sz="405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61367628"/>
                  </a:ext>
                </a:extLst>
              </a:tr>
              <a:tr h="689686">
                <a:tc>
                  <a:txBody>
                    <a:bodyPr/>
                    <a:lstStyle/>
                    <a:p>
                      <a:r>
                        <a:rPr lang="en-US" sz="4050" dirty="0"/>
                        <a:t>3. Perceived Stress</a:t>
                      </a:r>
                    </a:p>
                  </a:txBody>
                  <a:tcPr>
                    <a:lnL w="12700" cap="flat" cmpd="sng" algn="ctr">
                      <a:solidFill>
                        <a:schemeClr val="tx1"/>
                      </a:solidFill>
                      <a:prstDash val="solid"/>
                      <a:round/>
                      <a:headEnd type="none" w="med" len="med"/>
                      <a:tailEnd type="none" w="med" len="med"/>
                    </a:lnL>
                  </a:tcPr>
                </a:tc>
                <a:tc>
                  <a:txBody>
                    <a:bodyPr/>
                    <a:lstStyle/>
                    <a:p>
                      <a:pPr algn="ctr"/>
                      <a:r>
                        <a:rPr lang="en-US" sz="4050" dirty="0"/>
                        <a:t>.13</a:t>
                      </a:r>
                    </a:p>
                  </a:txBody>
                  <a:tcPr/>
                </a:tc>
                <a:tc>
                  <a:txBody>
                    <a:bodyPr/>
                    <a:lstStyle/>
                    <a:p>
                      <a:pPr algn="ctr"/>
                      <a:r>
                        <a:rPr lang="en-US" sz="4050" dirty="0"/>
                        <a:t>.13</a:t>
                      </a:r>
                    </a:p>
                  </a:txBody>
                  <a:tcPr/>
                </a:tc>
                <a:tc>
                  <a:txBody>
                    <a:bodyPr/>
                    <a:lstStyle/>
                    <a:p>
                      <a:pPr algn="ctr"/>
                      <a:r>
                        <a:rPr lang="en-US" sz="4050" dirty="0"/>
                        <a:t>-</a:t>
                      </a:r>
                    </a:p>
                  </a:txBody>
                  <a:tcPr/>
                </a:tc>
                <a:tc>
                  <a:txBody>
                    <a:bodyPr/>
                    <a:lstStyle/>
                    <a:p>
                      <a:pPr algn="ctr"/>
                      <a:endParaRPr lang="en-US" sz="405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59541694"/>
                  </a:ext>
                </a:extLst>
              </a:tr>
              <a:tr h="689686">
                <a:tc>
                  <a:txBody>
                    <a:bodyPr/>
                    <a:lstStyle/>
                    <a:p>
                      <a:r>
                        <a:rPr lang="en-US" sz="4050" dirty="0"/>
                        <a:t>4. Emotion Dysregulation</a:t>
                      </a:r>
                    </a:p>
                  </a:txBody>
                  <a:tcPr>
                    <a:lnL w="12700" cap="flat" cmpd="sng" algn="ctr">
                      <a:solidFill>
                        <a:schemeClr val="tx1"/>
                      </a:solidFill>
                      <a:prstDash val="solid"/>
                      <a:round/>
                      <a:headEnd type="none" w="med" len="med"/>
                      <a:tailEnd type="none" w="med" len="med"/>
                    </a:lnL>
                  </a:tcPr>
                </a:tc>
                <a:tc>
                  <a:txBody>
                    <a:bodyPr/>
                    <a:lstStyle/>
                    <a:p>
                      <a:pPr algn="ctr"/>
                      <a:r>
                        <a:rPr lang="en-US" sz="4050" dirty="0"/>
                        <a:t>.53</a:t>
                      </a:r>
                    </a:p>
                  </a:txBody>
                  <a:tcPr/>
                </a:tc>
                <a:tc>
                  <a:txBody>
                    <a:bodyPr/>
                    <a:lstStyle/>
                    <a:p>
                      <a:pPr algn="ctr"/>
                      <a:r>
                        <a:rPr lang="en-US" sz="4050" dirty="0"/>
                        <a:t>.17</a:t>
                      </a:r>
                    </a:p>
                  </a:txBody>
                  <a:tcPr/>
                </a:tc>
                <a:tc>
                  <a:txBody>
                    <a:bodyPr/>
                    <a:lstStyle/>
                    <a:p>
                      <a:pPr algn="ctr"/>
                      <a:r>
                        <a:rPr lang="en-US" sz="4050" dirty="0"/>
                        <a:t>.53</a:t>
                      </a:r>
                    </a:p>
                  </a:txBody>
                  <a:tcPr/>
                </a:tc>
                <a:tc>
                  <a:txBody>
                    <a:bodyPr/>
                    <a:lstStyle/>
                    <a:p>
                      <a:pPr algn="ctr"/>
                      <a:r>
                        <a:rPr lang="en-US" sz="4050" dirty="0"/>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44805950"/>
                  </a:ext>
                </a:extLst>
              </a:tr>
              <a:tr h="689686">
                <a:tc grid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4050" b="1" i="1" dirty="0"/>
                        <a:t>Note. </a:t>
                      </a:r>
                      <a:r>
                        <a:rPr lang="en-US" sz="4050" b="1" dirty="0"/>
                        <a:t>All </a:t>
                      </a:r>
                      <a:r>
                        <a:rPr lang="en-US" sz="4050" b="1" i="1" dirty="0"/>
                        <a:t>p</a:t>
                      </a:r>
                      <a:r>
                        <a:rPr lang="en-US" sz="4050" b="1" dirty="0"/>
                        <a:t>’s &lt; .001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400" b="1" dirty="0"/>
                    </a:p>
                  </a:txBody>
                  <a:tcPr/>
                </a:tc>
                <a:extLst>
                  <a:ext uri="{0D108BD9-81ED-4DB2-BD59-A6C34878D82A}">
                    <a16:rowId xmlns:a16="http://schemas.microsoft.com/office/drawing/2014/main" val="569437701"/>
                  </a:ext>
                </a:extLst>
              </a:tr>
            </a:tbl>
          </a:graphicData>
        </a:graphic>
      </p:graphicFrame>
      <p:pic>
        <p:nvPicPr>
          <p:cNvPr id="15" name="Picture 14" descr="A screenshot of a cell phone&#10;&#10;Description automatically generated">
            <a:extLst>
              <a:ext uri="{FF2B5EF4-FFF2-40B4-BE49-F238E27FC236}">
                <a16:creationId xmlns:a16="http://schemas.microsoft.com/office/drawing/2014/main" id="{90340A50-E4BA-4FAA-830E-B9A73AC4F4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74280" y="6504247"/>
            <a:ext cx="12982570" cy="9743018"/>
          </a:xfrm>
          <a:prstGeom prst="rect">
            <a:avLst/>
          </a:prstGeom>
        </p:spPr>
      </p:pic>
      <p:sp>
        <p:nvSpPr>
          <p:cNvPr id="16" name="TextBox 15">
            <a:extLst>
              <a:ext uri="{FF2B5EF4-FFF2-40B4-BE49-F238E27FC236}">
                <a16:creationId xmlns:a16="http://schemas.microsoft.com/office/drawing/2014/main" id="{B618987C-A9D3-4830-B6E8-A30E41C2DC53}"/>
              </a:ext>
            </a:extLst>
          </p:cNvPr>
          <p:cNvSpPr txBox="1"/>
          <p:nvPr/>
        </p:nvSpPr>
        <p:spPr>
          <a:xfrm>
            <a:off x="15537297" y="5011706"/>
            <a:ext cx="13056536" cy="1338828"/>
          </a:xfrm>
          <a:prstGeom prst="rect">
            <a:avLst/>
          </a:prstGeom>
          <a:noFill/>
        </p:spPr>
        <p:txBody>
          <a:bodyPr wrap="square" rtlCol="0">
            <a:spAutoFit/>
          </a:bodyPr>
          <a:lstStyle/>
          <a:p>
            <a:pPr algn="ctr"/>
            <a:r>
              <a:rPr lang="en-US" sz="4050" b="1" dirty="0"/>
              <a:t>Emotion Dysregulation Moderates the Association between Stressful Life Events and Problematic Marijuana Use</a:t>
            </a:r>
          </a:p>
        </p:txBody>
      </p:sp>
      <p:sp>
        <p:nvSpPr>
          <p:cNvPr id="53" name="TextBox 52">
            <a:extLst>
              <a:ext uri="{FF2B5EF4-FFF2-40B4-BE49-F238E27FC236}">
                <a16:creationId xmlns:a16="http://schemas.microsoft.com/office/drawing/2014/main" id="{B11260B8-F861-4609-A395-D5C3AA9F5A51}"/>
              </a:ext>
            </a:extLst>
          </p:cNvPr>
          <p:cNvSpPr txBox="1"/>
          <p:nvPr/>
        </p:nvSpPr>
        <p:spPr>
          <a:xfrm>
            <a:off x="29794621" y="5076928"/>
            <a:ext cx="12999117" cy="1338828"/>
          </a:xfrm>
          <a:prstGeom prst="rect">
            <a:avLst/>
          </a:prstGeom>
          <a:noFill/>
        </p:spPr>
        <p:txBody>
          <a:bodyPr wrap="square" rtlCol="0">
            <a:spAutoFit/>
          </a:bodyPr>
          <a:lstStyle/>
          <a:p>
            <a:pPr algn="ctr"/>
            <a:r>
              <a:rPr lang="en-US" sz="4050" b="1" dirty="0"/>
              <a:t>Emotion Dysregulation Moderates the Association between Perceived Stress and Problematic Marijuana Use</a:t>
            </a:r>
          </a:p>
        </p:txBody>
      </p:sp>
      <p:graphicFrame>
        <p:nvGraphicFramePr>
          <p:cNvPr id="56" name="Table 6">
            <a:extLst>
              <a:ext uri="{FF2B5EF4-FFF2-40B4-BE49-F238E27FC236}">
                <a16:creationId xmlns:a16="http://schemas.microsoft.com/office/drawing/2014/main" id="{8249547F-5999-45B4-887F-FFB0225CFC28}"/>
              </a:ext>
            </a:extLst>
          </p:cNvPr>
          <p:cNvGraphicFramePr>
            <a:graphicFrameLocks/>
          </p:cNvGraphicFramePr>
          <p:nvPr>
            <p:extLst>
              <p:ext uri="{D42A27DB-BD31-4B8C-83A1-F6EECF244321}">
                <p14:modId xmlns:p14="http://schemas.microsoft.com/office/powerpoint/2010/main" val="402624357"/>
              </p:ext>
            </p:extLst>
          </p:nvPr>
        </p:nvGraphicFramePr>
        <p:xfrm>
          <a:off x="16359923" y="16986394"/>
          <a:ext cx="11141777" cy="3710827"/>
        </p:xfrm>
        <a:graphic>
          <a:graphicData uri="http://schemas.openxmlformats.org/drawingml/2006/table">
            <a:tbl>
              <a:tblPr firstRow="1" bandRow="1">
                <a:tableStyleId>{85BE263C-DBD7-4A20-BB59-AAB30ACAA65A}</a:tableStyleId>
              </a:tblPr>
              <a:tblGrid>
                <a:gridCol w="6053387">
                  <a:extLst>
                    <a:ext uri="{9D8B030D-6E8A-4147-A177-3AD203B41FA5}">
                      <a16:colId xmlns:a16="http://schemas.microsoft.com/office/drawing/2014/main" val="4075524136"/>
                    </a:ext>
                  </a:extLst>
                </a:gridCol>
                <a:gridCol w="2412572">
                  <a:extLst>
                    <a:ext uri="{9D8B030D-6E8A-4147-A177-3AD203B41FA5}">
                      <a16:colId xmlns:a16="http://schemas.microsoft.com/office/drawing/2014/main" val="2398884729"/>
                    </a:ext>
                  </a:extLst>
                </a:gridCol>
                <a:gridCol w="2675818">
                  <a:extLst>
                    <a:ext uri="{9D8B030D-6E8A-4147-A177-3AD203B41FA5}">
                      <a16:colId xmlns:a16="http://schemas.microsoft.com/office/drawing/2014/main" val="3738451307"/>
                    </a:ext>
                  </a:extLst>
                </a:gridCol>
              </a:tblGrid>
              <a:tr h="686480">
                <a:tc>
                  <a:txBody>
                    <a:bodyPr/>
                    <a:lstStyle/>
                    <a:p>
                      <a:pPr algn="ctr"/>
                      <a:r>
                        <a:rPr lang="en-US" sz="4050" dirty="0"/>
                        <a:t>Coefficients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4050" i="1" dirty="0"/>
                        <a:t>B</a:t>
                      </a:r>
                    </a:p>
                  </a:txBody>
                  <a:tcPr>
                    <a:lnT w="12700" cap="flat" cmpd="sng" algn="ctr">
                      <a:solidFill>
                        <a:schemeClr val="tx1"/>
                      </a:solidFill>
                      <a:prstDash val="solid"/>
                      <a:round/>
                      <a:headEnd type="none" w="med" len="med"/>
                      <a:tailEnd type="none" w="med" len="med"/>
                    </a:lnT>
                  </a:tcPr>
                </a:tc>
                <a:tc>
                  <a:txBody>
                    <a:bodyPr/>
                    <a:lstStyle/>
                    <a:p>
                      <a:pPr algn="ctr"/>
                      <a:r>
                        <a:rPr lang="en-US" sz="4050" i="1" dirty="0"/>
                        <a:t>p</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38588578"/>
                  </a:ext>
                </a:extLst>
              </a:tr>
              <a:tr h="686480">
                <a:tc>
                  <a:txBody>
                    <a:bodyPr/>
                    <a:lstStyle/>
                    <a:p>
                      <a:r>
                        <a:rPr lang="en-US" sz="4050" dirty="0"/>
                        <a:t>Emotion Dysregulation</a:t>
                      </a:r>
                    </a:p>
                  </a:txBody>
                  <a:tcPr>
                    <a:lnL w="12700" cap="flat" cmpd="sng" algn="ctr">
                      <a:solidFill>
                        <a:schemeClr val="tx1"/>
                      </a:solidFill>
                      <a:prstDash val="solid"/>
                      <a:round/>
                      <a:headEnd type="none" w="med" len="med"/>
                      <a:tailEnd type="none" w="med" len="med"/>
                    </a:lnL>
                  </a:tcPr>
                </a:tc>
                <a:tc>
                  <a:txBody>
                    <a:bodyPr/>
                    <a:lstStyle/>
                    <a:p>
                      <a:pPr algn="ctr"/>
                      <a:r>
                        <a:rPr lang="en-US" sz="4050" dirty="0"/>
                        <a:t>.32</a:t>
                      </a:r>
                    </a:p>
                  </a:txBody>
                  <a:tcPr/>
                </a:tc>
                <a:tc>
                  <a:txBody>
                    <a:bodyPr/>
                    <a:lstStyle/>
                    <a:p>
                      <a:pPr algn="ctr"/>
                      <a:r>
                        <a:rPr lang="en-US" sz="4050" b="1" dirty="0"/>
                        <a:t>&lt;.001</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4431656"/>
                  </a:ext>
                </a:extLst>
              </a:tr>
              <a:tr h="686480">
                <a:tc>
                  <a:txBody>
                    <a:bodyPr/>
                    <a:lstStyle/>
                    <a:p>
                      <a:r>
                        <a:rPr lang="en-US" sz="4050" dirty="0"/>
                        <a:t>Stressful Life Events</a:t>
                      </a:r>
                    </a:p>
                  </a:txBody>
                  <a:tcPr>
                    <a:lnL w="12700" cap="flat" cmpd="sng" algn="ctr">
                      <a:solidFill>
                        <a:schemeClr val="tx1"/>
                      </a:solidFill>
                      <a:prstDash val="solid"/>
                      <a:round/>
                      <a:headEnd type="none" w="med" len="med"/>
                      <a:tailEnd type="none" w="med" len="med"/>
                    </a:lnL>
                  </a:tcPr>
                </a:tc>
                <a:tc>
                  <a:txBody>
                    <a:bodyPr/>
                    <a:lstStyle/>
                    <a:p>
                      <a:pPr algn="ctr"/>
                      <a:r>
                        <a:rPr lang="en-US" sz="4050" dirty="0"/>
                        <a:t>.21</a:t>
                      </a:r>
                    </a:p>
                  </a:txBody>
                  <a:tcPr/>
                </a:tc>
                <a:tc>
                  <a:txBody>
                    <a:bodyPr/>
                    <a:lstStyle/>
                    <a:p>
                      <a:pPr algn="ctr"/>
                      <a:r>
                        <a:rPr lang="en-US" sz="4050" b="1" dirty="0"/>
                        <a:t>&lt;.001</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14596821"/>
                  </a:ext>
                </a:extLst>
              </a:tr>
              <a:tr h="876187">
                <a:tc>
                  <a:txBody>
                    <a:bodyPr/>
                    <a:lstStyle/>
                    <a:p>
                      <a:r>
                        <a:rPr lang="en-US" sz="4050" dirty="0"/>
                        <a:t>Interaction</a:t>
                      </a:r>
                    </a:p>
                  </a:txBody>
                  <a:tcPr>
                    <a:lnL w="12700" cap="flat" cmpd="sng" algn="ctr">
                      <a:solidFill>
                        <a:schemeClr val="tx1"/>
                      </a:solidFill>
                      <a:prstDash val="solid"/>
                      <a:round/>
                      <a:headEnd type="none" w="med" len="med"/>
                      <a:tailEnd type="none" w="med" len="med"/>
                    </a:lnL>
                  </a:tcPr>
                </a:tc>
                <a:tc>
                  <a:txBody>
                    <a:bodyPr/>
                    <a:lstStyle/>
                    <a:p>
                      <a:pPr algn="ctr"/>
                      <a:r>
                        <a:rPr lang="en-US" sz="4050" dirty="0"/>
                        <a:t>.07</a:t>
                      </a:r>
                    </a:p>
                  </a:txBody>
                  <a:tcPr/>
                </a:tc>
                <a:tc>
                  <a:txBody>
                    <a:bodyPr/>
                    <a:lstStyle/>
                    <a:p>
                      <a:pPr algn="ctr"/>
                      <a:r>
                        <a:rPr lang="en-US" sz="4050" b="1" dirty="0"/>
                        <a:t>.003</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36074913"/>
                  </a:ext>
                </a:extLst>
              </a:tr>
              <a:tr h="686480">
                <a:tc gridSpan="3">
                  <a:txBody>
                    <a:bodyPr/>
                    <a:lstStyle/>
                    <a:p>
                      <a:r>
                        <a:rPr lang="en-US" sz="4050" b="1" i="1" dirty="0"/>
                        <a:t>Note. R</a:t>
                      </a:r>
                      <a:r>
                        <a:rPr lang="en-US" sz="4050" b="1" i="1" baseline="30000" dirty="0"/>
                        <a:t>2</a:t>
                      </a:r>
                      <a:r>
                        <a:rPr lang="en-US" sz="4050" b="1" baseline="0" dirty="0"/>
                        <a:t> = .59</a:t>
                      </a:r>
                      <a:endParaRPr lang="en-US" sz="405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b="1" dirty="0"/>
                    </a:p>
                  </a:txBody>
                  <a:tcPr/>
                </a:tc>
                <a:extLst>
                  <a:ext uri="{0D108BD9-81ED-4DB2-BD59-A6C34878D82A}">
                    <a16:rowId xmlns:a16="http://schemas.microsoft.com/office/drawing/2014/main" val="2826707082"/>
                  </a:ext>
                </a:extLst>
              </a:tr>
            </a:tbl>
          </a:graphicData>
        </a:graphic>
      </p:graphicFrame>
      <p:graphicFrame>
        <p:nvGraphicFramePr>
          <p:cNvPr id="60" name="Table 6">
            <a:extLst>
              <a:ext uri="{FF2B5EF4-FFF2-40B4-BE49-F238E27FC236}">
                <a16:creationId xmlns:a16="http://schemas.microsoft.com/office/drawing/2014/main" id="{3FE7E96A-F1AF-4393-84F4-079BBBCF7E94}"/>
              </a:ext>
            </a:extLst>
          </p:cNvPr>
          <p:cNvGraphicFramePr>
            <a:graphicFrameLocks/>
          </p:cNvGraphicFramePr>
          <p:nvPr>
            <p:extLst>
              <p:ext uri="{D42A27DB-BD31-4B8C-83A1-F6EECF244321}">
                <p14:modId xmlns:p14="http://schemas.microsoft.com/office/powerpoint/2010/main" val="3060527688"/>
              </p:ext>
            </p:extLst>
          </p:nvPr>
        </p:nvGraphicFramePr>
        <p:xfrm>
          <a:off x="30866212" y="16986394"/>
          <a:ext cx="11141791" cy="3622109"/>
        </p:xfrm>
        <a:graphic>
          <a:graphicData uri="http://schemas.openxmlformats.org/drawingml/2006/table">
            <a:tbl>
              <a:tblPr firstRow="1" bandRow="1">
                <a:tableStyleId>{85BE263C-DBD7-4A20-BB59-AAB30ACAA65A}</a:tableStyleId>
              </a:tblPr>
              <a:tblGrid>
                <a:gridCol w="6053395">
                  <a:extLst>
                    <a:ext uri="{9D8B030D-6E8A-4147-A177-3AD203B41FA5}">
                      <a16:colId xmlns:a16="http://schemas.microsoft.com/office/drawing/2014/main" val="4075524136"/>
                    </a:ext>
                  </a:extLst>
                </a:gridCol>
                <a:gridCol w="2412575">
                  <a:extLst>
                    <a:ext uri="{9D8B030D-6E8A-4147-A177-3AD203B41FA5}">
                      <a16:colId xmlns:a16="http://schemas.microsoft.com/office/drawing/2014/main" val="2398884729"/>
                    </a:ext>
                  </a:extLst>
                </a:gridCol>
                <a:gridCol w="2675821">
                  <a:extLst>
                    <a:ext uri="{9D8B030D-6E8A-4147-A177-3AD203B41FA5}">
                      <a16:colId xmlns:a16="http://schemas.microsoft.com/office/drawing/2014/main" val="3738451307"/>
                    </a:ext>
                  </a:extLst>
                </a:gridCol>
              </a:tblGrid>
              <a:tr h="616971">
                <a:tc>
                  <a:txBody>
                    <a:bodyPr/>
                    <a:lstStyle/>
                    <a:p>
                      <a:pPr algn="ctr"/>
                      <a:r>
                        <a:rPr lang="en-US" sz="4050" dirty="0"/>
                        <a:t>Coefficients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4050" i="1" dirty="0"/>
                        <a:t>B</a:t>
                      </a:r>
                    </a:p>
                  </a:txBody>
                  <a:tcPr>
                    <a:lnT w="12700" cap="flat" cmpd="sng" algn="ctr">
                      <a:solidFill>
                        <a:schemeClr val="tx1"/>
                      </a:solidFill>
                      <a:prstDash val="solid"/>
                      <a:round/>
                      <a:headEnd type="none" w="med" len="med"/>
                      <a:tailEnd type="none" w="med" len="med"/>
                    </a:lnT>
                  </a:tcPr>
                </a:tc>
                <a:tc>
                  <a:txBody>
                    <a:bodyPr/>
                    <a:lstStyle/>
                    <a:p>
                      <a:pPr algn="ctr"/>
                      <a:r>
                        <a:rPr lang="en-US" sz="4050" i="1" dirty="0"/>
                        <a:t>p</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38588578"/>
                  </a:ext>
                </a:extLst>
              </a:tr>
              <a:tr h="616971">
                <a:tc>
                  <a:txBody>
                    <a:bodyPr/>
                    <a:lstStyle/>
                    <a:p>
                      <a:r>
                        <a:rPr lang="en-US" sz="4050" dirty="0"/>
                        <a:t>Emotion Dysregulation</a:t>
                      </a:r>
                    </a:p>
                  </a:txBody>
                  <a:tcPr>
                    <a:lnL w="12700" cap="flat" cmpd="sng" algn="ctr">
                      <a:solidFill>
                        <a:schemeClr val="tx1"/>
                      </a:solidFill>
                      <a:prstDash val="solid"/>
                      <a:round/>
                      <a:headEnd type="none" w="med" len="med"/>
                      <a:tailEnd type="none" w="med" len="med"/>
                    </a:lnL>
                  </a:tcPr>
                </a:tc>
                <a:tc>
                  <a:txBody>
                    <a:bodyPr/>
                    <a:lstStyle/>
                    <a:p>
                      <a:pPr algn="ctr"/>
                      <a:r>
                        <a:rPr lang="en-US" sz="4050" dirty="0"/>
                        <a:t>.44</a:t>
                      </a:r>
                    </a:p>
                  </a:txBody>
                  <a:tcPr/>
                </a:tc>
                <a:tc>
                  <a:txBody>
                    <a:bodyPr/>
                    <a:lstStyle/>
                    <a:p>
                      <a:pPr algn="ctr"/>
                      <a:r>
                        <a:rPr lang="en-US" sz="4050" b="1" dirty="0"/>
                        <a:t>&lt;.001</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4431656"/>
                  </a:ext>
                </a:extLst>
              </a:tr>
              <a:tr h="616971">
                <a:tc>
                  <a:txBody>
                    <a:bodyPr/>
                    <a:lstStyle/>
                    <a:p>
                      <a:r>
                        <a:rPr lang="en-US" sz="4050" dirty="0"/>
                        <a:t>Perceived Stress</a:t>
                      </a:r>
                    </a:p>
                  </a:txBody>
                  <a:tcPr>
                    <a:lnL w="12700" cap="flat" cmpd="sng" algn="ctr">
                      <a:solidFill>
                        <a:schemeClr val="tx1"/>
                      </a:solidFill>
                      <a:prstDash val="solid"/>
                      <a:round/>
                      <a:headEnd type="none" w="med" len="med"/>
                      <a:tailEnd type="none" w="med" len="med"/>
                    </a:lnL>
                  </a:tcPr>
                </a:tc>
                <a:tc>
                  <a:txBody>
                    <a:bodyPr/>
                    <a:lstStyle/>
                    <a:p>
                      <a:pPr algn="ctr"/>
                      <a:r>
                        <a:rPr lang="en-US" sz="4050" dirty="0"/>
                        <a:t>-.18</a:t>
                      </a:r>
                    </a:p>
                  </a:txBody>
                  <a:tcPr/>
                </a:tc>
                <a:tc>
                  <a:txBody>
                    <a:bodyPr/>
                    <a:lstStyle/>
                    <a:p>
                      <a:pPr algn="ctr"/>
                      <a:r>
                        <a:rPr lang="en-US" sz="4050" b="1" dirty="0"/>
                        <a:t>&lt;.001</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14596821"/>
                  </a:ext>
                </a:extLst>
              </a:tr>
              <a:tr h="787469">
                <a:tc>
                  <a:txBody>
                    <a:bodyPr/>
                    <a:lstStyle/>
                    <a:p>
                      <a:r>
                        <a:rPr lang="en-US" sz="4050" dirty="0"/>
                        <a:t>Interaction</a:t>
                      </a:r>
                    </a:p>
                  </a:txBody>
                  <a:tcPr>
                    <a:lnL w="12700" cap="flat" cmpd="sng" algn="ctr">
                      <a:solidFill>
                        <a:schemeClr val="tx1"/>
                      </a:solidFill>
                      <a:prstDash val="solid"/>
                      <a:round/>
                      <a:headEnd type="none" w="med" len="med"/>
                      <a:tailEnd type="none" w="med" len="med"/>
                    </a:lnL>
                  </a:tcPr>
                </a:tc>
                <a:tc>
                  <a:txBody>
                    <a:bodyPr/>
                    <a:lstStyle/>
                    <a:p>
                      <a:pPr algn="ctr"/>
                      <a:r>
                        <a:rPr lang="en-US" sz="4050" dirty="0"/>
                        <a:t>-.06</a:t>
                      </a:r>
                    </a:p>
                  </a:txBody>
                  <a:tcPr/>
                </a:tc>
                <a:tc>
                  <a:txBody>
                    <a:bodyPr/>
                    <a:lstStyle/>
                    <a:p>
                      <a:pPr algn="ctr"/>
                      <a:r>
                        <a:rPr lang="en-US" sz="4050" b="1" dirty="0"/>
                        <a:t>.04</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36074913"/>
                  </a:ext>
                </a:extLst>
              </a:tr>
              <a:tr h="616971">
                <a:tc gridSpan="3">
                  <a:txBody>
                    <a:bodyPr/>
                    <a:lstStyle/>
                    <a:p>
                      <a:r>
                        <a:rPr lang="en-US" sz="4050" b="1" i="1" dirty="0"/>
                        <a:t>Note. R</a:t>
                      </a:r>
                      <a:r>
                        <a:rPr lang="en-US" sz="4050" b="1" i="1" baseline="30000" dirty="0"/>
                        <a:t>2</a:t>
                      </a:r>
                      <a:r>
                        <a:rPr lang="en-US" sz="4050" b="1" baseline="0" dirty="0"/>
                        <a:t> = .56</a:t>
                      </a:r>
                      <a:endParaRPr lang="en-US" sz="405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b="1" dirty="0"/>
                    </a:p>
                  </a:txBody>
                  <a:tcPr/>
                </a:tc>
                <a:extLst>
                  <a:ext uri="{0D108BD9-81ED-4DB2-BD59-A6C34878D82A}">
                    <a16:rowId xmlns:a16="http://schemas.microsoft.com/office/drawing/2014/main" val="2826707082"/>
                  </a:ext>
                </a:extLst>
              </a:tr>
            </a:tbl>
          </a:graphicData>
        </a:graphic>
      </p:graphicFrame>
      <p:pic>
        <p:nvPicPr>
          <p:cNvPr id="71" name="Picture 70" descr="A screenshot of a cell phone&#10;&#10;Description automatically generated">
            <a:extLst>
              <a:ext uri="{FF2B5EF4-FFF2-40B4-BE49-F238E27FC236}">
                <a16:creationId xmlns:a16="http://schemas.microsoft.com/office/drawing/2014/main" id="{7E3AF88D-C61C-4429-ACA2-CB9E3D627E05}"/>
              </a:ext>
            </a:extLst>
          </p:cNvPr>
          <p:cNvPicPr/>
          <p:nvPr/>
        </p:nvPicPr>
        <p:blipFill>
          <a:blip r:embed="rId4">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tretch>
            <a:fillRect/>
          </a:stretch>
        </p:blipFill>
        <p:spPr>
          <a:xfrm>
            <a:off x="29959699" y="6463573"/>
            <a:ext cx="12878299" cy="9783692"/>
          </a:xfrm>
          <a:prstGeom prst="rect">
            <a:avLst/>
          </a:prstGeom>
        </p:spPr>
      </p:pic>
      <p:pic>
        <p:nvPicPr>
          <p:cNvPr id="82" name="Picture 81">
            <a:extLst>
              <a:ext uri="{FF2B5EF4-FFF2-40B4-BE49-F238E27FC236}">
                <a16:creationId xmlns:a16="http://schemas.microsoft.com/office/drawing/2014/main" id="{735DD670-5DA3-498F-936C-12F9D4C93C2A}"/>
              </a:ext>
            </a:extLst>
          </p:cNvPr>
          <p:cNvPicPr>
            <a:picLocks noChangeAspect="1"/>
          </p:cNvPicPr>
          <p:nvPr/>
        </p:nvPicPr>
        <p:blipFill>
          <a:blip r:embed="rId6"/>
          <a:stretch>
            <a:fillRect/>
          </a:stretch>
        </p:blipFill>
        <p:spPr>
          <a:xfrm>
            <a:off x="16384014" y="22191449"/>
            <a:ext cx="11132483" cy="3710827"/>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5949380C-2F73-4A4B-B300-C53589CFDAC4}"/>
              </a:ext>
            </a:extLst>
          </p:cNvPr>
          <p:cNvPicPr>
            <a:picLocks noChangeAspect="1"/>
          </p:cNvPicPr>
          <p:nvPr/>
        </p:nvPicPr>
        <p:blipFill rotWithShape="1">
          <a:blip r:embed="rId7">
            <a:extLst>
              <a:ext uri="{28A0092B-C50C-407E-A947-70E740481C1C}">
                <a14:useLocalDpi xmlns:a14="http://schemas.microsoft.com/office/drawing/2010/main" val="0"/>
              </a:ext>
            </a:extLst>
          </a:blip>
          <a:srcRect l="4312" r="4213"/>
          <a:stretch/>
        </p:blipFill>
        <p:spPr>
          <a:xfrm>
            <a:off x="477601" y="352539"/>
            <a:ext cx="3791965" cy="1692161"/>
          </a:xfrm>
          <a:prstGeom prst="rect">
            <a:avLst/>
          </a:prstGeom>
        </p:spPr>
      </p:pic>
    </p:spTree>
    <p:extLst>
      <p:ext uri="{BB962C8B-B14F-4D97-AF65-F5344CB8AC3E}">
        <p14:creationId xmlns:p14="http://schemas.microsoft.com/office/powerpoint/2010/main" val="24979523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4952</TotalTime>
  <Words>681</Words>
  <Application>Microsoft Office PowerPoint</Application>
  <PresentationFormat>Custom</PresentationFormat>
  <Paragraphs>84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Emotion Dysregulation Moderates the Association Between Stress and Problematic Marijuana Use Jessica M. Cavalli1, M.S. &amp; Anita Cservenka1, Ph.D. 1School of Psychological Science, Oregon State University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Lateral Habenula During Decision Making in Rats Jessica Cavalli, Yingxue Rao, Dr. Sheri Mizumori Department of Psychology, University of Washington, Seattle, WA 98105</dc:title>
  <dc:creator>Jessica Cavalli</dc:creator>
  <cp:lastModifiedBy>Ladd, Ben</cp:lastModifiedBy>
  <cp:revision>70</cp:revision>
  <dcterms:created xsi:type="dcterms:W3CDTF">2018-05-13T18:42:17Z</dcterms:created>
  <dcterms:modified xsi:type="dcterms:W3CDTF">2020-07-15T17:11:44Z</dcterms:modified>
</cp:coreProperties>
</file>