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306" r:id="rId2"/>
  </p:sldIdLst>
  <p:sldSz cx="493776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Lato" panose="020B0604020202020204" charset="0"/>
      <p:regular r:id="rId10"/>
      <p:bold r:id="rId11"/>
      <p:italic r:id="rId12"/>
      <p:boldItalic r:id="rId13"/>
    </p:embeddedFont>
    <p:embeddedFont>
      <p:font typeface="Lato Black" panose="020B0604020202020204" charset="0"/>
      <p:bold r:id="rId14"/>
      <p:italic r:id="rId15"/>
      <p:bold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52" userDrawn="1">
          <p15:clr>
            <a:srgbClr val="A4A3A4"/>
          </p15:clr>
        </p15:guide>
        <p15:guide id="3" pos="2712" userDrawn="1">
          <p15:clr>
            <a:srgbClr val="A4A3A4"/>
          </p15:clr>
        </p15:guide>
        <p15:guide id="6" orient="horz" pos="1104" userDrawn="1">
          <p15:clr>
            <a:srgbClr val="A4A3A4"/>
          </p15:clr>
        </p15:guide>
        <p15:guide id="7" pos="5304" userDrawn="1">
          <p15:clr>
            <a:srgbClr val="A4A3A4"/>
          </p15:clr>
        </p15:guide>
        <p15:guide id="8" pos="10536" userDrawn="1">
          <p15:clr>
            <a:srgbClr val="5ACBF0"/>
          </p15:clr>
        </p15:guide>
        <p15:guide id="9" pos="7896" userDrawn="1">
          <p15:clr>
            <a:srgbClr val="A4A3A4"/>
          </p15:clr>
        </p15:guide>
        <p15:guide id="10" pos="13104" userDrawn="1">
          <p15:clr>
            <a:srgbClr val="A4A3A4"/>
          </p15:clr>
        </p15:guide>
        <p15:guide id="11" pos="18168" userDrawn="1">
          <p15:clr>
            <a:srgbClr val="A4A3A4"/>
          </p15:clr>
        </p15:guide>
        <p15:guide id="12" pos="20836" userDrawn="1">
          <p15:clr>
            <a:srgbClr val="A4A3A4"/>
          </p15:clr>
        </p15:guide>
        <p15:guide id="13" pos="23328" userDrawn="1">
          <p15:clr>
            <a:srgbClr val="A4A3A4"/>
          </p15:clr>
        </p15:guide>
        <p15:guide id="14" pos="25944" userDrawn="1">
          <p15:clr>
            <a:srgbClr val="A4A3A4"/>
          </p15:clr>
        </p15:guide>
        <p15:guide id="15" pos="28440" userDrawn="1">
          <p15:clr>
            <a:srgbClr val="A4A3A4"/>
          </p15:clr>
        </p15:guide>
        <p15:guide id="16" orient="horz" pos="20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6B6B6B"/>
    <a:srgbClr val="0D0D0D"/>
    <a:srgbClr val="31092D"/>
    <a:srgbClr val="E1F1F4"/>
    <a:srgbClr val="8DC63F"/>
    <a:srgbClr val="FBE2A3"/>
    <a:srgbClr val="ED1C24"/>
    <a:srgbClr val="2E2E2E"/>
    <a:srgbClr val="195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0319" autoAdjust="0"/>
  </p:normalViewPr>
  <p:slideViewPr>
    <p:cSldViewPr snapToGrid="0" showGuides="1">
      <p:cViewPr varScale="1">
        <p:scale>
          <a:sx n="11" d="100"/>
          <a:sy n="11" d="100"/>
        </p:scale>
        <p:origin x="58" y="408"/>
      </p:cViewPr>
      <p:guideLst>
        <p:guide pos="15552"/>
        <p:guide pos="2712"/>
        <p:guide orient="horz" pos="1104"/>
        <p:guide pos="5304"/>
        <p:guide pos="10536"/>
        <p:guide pos="7896"/>
        <p:guide pos="13104"/>
        <p:guide pos="18168"/>
        <p:guide pos="20836"/>
        <p:guide pos="23328"/>
        <p:guide pos="25944"/>
        <p:guide pos="2844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7/17/2020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7/17/2020</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39474939" y="0"/>
            <a:ext cx="9985073"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2" name="silent presenter">
            <a:extLst>
              <a:ext uri="{FF2B5EF4-FFF2-40B4-BE49-F238E27FC236}">
                <a16:creationId xmlns:a16="http://schemas.microsoft.com/office/drawing/2014/main" id="{EC86DA8B-8163-4552-8FA4-435C18CFF2A9}"/>
              </a:ext>
            </a:extLst>
          </p:cNvPr>
          <p:cNvSpPr/>
          <p:nvPr/>
        </p:nvSpPr>
        <p:spPr>
          <a:xfrm>
            <a:off x="-1" y="0"/>
            <a:ext cx="11571511"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2991018" y="2094383"/>
            <a:ext cx="25976634" cy="10767172"/>
          </a:xfrm>
        </p:spPr>
        <p:txBody>
          <a:bodyPr anchor="t">
            <a:noAutofit/>
          </a:bodyPr>
          <a:lstStyle/>
          <a:p>
            <a:pPr algn="l">
              <a:lnSpc>
                <a:spcPct val="150000"/>
              </a:lnSpc>
            </a:pPr>
            <a:r>
              <a:rPr lang="en-US" sz="12500" dirty="0">
                <a:solidFill>
                  <a:schemeClr val="bg1"/>
                </a:solidFill>
                <a:latin typeface="Lato" panose="020B0604020202020204" charset="0"/>
                <a:ea typeface="Roboto" panose="02000000000000000000" pitchFamily="2" charset="0"/>
                <a:cs typeface="Arial" panose="020B0604020202020204" pitchFamily="34" charset="0"/>
              </a:rPr>
              <a:t>College students who use cannabis are </a:t>
            </a:r>
            <a:r>
              <a:rPr lang="en-US" sz="12500" b="1" dirty="0">
                <a:solidFill>
                  <a:schemeClr val="bg1"/>
                </a:solidFill>
                <a:latin typeface="Lato Black" panose="020F0A02020204030203" pitchFamily="34" charset="0"/>
                <a:ea typeface="Roboto" panose="02000000000000000000" pitchFamily="2" charset="0"/>
                <a:cs typeface="Arial" panose="020B0604020202020204" pitchFamily="34" charset="0"/>
              </a:rPr>
              <a:t>more likely to expend effort for rewards.</a:t>
            </a:r>
            <a:endParaRPr lang="en-US" sz="12500" dirty="0">
              <a:solidFill>
                <a:schemeClr val="bg1"/>
              </a:solidFill>
              <a:latin typeface="Lato" panose="020F0502020204030203" pitchFamily="34" charset="0"/>
              <a:ea typeface="Roboto" panose="02000000000000000000" pitchFamily="2" charset="0"/>
              <a:cs typeface="Segoe UI" panose="020B0502040204020203" pitchFamily="34" charset="0"/>
            </a:endParaRPr>
          </a:p>
        </p:txBody>
      </p:sp>
      <p:sp>
        <p:nvSpPr>
          <p:cNvPr id="3" name="TextBox 2">
            <a:extLst>
              <a:ext uri="{FF2B5EF4-FFF2-40B4-BE49-F238E27FC236}">
                <a16:creationId xmlns:a16="http://schemas.microsoft.com/office/drawing/2014/main" id="{8E35B311-3C19-412C-ADE6-EB2E4158F366}"/>
              </a:ext>
            </a:extLst>
          </p:cNvPr>
          <p:cNvSpPr txBox="1"/>
          <p:nvPr/>
        </p:nvSpPr>
        <p:spPr>
          <a:xfrm>
            <a:off x="217429" y="5283591"/>
            <a:ext cx="10785886" cy="32119434"/>
          </a:xfrm>
          <a:prstGeom prst="rect">
            <a:avLst/>
          </a:prstGeom>
          <a:noFill/>
        </p:spPr>
        <p:txBody>
          <a:bodyPr wrap="square" rtlCol="0">
            <a:spAutoFit/>
          </a:bodyPr>
          <a:lstStyle/>
          <a:p>
            <a:pPr marL="571500" indent="-571500">
              <a:lnSpc>
                <a:spcPct val="120000"/>
              </a:lnSpc>
              <a:buFont typeface="Arial" panose="020B0604020202020204" pitchFamily="34" charset="0"/>
              <a:buChar char="•"/>
            </a:pPr>
            <a:r>
              <a:rPr lang="en-US" sz="3600" b="1" dirty="0">
                <a:latin typeface="Lato" panose="020F0502020204030203" pitchFamily="34" charset="0"/>
                <a:cs typeface="Segoe UI" panose="020B0502040204020203" pitchFamily="34" charset="0"/>
              </a:rPr>
              <a:t>BACKGROUND</a:t>
            </a:r>
            <a:r>
              <a:rPr lang="en-US" sz="3600" dirty="0">
                <a:latin typeface="Lato" panose="020F0502020204030203" pitchFamily="34" charset="0"/>
                <a:cs typeface="Segoe UI" panose="020B0502040204020203" pitchFamily="34" charset="0"/>
              </a:rPr>
              <a:t>: Cannabis is the most commonly used illicit drug in the US and</a:t>
            </a:r>
            <a:r>
              <a:rPr lang="en-US" sz="3600" dirty="0">
                <a:latin typeface="Lato" panose="020F0502020204030203" pitchFamily="34" charset="0"/>
                <a:cs typeface="Arial" panose="020B0604020202020204" pitchFamily="34" charset="0"/>
              </a:rPr>
              <a:t> might be associated with aberrant effort-based decision making through dopamine pathways. The dominate hypothesis regarding this relation is the </a:t>
            </a:r>
            <a:r>
              <a:rPr lang="en-US" sz="3600" dirty="0" err="1">
                <a:latin typeface="Lato" panose="020F0502020204030203" pitchFamily="34" charset="0"/>
                <a:cs typeface="Arial" panose="020B0604020202020204" pitchFamily="34" charset="0"/>
              </a:rPr>
              <a:t>amotivational</a:t>
            </a:r>
            <a:r>
              <a:rPr lang="en-US" sz="3600" dirty="0">
                <a:latin typeface="Lato" panose="020F0502020204030203" pitchFamily="34" charset="0"/>
                <a:cs typeface="Arial" panose="020B0604020202020204" pitchFamily="34" charset="0"/>
              </a:rPr>
              <a:t> syndrome hypothesis, in which chronic cannabis use results in decreased effort. Understanding this relationship is important to understanding the risk profile of cannabis use, in addition to potential therapeutics for addressing cannabis use disorder. </a:t>
            </a:r>
          </a:p>
          <a:p>
            <a:pPr>
              <a:lnSpc>
                <a:spcPct val="120000"/>
              </a:lnSpc>
            </a:pPr>
            <a:endParaRPr lang="en-US" sz="3600" b="1" dirty="0">
              <a:solidFill>
                <a:srgbClr val="8C1616"/>
              </a:solidFill>
              <a:latin typeface="Lato" panose="020F0502020204030203" pitchFamily="34" charset="0"/>
              <a:cs typeface="Segoe UI" panose="020B0502040204020203" pitchFamily="34" charset="0"/>
            </a:endParaRPr>
          </a:p>
          <a:p>
            <a:pPr algn="ctr">
              <a:lnSpc>
                <a:spcPct val="120000"/>
              </a:lnSpc>
            </a:pPr>
            <a:r>
              <a:rPr lang="en-US" sz="3600" b="1" dirty="0">
                <a:solidFill>
                  <a:srgbClr val="8C1616"/>
                </a:solidFill>
                <a:latin typeface="Lato" panose="020F0502020204030203" pitchFamily="34" charset="0"/>
                <a:cs typeface="Segoe UI" panose="020B0502040204020203" pitchFamily="34" charset="0"/>
              </a:rPr>
              <a:t>METHODS</a:t>
            </a:r>
          </a:p>
          <a:p>
            <a:pPr marL="742950" indent="-742950">
              <a:lnSpc>
                <a:spcPct val="120000"/>
              </a:lnSpc>
              <a:buFont typeface="+mj-lt"/>
              <a:buAutoNum type="arabicPeriod"/>
            </a:pPr>
            <a:r>
              <a:rPr lang="en-US" sz="3600" dirty="0">
                <a:latin typeface="Lato" panose="020F0502020204030203" pitchFamily="34" charset="0"/>
                <a:cs typeface="Arial" panose="020B0604020202020204" pitchFamily="34" charset="0"/>
              </a:rPr>
              <a:t>Cannabis using (n = 25) and non-cannabis using (n = 22) college students completed the </a:t>
            </a:r>
            <a:r>
              <a:rPr lang="en-US" sz="3600" dirty="0" err="1">
                <a:latin typeface="Lato" panose="020F0502020204030203" pitchFamily="34" charset="0"/>
                <a:cs typeface="Arial" panose="020B0604020202020204" pitchFamily="34" charset="0"/>
              </a:rPr>
              <a:t>EEfRT</a:t>
            </a:r>
            <a:r>
              <a:rPr lang="en-US" sz="3600" dirty="0">
                <a:latin typeface="Lato" panose="020F0502020204030203" pitchFamily="34" charset="0"/>
                <a:cs typeface="Arial" panose="020B0604020202020204" pitchFamily="34" charset="0"/>
              </a:rPr>
              <a:t> task</a:t>
            </a:r>
          </a:p>
          <a:p>
            <a:pPr marL="742950" indent="-742950">
              <a:lnSpc>
                <a:spcPct val="120000"/>
              </a:lnSpc>
              <a:buFont typeface="+mj-lt"/>
              <a:buAutoNum type="arabicPeriod"/>
            </a:pPr>
            <a:r>
              <a:rPr lang="en-US" sz="3600" dirty="0">
                <a:latin typeface="Lato" panose="020F0502020204030203" pitchFamily="34" charset="0"/>
                <a:cs typeface="Arial" panose="020B0604020202020204" pitchFamily="34" charset="0"/>
              </a:rPr>
              <a:t>In the </a:t>
            </a:r>
            <a:r>
              <a:rPr lang="en-US" sz="3600" dirty="0" err="1">
                <a:latin typeface="Lato" panose="020F0502020204030203" pitchFamily="34" charset="0"/>
                <a:cs typeface="Arial" panose="020B0604020202020204" pitchFamily="34" charset="0"/>
              </a:rPr>
              <a:t>EEfRT</a:t>
            </a:r>
            <a:r>
              <a:rPr lang="en-US" sz="3600" dirty="0">
                <a:latin typeface="Lato" panose="020F0502020204030203" pitchFamily="34" charset="0"/>
                <a:cs typeface="Arial" panose="020B0604020202020204" pitchFamily="34" charset="0"/>
              </a:rPr>
              <a:t> task, participants choose between a ‘hard’ task that requires pressing a button 100 times with the nondominant little finger for a large sum of money (high effort/high reward) or an ‘easy’ task that requires pressing a button 30 times with the dominant index finger for a smaller sum of money (low effort/low reward). </a:t>
            </a:r>
          </a:p>
          <a:p>
            <a:pPr marL="742950" indent="-742950">
              <a:lnSpc>
                <a:spcPct val="120000"/>
              </a:lnSpc>
              <a:buFont typeface="+mj-lt"/>
              <a:buAutoNum type="arabicPeriod"/>
            </a:pPr>
            <a:r>
              <a:rPr lang="en-US" sz="3600" dirty="0">
                <a:latin typeface="Lato" panose="020F0502020204030203" pitchFamily="34" charset="0"/>
                <a:cs typeface="Arial" panose="020B0604020202020204" pitchFamily="34" charset="0"/>
              </a:rPr>
              <a:t>Independent sample </a:t>
            </a:r>
            <a:r>
              <a:rPr lang="en-US" sz="3600" i="1" dirty="0">
                <a:latin typeface="Lato" panose="020F0502020204030203" pitchFamily="34" charset="0"/>
                <a:cs typeface="Arial" panose="020B0604020202020204" pitchFamily="34" charset="0"/>
              </a:rPr>
              <a:t>t</a:t>
            </a:r>
            <a:r>
              <a:rPr lang="en-US" sz="3600" dirty="0">
                <a:latin typeface="Lato" panose="020F0502020204030203" pitchFamily="34" charset="0"/>
                <a:cs typeface="Arial" panose="020B0604020202020204" pitchFamily="34" charset="0"/>
              </a:rPr>
              <a:t>-tests were used to compare results between cannabis and non-cannabis using groups. </a:t>
            </a:r>
          </a:p>
          <a:p>
            <a:pPr marL="742950" indent="-742950">
              <a:lnSpc>
                <a:spcPct val="120000"/>
              </a:lnSpc>
              <a:buFont typeface="+mj-lt"/>
              <a:buAutoNum type="arabicPeriod"/>
            </a:pPr>
            <a:r>
              <a:rPr lang="en-US" sz="3600" dirty="0">
                <a:latin typeface="Lato" panose="020F0502020204030203" pitchFamily="34" charset="0"/>
                <a:cs typeface="Arial" panose="020B0604020202020204" pitchFamily="34" charset="0"/>
              </a:rPr>
              <a:t>Generalized estimating equation models were used to see if cannabis use days, and cannabis use disorder  predicted the likelihood of making a high-effort choice. </a:t>
            </a:r>
          </a:p>
          <a:p>
            <a:pPr>
              <a:lnSpc>
                <a:spcPct val="120000"/>
              </a:lnSpc>
            </a:pPr>
            <a:endParaRPr lang="en-US" sz="1000" b="1" dirty="0">
              <a:latin typeface="Lato" panose="020F0502020204030203" pitchFamily="34" charset="0"/>
              <a:cs typeface="Segoe UI" panose="020B0502040204020203" pitchFamily="34" charset="0"/>
            </a:endParaRPr>
          </a:p>
          <a:p>
            <a:pPr algn="ctr">
              <a:lnSpc>
                <a:spcPct val="120000"/>
              </a:lnSpc>
            </a:pPr>
            <a:r>
              <a:rPr lang="en-US" sz="3600" b="1" dirty="0">
                <a:latin typeface="Lato" panose="020F0502020204030203" pitchFamily="34" charset="0"/>
                <a:cs typeface="Segoe UI" panose="020B0502040204020203" pitchFamily="34" charset="0"/>
              </a:rPr>
              <a:t>RESULTS</a:t>
            </a:r>
          </a:p>
          <a:p>
            <a:pPr marL="571500" indent="-571500">
              <a:lnSpc>
                <a:spcPct val="120000"/>
              </a:lnSpc>
              <a:buFont typeface="Arial" panose="020B0604020202020204" pitchFamily="34" charset="0"/>
              <a:buChar char="•"/>
            </a:pPr>
            <a:r>
              <a:rPr lang="en-US" sz="3600" dirty="0">
                <a:latin typeface="Lato" panose="020F0502020204030203" pitchFamily="34" charset="0"/>
                <a:cs typeface="Segoe UI" panose="020B0502040204020203" pitchFamily="34" charset="0"/>
              </a:rPr>
              <a:t>Nonusers selected easy trials significantly more often compared to cannabis users and also successfully completed easy trials more often compared to cannabis users. </a:t>
            </a:r>
          </a:p>
          <a:p>
            <a:pPr marL="571500" indent="-571500">
              <a:lnSpc>
                <a:spcPct val="120000"/>
              </a:lnSpc>
              <a:buFont typeface="Arial" panose="020B0604020202020204" pitchFamily="34" charset="0"/>
              <a:buChar char="•"/>
            </a:pPr>
            <a:r>
              <a:rPr lang="en-US" sz="3600" dirty="0">
                <a:latin typeface="Lato" panose="020F0502020204030203" pitchFamily="34" charset="0"/>
                <a:cs typeface="Segoe UI" panose="020B0502040204020203" pitchFamily="34" charset="0"/>
              </a:rPr>
              <a:t>Past month cannabis days and cannabis use disorder symptoms predicted the likelihood of selecting a hard trial, such that greater levels of both cannabis use days and symptoms were associated with an increased likelihood after controlling for reward value, probability, and expected value</a:t>
            </a: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AC4B58-8623-4DBE-951A-DDF821787031}"/>
              </a:ext>
            </a:extLst>
          </p:cNvPr>
          <p:cNvSpPr txBox="1"/>
          <p:nvPr/>
        </p:nvSpPr>
        <p:spPr>
          <a:xfrm>
            <a:off x="39886259" y="410726"/>
            <a:ext cx="9162432" cy="20159365"/>
          </a:xfrm>
          <a:prstGeom prst="rect">
            <a:avLst/>
          </a:prstGeom>
          <a:noFill/>
        </p:spPr>
        <p:txBody>
          <a:bodyPr wrap="square" rtlCol="0">
            <a:spAutoFit/>
          </a:bodyPr>
          <a:lstStyle/>
          <a:p>
            <a:pPr algn="ctr"/>
            <a:r>
              <a:rPr lang="en-US" sz="3600" b="1" dirty="0">
                <a:latin typeface="Lato" panose="020F0502020204030203" pitchFamily="34" charset="0"/>
                <a:cs typeface="Segoe UI" panose="020B0502040204020203" pitchFamily="34" charset="0"/>
              </a:rPr>
              <a:t>RESULTS: IN THE “WEEDS”</a:t>
            </a:r>
          </a:p>
          <a:p>
            <a:r>
              <a:rPr lang="en-US" sz="4000" dirty="0">
                <a:latin typeface="Lato" panose="020F0502020204030203" pitchFamily="34" charset="0"/>
                <a:cs typeface="Segoe UI" panose="020B0502040204020203" pitchFamily="34" charset="0"/>
              </a:rPr>
              <a:t>O</a:t>
            </a:r>
            <a:r>
              <a:rPr lang="en-US" sz="3600" dirty="0">
                <a:latin typeface="Lato" panose="020F0502020204030203" pitchFamily="34" charset="0"/>
                <a:cs typeface="Segoe UI" panose="020B0502040204020203" pitchFamily="34" charset="0"/>
              </a:rPr>
              <a:t>n average, participants selected the hard trials 46% of the time (SD = 19%).</a:t>
            </a:r>
          </a:p>
          <a:p>
            <a:endParaRPr lang="en-US" sz="3600" dirty="0">
              <a:latin typeface="Lato" panose="020F0502020204030203" pitchFamily="34" charset="0"/>
              <a:cs typeface="Segoe UI" panose="020B0502040204020203" pitchFamily="34" charset="0"/>
            </a:endParaRPr>
          </a:p>
          <a:p>
            <a:r>
              <a:rPr lang="en-US" sz="3600" dirty="0">
                <a:latin typeface="Lato" panose="020F0502020204030203" pitchFamily="34" charset="0"/>
                <a:cs typeface="Segoe UI" panose="020B0502040204020203" pitchFamily="34" charset="0"/>
              </a:rPr>
              <a:t>Participants successfully completed the hard trials 74% of the time (SD 29%), while they completed the easy trials 97% of the time (SD = 6%). </a:t>
            </a:r>
          </a:p>
          <a:p>
            <a:endParaRPr lang="en-US" sz="3600" dirty="0">
              <a:latin typeface="Lato" panose="020F0502020204030203" pitchFamily="34" charset="0"/>
              <a:cs typeface="Segoe UI" panose="020B0502040204020203" pitchFamily="34" charset="0"/>
            </a:endParaRPr>
          </a:p>
          <a:p>
            <a:r>
              <a:rPr lang="en-US" sz="3600" dirty="0">
                <a:latin typeface="Lato" panose="020F0502020204030203" pitchFamily="34" charset="0"/>
                <a:cs typeface="Segoe UI" panose="020B0502040204020203" pitchFamily="34" charset="0"/>
              </a:rPr>
              <a:t>Cannabis users (M=41.40, SD=3.55) completed significantly fewer trials compared to nonusers (M=43.64, SD=3.74). </a:t>
            </a:r>
          </a:p>
          <a:p>
            <a:endParaRPr lang="en-US" sz="3600" dirty="0">
              <a:latin typeface="Lato" panose="020F0502020204030203" pitchFamily="34" charset="0"/>
              <a:cs typeface="Segoe UI" panose="020B0502040204020203" pitchFamily="34" charset="0"/>
            </a:endParaRPr>
          </a:p>
          <a:p>
            <a:r>
              <a:rPr lang="en-US" sz="3600" dirty="0">
                <a:latin typeface="Lato" panose="020F0502020204030203" pitchFamily="34" charset="0"/>
                <a:cs typeface="Segoe UI" panose="020B0502040204020203" pitchFamily="34" charset="0"/>
              </a:rPr>
              <a:t>Further, Nonusers (M=26.82, SD=10.01) selected easy trials significantly more often compared to cannabis users (M=21.40, SD=8.34), and nonusers (M=99%, SD=2%) also successfully completed easy trials more often compared to cannabis users (M=95%, SD=7%). </a:t>
            </a:r>
          </a:p>
          <a:p>
            <a:endParaRPr lang="en-US" sz="3600" dirty="0">
              <a:latin typeface="Lato" panose="020F0502020204030203" pitchFamily="34" charset="0"/>
              <a:cs typeface="Segoe UI" panose="020B0502040204020203" pitchFamily="34" charset="0"/>
            </a:endParaRPr>
          </a:p>
          <a:p>
            <a:r>
              <a:rPr lang="en-US" sz="3600" dirty="0">
                <a:latin typeface="Lato" panose="020F0502020204030203" pitchFamily="34" charset="0"/>
                <a:cs typeface="Segoe UI" panose="020B0502040204020203" pitchFamily="34" charset="0"/>
              </a:rPr>
              <a:t>However, cannabis users and nonusers did not differ in the number of hard trials selected (Cannabis users M=16.82, SD=5.67; Nonusers M=16.82, SD=7.68) or the percentage of successfully completed hard trials out of the total number of hard trials (Cannabis users M=72%, SD=27%; Nonusers M=76%, SD =32%). </a:t>
            </a:r>
          </a:p>
          <a:p>
            <a:endParaRPr lang="en-US" sz="3600" dirty="0">
              <a:latin typeface="Lato" panose="020F0502020204030203" pitchFamily="34" charset="0"/>
              <a:cs typeface="Segoe UI" panose="020B0502040204020203" pitchFamily="34" charset="0"/>
            </a:endParaRPr>
          </a:p>
          <a:p>
            <a:r>
              <a:rPr lang="en-US" sz="3600" dirty="0">
                <a:latin typeface="Lato" panose="020F0502020204030203" pitchFamily="34" charset="0"/>
                <a:cs typeface="Segoe UI" panose="020B0502040204020203" pitchFamily="34" charset="0"/>
              </a:rPr>
              <a:t>There was no magnitude X probability X expected value interaction. </a:t>
            </a:r>
          </a:p>
          <a:p>
            <a:endParaRPr lang="en-US" sz="3600" dirty="0">
              <a:latin typeface="Lato" panose="020F0502020204030203" pitchFamily="34" charset="0"/>
              <a:cs typeface="Segoe UI" panose="020B0502040204020203" pitchFamily="34" charset="0"/>
            </a:endParaRPr>
          </a:p>
          <a:p>
            <a:r>
              <a:rPr lang="en-US" sz="3600" dirty="0">
                <a:latin typeface="Lato" panose="020F0502020204030203" pitchFamily="34" charset="0"/>
                <a:cs typeface="Segoe UI" panose="020B0502040204020203" pitchFamily="34" charset="0"/>
              </a:rPr>
              <a:t>Cannabis users were more likely to select the high effort choice across all levels of risk and value.</a:t>
            </a:r>
          </a:p>
        </p:txBody>
      </p:sp>
      <p:sp>
        <p:nvSpPr>
          <p:cNvPr id="9" name="Graphic 7">
            <a:extLst>
              <a:ext uri="{FF2B5EF4-FFF2-40B4-BE49-F238E27FC236}">
                <a16:creationId xmlns:a16="http://schemas.microsoft.com/office/drawing/2014/main" id="{9914F9AF-0FB9-4924-8DCA-B46EEB713FE9}"/>
              </a:ext>
            </a:extLst>
          </p:cNvPr>
          <p:cNvSpPr/>
          <p:nvPr/>
        </p:nvSpPr>
        <p:spPr>
          <a:xfrm>
            <a:off x="18329346" y="28402488"/>
            <a:ext cx="1256803" cy="2173929"/>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CDCDCD"/>
          </a:solidFill>
          <a:ln w="56406" cap="flat">
            <a:noFill/>
            <a:prstDash val="solid"/>
            <a:miter/>
          </a:ln>
        </p:spPr>
        <p:txBody>
          <a:bodyPr rtlCol="0" anchor="ctr"/>
          <a:lstStyle/>
          <a:p>
            <a:endParaRPr lang="en-US">
              <a:solidFill>
                <a:schemeClr val="bg1">
                  <a:lumMod val="85000"/>
                </a:schemeClr>
              </a:solidFill>
            </a:endParaRPr>
          </a:p>
        </p:txBody>
      </p:sp>
      <p:sp>
        <p:nvSpPr>
          <p:cNvPr id="19" name="TextBox 18">
            <a:extLst>
              <a:ext uri="{FF2B5EF4-FFF2-40B4-BE49-F238E27FC236}">
                <a16:creationId xmlns:a16="http://schemas.microsoft.com/office/drawing/2014/main" id="{315520EB-0F65-403D-A973-B17B2A4C2E9D}"/>
              </a:ext>
            </a:extLst>
          </p:cNvPr>
          <p:cNvSpPr txBox="1"/>
          <p:nvPr/>
        </p:nvSpPr>
        <p:spPr>
          <a:xfrm>
            <a:off x="20010311" y="28501422"/>
            <a:ext cx="8077384" cy="1569660"/>
          </a:xfrm>
          <a:prstGeom prst="rect">
            <a:avLst/>
          </a:prstGeom>
          <a:noFill/>
        </p:spPr>
        <p:txBody>
          <a:bodyPr wrap="square" rtlCol="0">
            <a:spAutoFit/>
          </a:bodyPr>
          <a:lstStyle/>
          <a:p>
            <a:r>
              <a:rPr lang="en-US" sz="4800" dirty="0">
                <a:solidFill>
                  <a:srgbClr val="CDCDCD"/>
                </a:solidFill>
                <a:latin typeface="Lato Black" panose="020F0A02020204030203" pitchFamily="34" charset="0"/>
                <a:cs typeface="Arial" panose="020B0604020202020204" pitchFamily="34" charset="0"/>
              </a:rPr>
              <a:t>Take a picture</a:t>
            </a:r>
            <a:r>
              <a:rPr lang="en-US" sz="4800" dirty="0">
                <a:solidFill>
                  <a:srgbClr val="CDCDCD"/>
                </a:solidFill>
                <a:latin typeface="Lato" panose="020F0502020204030203" pitchFamily="34" charset="0"/>
                <a:cs typeface="Arial" panose="020B0604020202020204" pitchFamily="34" charset="0"/>
              </a:rPr>
              <a:t> to </a:t>
            </a:r>
            <a:br>
              <a:rPr lang="en-US" sz="4800" dirty="0">
                <a:solidFill>
                  <a:srgbClr val="CDCDCD"/>
                </a:solidFill>
                <a:latin typeface="Lato" panose="020F0502020204030203" pitchFamily="34" charset="0"/>
                <a:cs typeface="Arial" panose="020B0604020202020204" pitchFamily="34" charset="0"/>
              </a:rPr>
            </a:br>
            <a:r>
              <a:rPr lang="en-US" sz="4800" dirty="0">
                <a:solidFill>
                  <a:srgbClr val="CDCDCD"/>
                </a:solidFill>
                <a:latin typeface="Lato Black" panose="020F0A02020204030203" pitchFamily="34" charset="0"/>
                <a:cs typeface="Arial" panose="020B0604020202020204" pitchFamily="34" charset="0"/>
              </a:rPr>
              <a:t>download</a:t>
            </a:r>
            <a:r>
              <a:rPr lang="en-US" sz="4800" dirty="0">
                <a:solidFill>
                  <a:srgbClr val="CDCDCD"/>
                </a:solidFill>
                <a:latin typeface="Lato" panose="020F0502020204030203" pitchFamily="34" charset="0"/>
                <a:cs typeface="Arial" panose="020B0604020202020204" pitchFamily="34" charset="0"/>
              </a:rPr>
              <a:t> the</a:t>
            </a:r>
            <a:r>
              <a:rPr lang="en-US" sz="4800" b="1" dirty="0">
                <a:solidFill>
                  <a:srgbClr val="CDCDCD"/>
                </a:solidFill>
                <a:latin typeface="Lato" panose="020F0502020204030203" pitchFamily="34" charset="0"/>
                <a:cs typeface="Arial" panose="020B0604020202020204" pitchFamily="34" charset="0"/>
              </a:rPr>
              <a:t> </a:t>
            </a:r>
            <a:r>
              <a:rPr lang="en-US" sz="4800" dirty="0">
                <a:solidFill>
                  <a:srgbClr val="CDCDCD"/>
                </a:solidFill>
                <a:latin typeface="Lato Black" panose="020F0A02020204030203" pitchFamily="34" charset="0"/>
                <a:cs typeface="Arial" panose="020B0604020202020204" pitchFamily="34" charset="0"/>
              </a:rPr>
              <a:t>poster</a:t>
            </a:r>
          </a:p>
        </p:txBody>
      </p:sp>
      <p:sp>
        <p:nvSpPr>
          <p:cNvPr id="10" name="Rectangle 9">
            <a:extLst>
              <a:ext uri="{FF2B5EF4-FFF2-40B4-BE49-F238E27FC236}">
                <a16:creationId xmlns:a16="http://schemas.microsoft.com/office/drawing/2014/main" id="{F33A7B10-D6D9-4BF7-9A8B-B3113FDC3D80}"/>
              </a:ext>
            </a:extLst>
          </p:cNvPr>
          <p:cNvSpPr/>
          <p:nvPr/>
        </p:nvSpPr>
        <p:spPr>
          <a:xfrm>
            <a:off x="1169537" y="3252562"/>
            <a:ext cx="1670876" cy="159080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32B70FBA-A2DF-453C-9792-CA6E8DB0D343}"/>
              </a:ext>
            </a:extLst>
          </p:cNvPr>
          <p:cNvCxnSpPr>
            <a:cxnSpLocks/>
          </p:cNvCxnSpPr>
          <p:nvPr/>
        </p:nvCxnSpPr>
        <p:spPr>
          <a:xfrm flipH="1">
            <a:off x="16936172" y="29408785"/>
            <a:ext cx="1297464" cy="0"/>
          </a:xfrm>
          <a:prstGeom prst="straightConnector1">
            <a:avLst/>
          </a:prstGeom>
          <a:ln w="666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Graphic 18">
            <a:extLst>
              <a:ext uri="{FF2B5EF4-FFF2-40B4-BE49-F238E27FC236}">
                <a16:creationId xmlns:a16="http://schemas.microsoft.com/office/drawing/2014/main" id="{C1210836-80D5-470E-883D-041B85957069}"/>
              </a:ext>
            </a:extLst>
          </p:cNvPr>
          <p:cNvSpPr/>
          <p:nvPr/>
        </p:nvSpPr>
        <p:spPr>
          <a:xfrm>
            <a:off x="1568455" y="3692790"/>
            <a:ext cx="794104" cy="738508"/>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bg1"/>
          </a:solidFill>
          <a:ln w="3663"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6BA4CF46-E210-4322-91D1-2A41779F64E4}"/>
              </a:ext>
            </a:extLst>
          </p:cNvPr>
          <p:cNvSpPr/>
          <p:nvPr/>
        </p:nvSpPr>
        <p:spPr>
          <a:xfrm>
            <a:off x="2987437" y="3173975"/>
            <a:ext cx="3525324" cy="1486689"/>
          </a:xfrm>
          <a:prstGeom prst="rect">
            <a:avLst/>
          </a:prstGeom>
        </p:spPr>
        <p:txBody>
          <a:bodyPr wrap="none">
            <a:spAutoFit/>
          </a:bodyPr>
          <a:lstStyle/>
          <a:p>
            <a:pPr>
              <a:lnSpc>
                <a:spcPct val="120000"/>
              </a:lnSpc>
            </a:pPr>
            <a:r>
              <a:rPr lang="en-US" sz="3600" dirty="0">
                <a:solidFill>
                  <a:schemeClr val="bg1">
                    <a:lumMod val="50000"/>
                  </a:schemeClr>
                </a:solidFill>
                <a:latin typeface="Lato" panose="020F0502020204030203" pitchFamily="34" charset="0"/>
                <a:cs typeface="Segoe UI" panose="020B0502040204020203" pitchFamily="34" charset="0"/>
              </a:rPr>
              <a:t>PRESENTER:</a:t>
            </a:r>
            <a:r>
              <a:rPr lang="en-US" sz="3600" b="1" dirty="0">
                <a:latin typeface="Lato" panose="020F0502020204030203" pitchFamily="34" charset="0"/>
                <a:cs typeface="Segoe UI" panose="020B0502040204020203" pitchFamily="34" charset="0"/>
              </a:rPr>
              <a:t> </a:t>
            </a:r>
          </a:p>
          <a:p>
            <a:pPr>
              <a:lnSpc>
                <a:spcPct val="120000"/>
              </a:lnSpc>
            </a:pPr>
            <a:r>
              <a:rPr lang="en-US" sz="4400" b="1" dirty="0">
                <a:latin typeface="Lato" panose="020F0502020204030203" pitchFamily="34" charset="0"/>
                <a:cs typeface="Segoe UI" panose="020B0502040204020203" pitchFamily="34" charset="0"/>
              </a:rPr>
              <a:t>Samuel Acuff</a:t>
            </a:r>
          </a:p>
        </p:txBody>
      </p:sp>
      <p:sp>
        <p:nvSpPr>
          <p:cNvPr id="21" name="TextBox 20">
            <a:extLst>
              <a:ext uri="{FF2B5EF4-FFF2-40B4-BE49-F238E27FC236}">
                <a16:creationId xmlns:a16="http://schemas.microsoft.com/office/drawing/2014/main" id="{CAC155C6-7E35-4156-B9B3-271571AF60CC}"/>
              </a:ext>
            </a:extLst>
          </p:cNvPr>
          <p:cNvSpPr txBox="1"/>
          <p:nvPr/>
        </p:nvSpPr>
        <p:spPr>
          <a:xfrm>
            <a:off x="1003759" y="410726"/>
            <a:ext cx="9563989" cy="2585323"/>
          </a:xfrm>
          <a:prstGeom prst="rect">
            <a:avLst/>
          </a:prstGeom>
          <a:noFill/>
        </p:spPr>
        <p:txBody>
          <a:bodyPr wrap="square" rtlCol="0">
            <a:spAutoFit/>
          </a:bodyPr>
          <a:lstStyle/>
          <a:p>
            <a:r>
              <a:rPr lang="en-US" sz="5400" b="1" i="1" dirty="0">
                <a:latin typeface="Lato" panose="020F0502020204030203" pitchFamily="34" charset="0"/>
                <a:cs typeface="Segoe UI" panose="020B0502040204020203" pitchFamily="34" charset="0"/>
              </a:rPr>
              <a:t>Aberrant Effort-related Decision Making among Cannabis Using College Students</a:t>
            </a:r>
          </a:p>
        </p:txBody>
      </p:sp>
      <p:sp>
        <p:nvSpPr>
          <p:cNvPr id="22" name="TextBox 21">
            <a:extLst>
              <a:ext uri="{FF2B5EF4-FFF2-40B4-BE49-F238E27FC236}">
                <a16:creationId xmlns:a16="http://schemas.microsoft.com/office/drawing/2014/main" id="{C3F61B32-8F5A-4CA2-B549-F3CD26098007}"/>
              </a:ext>
            </a:extLst>
          </p:cNvPr>
          <p:cNvSpPr txBox="1"/>
          <p:nvPr/>
        </p:nvSpPr>
        <p:spPr>
          <a:xfrm>
            <a:off x="41128190" y="26221039"/>
            <a:ext cx="7517322" cy="1446550"/>
          </a:xfrm>
          <a:prstGeom prst="rect">
            <a:avLst/>
          </a:prstGeom>
          <a:noFill/>
        </p:spPr>
        <p:txBody>
          <a:bodyPr wrap="square" rtlCol="0">
            <a:spAutoFit/>
          </a:bodyPr>
          <a:lstStyle/>
          <a:p>
            <a:pPr>
              <a:lnSpc>
                <a:spcPct val="100000"/>
              </a:lnSpc>
              <a:spcBef>
                <a:spcPts val="0"/>
              </a:spcBef>
            </a:pPr>
            <a:r>
              <a:rPr lang="en-US" sz="4400" i="1" dirty="0">
                <a:latin typeface="Lato" panose="020F0502020204030203" pitchFamily="34" charset="0"/>
                <a:cs typeface="Segoe UI" panose="020B0502040204020203" pitchFamily="34" charset="0"/>
              </a:rPr>
              <a:t>Samuel F. Acuff, Nicholas W. Simon, James G. Murphy</a:t>
            </a:r>
            <a:endParaRPr lang="en-US" sz="4400" b="1" i="1" dirty="0">
              <a:latin typeface="Lato" panose="020F0502020204030203" pitchFamily="34" charset="0"/>
              <a:cs typeface="Segoe UI" panose="020B0502040204020203" pitchFamily="34" charset="0"/>
            </a:endParaRPr>
          </a:p>
        </p:txBody>
      </p:sp>
      <p:sp>
        <p:nvSpPr>
          <p:cNvPr id="23" name="Graphic 18">
            <a:extLst>
              <a:ext uri="{FF2B5EF4-FFF2-40B4-BE49-F238E27FC236}">
                <a16:creationId xmlns:a16="http://schemas.microsoft.com/office/drawing/2014/main" id="{1B355378-8069-4F41-9F33-76FF52B1D680}"/>
              </a:ext>
            </a:extLst>
          </p:cNvPr>
          <p:cNvSpPr/>
          <p:nvPr/>
        </p:nvSpPr>
        <p:spPr>
          <a:xfrm>
            <a:off x="40636456" y="26688906"/>
            <a:ext cx="360430" cy="335196"/>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pic>
        <p:nvPicPr>
          <p:cNvPr id="14" name="Graphic 13">
            <a:extLst>
              <a:ext uri="{FF2B5EF4-FFF2-40B4-BE49-F238E27FC236}">
                <a16:creationId xmlns:a16="http://schemas.microsoft.com/office/drawing/2014/main" id="{8469FA09-6407-4240-A302-A9681C46F1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79201" y="27597921"/>
            <a:ext cx="3783061" cy="3783061"/>
          </a:xfrm>
          <a:prstGeom prst="rect">
            <a:avLst/>
          </a:prstGeom>
        </p:spPr>
      </p:pic>
      <p:pic>
        <p:nvPicPr>
          <p:cNvPr id="28" name="Picture 27">
            <a:extLst>
              <a:ext uri="{FF2B5EF4-FFF2-40B4-BE49-F238E27FC236}">
                <a16:creationId xmlns:a16="http://schemas.microsoft.com/office/drawing/2014/main" id="{B071152C-3861-4E55-880F-6219BCD4AE66}"/>
              </a:ext>
            </a:extLst>
          </p:cNvPr>
          <p:cNvPicPr>
            <a:picLocks noChangeAspect="1"/>
          </p:cNvPicPr>
          <p:nvPr/>
        </p:nvPicPr>
        <p:blipFill rotWithShape="1">
          <a:blip r:embed="rId5"/>
          <a:srcRect t="23948" r="62443" b="24930"/>
          <a:stretch/>
        </p:blipFill>
        <p:spPr>
          <a:xfrm>
            <a:off x="43341115" y="27902721"/>
            <a:ext cx="3091472" cy="4543707"/>
          </a:xfrm>
          <a:prstGeom prst="rect">
            <a:avLst/>
          </a:prstGeom>
        </p:spPr>
      </p:pic>
      <p:pic>
        <p:nvPicPr>
          <p:cNvPr id="2" name="Picture 1">
            <a:extLst>
              <a:ext uri="{FF2B5EF4-FFF2-40B4-BE49-F238E27FC236}">
                <a16:creationId xmlns:a16="http://schemas.microsoft.com/office/drawing/2014/main" id="{3FA2E4D6-FF05-4FE5-B042-D825A7E250E3}"/>
              </a:ext>
            </a:extLst>
          </p:cNvPr>
          <p:cNvPicPr>
            <a:picLocks noChangeAspect="1"/>
          </p:cNvPicPr>
          <p:nvPr/>
        </p:nvPicPr>
        <p:blipFill>
          <a:blip r:embed="rId6"/>
          <a:stretch>
            <a:fillRect/>
          </a:stretch>
        </p:blipFill>
        <p:spPr>
          <a:xfrm>
            <a:off x="14796202" y="10456084"/>
            <a:ext cx="21589266" cy="12472044"/>
          </a:xfrm>
          <a:prstGeom prst="rect">
            <a:avLst/>
          </a:prstGeom>
        </p:spPr>
      </p:pic>
      <p:sp>
        <p:nvSpPr>
          <p:cNvPr id="4" name="TextBox 3">
            <a:extLst>
              <a:ext uri="{FF2B5EF4-FFF2-40B4-BE49-F238E27FC236}">
                <a16:creationId xmlns:a16="http://schemas.microsoft.com/office/drawing/2014/main" id="{5ACDCDBB-2CC2-4F14-971D-F34170780307}"/>
              </a:ext>
            </a:extLst>
          </p:cNvPr>
          <p:cNvSpPr txBox="1"/>
          <p:nvPr/>
        </p:nvSpPr>
        <p:spPr>
          <a:xfrm>
            <a:off x="14870731" y="23010781"/>
            <a:ext cx="21514737" cy="1815882"/>
          </a:xfrm>
          <a:prstGeom prst="rect">
            <a:avLst/>
          </a:prstGeom>
          <a:noFill/>
        </p:spPr>
        <p:txBody>
          <a:bodyPr wrap="square" rtlCol="0">
            <a:spAutoFit/>
          </a:bodyPr>
          <a:lstStyle/>
          <a:p>
            <a:r>
              <a:rPr lang="en-US" sz="2800" dirty="0">
                <a:solidFill>
                  <a:schemeClr val="bg1"/>
                </a:solidFill>
                <a:latin typeface="Lato Black" panose="020B0604020202020204" charset="0"/>
              </a:rPr>
              <a:t>The  percentage of high effort (relatively to low effort) choices as a function of reward value and magnitude, split by cannabis users and controls. Dark/red colors indicate a low likelihood of selecting  the high effort choice at that specific reward magnitude and probability, while the lighter/yellow color indicates a greater likelihood of selecting the high effort choice at that specific reward magnitude and probability. </a:t>
            </a:r>
          </a:p>
        </p:txBody>
      </p:sp>
      <p:sp>
        <p:nvSpPr>
          <p:cNvPr id="26" name="TextBox 25">
            <a:extLst>
              <a:ext uri="{FF2B5EF4-FFF2-40B4-BE49-F238E27FC236}">
                <a16:creationId xmlns:a16="http://schemas.microsoft.com/office/drawing/2014/main" id="{9A51760A-6652-4C5E-8B74-3ADB7275208C}"/>
              </a:ext>
            </a:extLst>
          </p:cNvPr>
          <p:cNvSpPr txBox="1"/>
          <p:nvPr/>
        </p:nvSpPr>
        <p:spPr>
          <a:xfrm>
            <a:off x="39886259" y="20942969"/>
            <a:ext cx="9162432" cy="3970318"/>
          </a:xfrm>
          <a:prstGeom prst="rect">
            <a:avLst/>
          </a:prstGeom>
          <a:noFill/>
        </p:spPr>
        <p:txBody>
          <a:bodyPr wrap="square" rtlCol="0">
            <a:spAutoFit/>
          </a:bodyPr>
          <a:lstStyle/>
          <a:p>
            <a:pPr algn="ctr"/>
            <a:r>
              <a:rPr lang="en-US" sz="3600" b="1" dirty="0">
                <a:latin typeface="Lato" panose="020F0502020204030203" pitchFamily="34" charset="0"/>
                <a:cs typeface="Segoe UI" panose="020B0502040204020203" pitchFamily="34" charset="0"/>
              </a:rPr>
              <a:t>IMPLICATIONS</a:t>
            </a:r>
          </a:p>
          <a:p>
            <a:r>
              <a:rPr lang="en-US" sz="3600" dirty="0">
                <a:latin typeface="Lato" panose="020F0502020204030203" pitchFamily="34" charset="0"/>
                <a:cs typeface="Segoe UI" panose="020B0502040204020203" pitchFamily="34" charset="0"/>
              </a:rPr>
              <a:t>The results do not support the </a:t>
            </a:r>
            <a:r>
              <a:rPr lang="en-US" sz="3600" dirty="0" err="1">
                <a:latin typeface="Lato" panose="020F0502020204030203" pitchFamily="34" charset="0"/>
                <a:cs typeface="Segoe UI" panose="020B0502040204020203" pitchFamily="34" charset="0"/>
              </a:rPr>
              <a:t>amotivational</a:t>
            </a:r>
            <a:r>
              <a:rPr lang="en-US" sz="3600" dirty="0">
                <a:latin typeface="Lato" panose="020F0502020204030203" pitchFamily="34" charset="0"/>
                <a:cs typeface="Segoe UI" panose="020B0502040204020203" pitchFamily="34" charset="0"/>
              </a:rPr>
              <a:t> hypothesis, but rather suggest that college students who use cannabis are less sensitive to changes in risk and reward magnitude during effort-related decision making, suggesting aberrant reward processing.</a:t>
            </a:r>
            <a:endParaRPr lang="en-US" sz="3600" b="1" dirty="0">
              <a:latin typeface="Lato" panose="020F0502020204030203" pitchFamily="34" charset="0"/>
              <a:cs typeface="Segoe UI" panose="020B0502040204020203" pitchFamily="34" charset="0"/>
            </a:endParaRPr>
          </a:p>
        </p:txBody>
      </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9938</TotalTime>
  <Words>821</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Lato</vt:lpstr>
      <vt:lpstr>Arial</vt:lpstr>
      <vt:lpstr>Calibri</vt:lpstr>
      <vt:lpstr>Lato Black</vt:lpstr>
      <vt:lpstr>Calibri Light</vt:lpstr>
      <vt:lpstr>Office Theme</vt:lpstr>
      <vt:lpstr>College students who use cannabis are more likely to expend effort for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Ladd, Ben</cp:lastModifiedBy>
  <cp:revision>135</cp:revision>
  <dcterms:created xsi:type="dcterms:W3CDTF">2019-07-02T13:39:34Z</dcterms:created>
  <dcterms:modified xsi:type="dcterms:W3CDTF">2020-07-17T22:22:09Z</dcterms:modified>
</cp:coreProperties>
</file>