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5"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5BBCB-31BF-9F47-B6AB-B68A0DBEC1E6}" v="160" dt="2020-07-17T19:18:37.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42" autoAdjust="0"/>
    <p:restoredTop sz="94944" autoAdjust="0"/>
  </p:normalViewPr>
  <p:slideViewPr>
    <p:cSldViewPr snapToGrid="0" snapToObjects="1" showGuides="1">
      <p:cViewPr varScale="1">
        <p:scale>
          <a:sx n="13" d="100"/>
          <a:sy n="13" d="100"/>
        </p:scale>
        <p:origin x="139" y="19"/>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BE4CF-2B79-FB4B-BCEE-19F417E75F41}" type="doc">
      <dgm:prSet loTypeId="urn:microsoft.com/office/officeart/2005/8/layout/process1" loCatId="matrix" qsTypeId="urn:microsoft.com/office/officeart/2005/8/quickstyle/simple1" qsCatId="simple" csTypeId="urn:microsoft.com/office/officeart/2005/8/colors/colorful1" csCatId="colorful" phldr="1"/>
      <dgm:spPr/>
      <dgm:t>
        <a:bodyPr/>
        <a:lstStyle/>
        <a:p>
          <a:endParaRPr lang="en-US"/>
        </a:p>
      </dgm:t>
    </dgm:pt>
    <dgm:pt modelId="{3A045F3D-5494-A347-815E-FA800D99BE3F}">
      <dgm:prSet custT="1"/>
      <dgm:spPr/>
      <dgm:t>
        <a:bodyPr/>
        <a:lstStyle/>
        <a:p>
          <a:r>
            <a:rPr lang="en-US" sz="2800" dirty="0"/>
            <a:t>Evaluate the extent to which individuals believe that cannabis relieves stress</a:t>
          </a:r>
          <a:endParaRPr lang="en-CA" sz="2800" dirty="0"/>
        </a:p>
      </dgm:t>
    </dgm:pt>
    <dgm:pt modelId="{E29409AC-53E0-2746-8DEA-75A6191224DC}" type="parTrans" cxnId="{5445B0D7-50C7-0440-9EEF-4DE6D379E150}">
      <dgm:prSet/>
      <dgm:spPr/>
      <dgm:t>
        <a:bodyPr/>
        <a:lstStyle/>
        <a:p>
          <a:endParaRPr lang="en-US" sz="2000"/>
        </a:p>
      </dgm:t>
    </dgm:pt>
    <dgm:pt modelId="{0ADC5B67-6AC6-2C4B-8BAF-6935C139052F}" type="sibTrans" cxnId="{5445B0D7-50C7-0440-9EEF-4DE6D379E150}">
      <dgm:prSet custT="1"/>
      <dgm:spPr/>
      <dgm:t>
        <a:bodyPr/>
        <a:lstStyle/>
        <a:p>
          <a:pPr rtl="0"/>
          <a:endParaRPr lang="en-US" sz="2400"/>
        </a:p>
      </dgm:t>
    </dgm:pt>
    <dgm:pt modelId="{E44385F5-6939-814F-939B-9CED1B6D0A60}">
      <dgm:prSet custT="1"/>
      <dgm:spPr/>
      <dgm:t>
        <a:bodyPr/>
        <a:lstStyle/>
        <a:p>
          <a:r>
            <a:rPr lang="en-US" sz="2800" dirty="0"/>
            <a:t>Examine whether individual characteristics (age, sex, presence of psychiatric disorders, cannabis use frequency) are related to these beliefs</a:t>
          </a:r>
          <a:endParaRPr lang="en-CA" sz="2800" dirty="0"/>
        </a:p>
      </dgm:t>
    </dgm:pt>
    <dgm:pt modelId="{62ADEADF-18E0-AD49-8421-7143E33655D0}" type="parTrans" cxnId="{0C6B9F8F-D0CC-B94B-91CA-E98F93346D2C}">
      <dgm:prSet/>
      <dgm:spPr/>
      <dgm:t>
        <a:bodyPr/>
        <a:lstStyle/>
        <a:p>
          <a:endParaRPr lang="en-US" sz="2000"/>
        </a:p>
      </dgm:t>
    </dgm:pt>
    <dgm:pt modelId="{1FEEC9B6-C109-8F42-8CCE-613A282E21D9}" type="sibTrans" cxnId="{0C6B9F8F-D0CC-B94B-91CA-E98F93346D2C}">
      <dgm:prSet/>
      <dgm:spPr/>
      <dgm:t>
        <a:bodyPr/>
        <a:lstStyle/>
        <a:p>
          <a:endParaRPr lang="en-US" sz="2000"/>
        </a:p>
      </dgm:t>
    </dgm:pt>
    <dgm:pt modelId="{90A8AA30-4A71-D841-97FC-C3755091BCFE}" type="pres">
      <dgm:prSet presAssocID="{B78BE4CF-2B79-FB4B-BCEE-19F417E75F41}" presName="Name0" presStyleCnt="0">
        <dgm:presLayoutVars>
          <dgm:dir/>
          <dgm:resizeHandles val="exact"/>
        </dgm:presLayoutVars>
      </dgm:prSet>
      <dgm:spPr/>
    </dgm:pt>
    <dgm:pt modelId="{BF28F7F8-AC0D-354E-8F82-BA7ACFB51872}" type="pres">
      <dgm:prSet presAssocID="{3A045F3D-5494-A347-815E-FA800D99BE3F}" presName="node" presStyleLbl="node1" presStyleIdx="0" presStyleCnt="2" custScaleX="128515" custScaleY="135404">
        <dgm:presLayoutVars>
          <dgm:bulletEnabled val="1"/>
        </dgm:presLayoutVars>
      </dgm:prSet>
      <dgm:spPr/>
    </dgm:pt>
    <dgm:pt modelId="{46AB14DF-7AAA-444C-824A-73F1AA0A78C0}" type="pres">
      <dgm:prSet presAssocID="{0ADC5B67-6AC6-2C4B-8BAF-6935C139052F}" presName="sibTrans" presStyleLbl="sibTrans2D1" presStyleIdx="0" presStyleCnt="1"/>
      <dgm:spPr/>
    </dgm:pt>
    <dgm:pt modelId="{FC341119-8739-DC48-8124-3292DB718157}" type="pres">
      <dgm:prSet presAssocID="{0ADC5B67-6AC6-2C4B-8BAF-6935C139052F}" presName="connectorText" presStyleLbl="sibTrans2D1" presStyleIdx="0" presStyleCnt="1"/>
      <dgm:spPr/>
    </dgm:pt>
    <dgm:pt modelId="{F28E5668-7F3B-644C-A484-8C8A39DB89AA}" type="pres">
      <dgm:prSet presAssocID="{E44385F5-6939-814F-939B-9CED1B6D0A60}" presName="node" presStyleLbl="node1" presStyleIdx="1" presStyleCnt="2" custScaleX="129985" custScaleY="140190">
        <dgm:presLayoutVars>
          <dgm:bulletEnabled val="1"/>
        </dgm:presLayoutVars>
      </dgm:prSet>
      <dgm:spPr/>
    </dgm:pt>
  </dgm:ptLst>
  <dgm:cxnLst>
    <dgm:cxn modelId="{D2311529-967E-5E4B-841A-C71CC0909FFF}" type="presOf" srcId="{E44385F5-6939-814F-939B-9CED1B6D0A60}" destId="{F28E5668-7F3B-644C-A484-8C8A39DB89AA}" srcOrd="0" destOrd="0" presId="urn:microsoft.com/office/officeart/2005/8/layout/process1"/>
    <dgm:cxn modelId="{D41D1833-5B08-B142-B48D-DF0D47FAF603}" type="presOf" srcId="{0ADC5B67-6AC6-2C4B-8BAF-6935C139052F}" destId="{FC341119-8739-DC48-8124-3292DB718157}" srcOrd="1" destOrd="0" presId="urn:microsoft.com/office/officeart/2005/8/layout/process1"/>
    <dgm:cxn modelId="{1C05CE49-8CC4-514E-A9F2-BC36AF683E4F}" type="presOf" srcId="{3A045F3D-5494-A347-815E-FA800D99BE3F}" destId="{BF28F7F8-AC0D-354E-8F82-BA7ACFB51872}" srcOrd="0" destOrd="0" presId="urn:microsoft.com/office/officeart/2005/8/layout/process1"/>
    <dgm:cxn modelId="{FE2C0A74-5249-314A-8656-659F66B06138}" type="presOf" srcId="{B78BE4CF-2B79-FB4B-BCEE-19F417E75F41}" destId="{90A8AA30-4A71-D841-97FC-C3755091BCFE}" srcOrd="0" destOrd="0" presId="urn:microsoft.com/office/officeart/2005/8/layout/process1"/>
    <dgm:cxn modelId="{0C6B9F8F-D0CC-B94B-91CA-E98F93346D2C}" srcId="{B78BE4CF-2B79-FB4B-BCEE-19F417E75F41}" destId="{E44385F5-6939-814F-939B-9CED1B6D0A60}" srcOrd="1" destOrd="0" parTransId="{62ADEADF-18E0-AD49-8421-7143E33655D0}" sibTransId="{1FEEC9B6-C109-8F42-8CCE-613A282E21D9}"/>
    <dgm:cxn modelId="{5445B0D7-50C7-0440-9EEF-4DE6D379E150}" srcId="{B78BE4CF-2B79-FB4B-BCEE-19F417E75F41}" destId="{3A045F3D-5494-A347-815E-FA800D99BE3F}" srcOrd="0" destOrd="0" parTransId="{E29409AC-53E0-2746-8DEA-75A6191224DC}" sibTransId="{0ADC5B67-6AC6-2C4B-8BAF-6935C139052F}"/>
    <dgm:cxn modelId="{23CAFFEE-3F5B-9845-AB7D-775C032615CD}" type="presOf" srcId="{0ADC5B67-6AC6-2C4B-8BAF-6935C139052F}" destId="{46AB14DF-7AAA-444C-824A-73F1AA0A78C0}" srcOrd="0" destOrd="0" presId="urn:microsoft.com/office/officeart/2005/8/layout/process1"/>
    <dgm:cxn modelId="{4CDCCDE4-8542-DA4B-9A97-02EE8438E431}" type="presParOf" srcId="{90A8AA30-4A71-D841-97FC-C3755091BCFE}" destId="{BF28F7F8-AC0D-354E-8F82-BA7ACFB51872}" srcOrd="0" destOrd="0" presId="urn:microsoft.com/office/officeart/2005/8/layout/process1"/>
    <dgm:cxn modelId="{2CA45300-06EF-B74E-BD0B-9A18535DDF06}" type="presParOf" srcId="{90A8AA30-4A71-D841-97FC-C3755091BCFE}" destId="{46AB14DF-7AAA-444C-824A-73F1AA0A78C0}" srcOrd="1" destOrd="0" presId="urn:microsoft.com/office/officeart/2005/8/layout/process1"/>
    <dgm:cxn modelId="{02CF9AC5-AAF1-194F-96CD-4506CF8EF924}" type="presParOf" srcId="{46AB14DF-7AAA-444C-824A-73F1AA0A78C0}" destId="{FC341119-8739-DC48-8124-3292DB718157}" srcOrd="0" destOrd="0" presId="urn:microsoft.com/office/officeart/2005/8/layout/process1"/>
    <dgm:cxn modelId="{2DACE31E-4AA1-F84D-9D07-288F89CAA099}" type="presParOf" srcId="{90A8AA30-4A71-D841-97FC-C3755091BCFE}" destId="{F28E5668-7F3B-644C-A484-8C8A39DB89AA}"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8F7F8-AC0D-354E-8F82-BA7ACFB51872}">
      <dsp:nvSpPr>
        <dsp:cNvPr id="0" name=""/>
        <dsp:cNvSpPr/>
      </dsp:nvSpPr>
      <dsp:spPr>
        <a:xfrm>
          <a:off x="5471" y="480589"/>
          <a:ext cx="4209013" cy="36813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Evaluate the extent to which individuals believe that cannabis relieves stress</a:t>
          </a:r>
          <a:endParaRPr lang="en-CA" sz="2800" kern="1200" dirty="0"/>
        </a:p>
      </dsp:txBody>
      <dsp:txXfrm>
        <a:off x="113295" y="588413"/>
        <a:ext cx="3993365" cy="3465741"/>
      </dsp:txXfrm>
    </dsp:sp>
    <dsp:sp modelId="{46AB14DF-7AAA-444C-824A-73F1AA0A78C0}">
      <dsp:nvSpPr>
        <dsp:cNvPr id="0" name=""/>
        <dsp:cNvSpPr/>
      </dsp:nvSpPr>
      <dsp:spPr>
        <a:xfrm>
          <a:off x="4541996" y="1915169"/>
          <a:ext cx="694324" cy="8122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4541996" y="2077615"/>
        <a:ext cx="486027" cy="487336"/>
      </dsp:txXfrm>
    </dsp:sp>
    <dsp:sp modelId="{F28E5668-7F3B-644C-A484-8C8A39DB89AA}">
      <dsp:nvSpPr>
        <dsp:cNvPr id="0" name=""/>
        <dsp:cNvSpPr/>
      </dsp:nvSpPr>
      <dsp:spPr>
        <a:xfrm>
          <a:off x="5524530" y="415527"/>
          <a:ext cx="4257157" cy="381151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Examine whether individual characteristics (age, sex, presence of psychiatric disorders, cannabis use frequency) are related to these beliefs</a:t>
          </a:r>
          <a:endParaRPr lang="en-CA" sz="2800" kern="1200" dirty="0"/>
        </a:p>
      </dsp:txBody>
      <dsp:txXfrm>
        <a:off x="5636165" y="527162"/>
        <a:ext cx="4033887" cy="35882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7/17/2020</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4382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34738" y="1773060"/>
            <a:ext cx="21421724" cy="1280160"/>
          </a:xfrm>
          <a:prstGeom prst="rect">
            <a:avLst/>
          </a:prstGeom>
        </p:spPr>
        <p:txBody>
          <a:bodyPr>
            <a:normAutofit/>
          </a:bodyPr>
          <a:lstStyle>
            <a:lvl1pPr marL="0" indent="0" algn="ctr">
              <a:buFontTx/>
              <a:buNone/>
              <a:defRPr sz="6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34738" y="3104781"/>
            <a:ext cx="21421724" cy="1163782"/>
          </a:xfrm>
          <a:prstGeom prst="rect">
            <a:avLst/>
          </a:prstGeom>
        </p:spPr>
        <p:txBody>
          <a:bodyPr>
            <a:normAutofit/>
          </a:bodyPr>
          <a:lstStyle>
            <a:lvl1pPr marL="0" indent="0"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34738" y="404772"/>
            <a:ext cx="21421724" cy="1280160"/>
          </a:xfrm>
          <a:prstGeom prst="rect">
            <a:avLst/>
          </a:prstGeom>
        </p:spPr>
        <p:txBody>
          <a:bodyPr>
            <a:normAutofit/>
          </a:bodyPr>
          <a:lstStyle>
            <a:lvl1pPr marL="0" indent="0" algn="ctr">
              <a:buFontTx/>
              <a:buNone/>
              <a:defRPr sz="8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68523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95E089-121B-384D-BF48-5E8847D7285F}"/>
              </a:ext>
            </a:extLst>
          </p:cNvPr>
          <p:cNvSpPr/>
          <p:nvPr userDrawn="1"/>
        </p:nvSpPr>
        <p:spPr>
          <a:xfrm rot="10800000">
            <a:off x="0" y="31350848"/>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3195730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1653003-AF6A-CE42-AF77-467563BA894E}"/>
              </a:ext>
            </a:extLst>
          </p:cNvPr>
          <p:cNvGraphicFramePr>
            <a:graphicFrameLocks noGrp="1"/>
          </p:cNvGraphicFramePr>
          <p:nvPr userDrawn="1">
            <p:extLst>
              <p:ext uri="{D42A27DB-BD31-4B8C-83A1-F6EECF244321}">
                <p14:modId xmlns:p14="http://schemas.microsoft.com/office/powerpoint/2010/main" val="4250534553"/>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BF79A5-2E39-B244-8274-FC9BFF416B62}"/>
              </a:ext>
            </a:extLst>
          </p:cNvPr>
          <p:cNvGraphicFramePr>
            <a:graphicFrameLocks noGrp="1"/>
          </p:cNvGraphicFramePr>
          <p:nvPr userDrawn="1">
            <p:extLst>
              <p:ext uri="{D42A27DB-BD31-4B8C-83A1-F6EECF244321}">
                <p14:modId xmlns:p14="http://schemas.microsoft.com/office/powerpoint/2010/main" val="350521151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E1B3A2F7-8A0E-3D4F-9AAB-CE7703631364}"/>
              </a:ext>
            </a:extLst>
          </p:cNvPr>
          <p:cNvSpPr/>
          <p:nvPr userDrawn="1"/>
        </p:nvSpPr>
        <p:spPr>
          <a:xfrm>
            <a:off x="0" y="17828"/>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4">
            <a:extLst>
              <a:ext uri="{FF2B5EF4-FFF2-40B4-BE49-F238E27FC236}">
                <a16:creationId xmlns:a16="http://schemas.microsoft.com/office/drawing/2014/main" id="{44E21163-8E9E-2149-B82B-9EF76F9C55A1}"/>
              </a:ext>
            </a:extLst>
          </p:cNvPr>
          <p:cNvSpPr txBox="1">
            <a:spLocks noChangeArrowheads="1"/>
          </p:cNvSpPr>
          <p:nvPr userDrawn="1"/>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 name="Rectangle 2">
            <a:extLst>
              <a:ext uri="{FF2B5EF4-FFF2-40B4-BE49-F238E27FC236}">
                <a16:creationId xmlns:a16="http://schemas.microsoft.com/office/drawing/2014/main" id="{F9074C22-57F2-D940-B8C0-BA99200ACC91}"/>
              </a:ext>
            </a:extLst>
          </p:cNvPr>
          <p:cNvSpPr/>
          <p:nvPr userDrawn="1"/>
        </p:nvSpPr>
        <p:spPr>
          <a:xfrm rot="10800000">
            <a:off x="0" y="31350848"/>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4">
            <a:extLst>
              <a:ext uri="{FF2B5EF4-FFF2-40B4-BE49-F238E27FC236}">
                <a16:creationId xmlns:a16="http://schemas.microsoft.com/office/drawing/2014/main" id="{D4C0B3C8-B8A0-4E44-818B-A5A949E90BBB}"/>
              </a:ext>
            </a:extLst>
          </p:cNvPr>
          <p:cNvSpPr txBox="1">
            <a:spLocks noChangeArrowheads="1"/>
          </p:cNvSpPr>
          <p:nvPr userDrawn="1"/>
        </p:nvSpPr>
        <p:spPr bwMode="auto">
          <a:xfrm>
            <a:off x="819153" y="3195730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5" name="Rectangle 4">
            <a:extLst>
              <a:ext uri="{FF2B5EF4-FFF2-40B4-BE49-F238E27FC236}">
                <a16:creationId xmlns:a16="http://schemas.microsoft.com/office/drawing/2014/main" id="{E205FDCF-A9C8-5F47-9CDE-833AF872DE68}"/>
              </a:ext>
            </a:extLst>
          </p:cNvPr>
          <p:cNvSpPr/>
          <p:nvPr userDrawn="1"/>
        </p:nvSpPr>
        <p:spPr>
          <a:xfrm>
            <a:off x="0" y="17828"/>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23035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9.png"/><Relationship Id="rId21" Type="http://schemas.openxmlformats.org/officeDocument/2006/relationships/image" Target="../media/image21.png"/><Relationship Id="rId7" Type="http://schemas.openxmlformats.org/officeDocument/2006/relationships/diagramColors" Target="../diagrams/colors1.xml"/><Relationship Id="rId12" Type="http://schemas.openxmlformats.org/officeDocument/2006/relationships/image" Target="../media/image12.tiff"/><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1.tiff"/><Relationship Id="rId5" Type="http://schemas.openxmlformats.org/officeDocument/2006/relationships/diagramLayout" Target="../diagrams/layout1.xml"/><Relationship Id="rId15" Type="http://schemas.openxmlformats.org/officeDocument/2006/relationships/image" Target="../media/image15.png"/><Relationship Id="rId10" Type="http://schemas.microsoft.com/office/2007/relationships/hdphoto" Target="../media/hdphoto1.wdp"/><Relationship Id="rId19" Type="http://schemas.openxmlformats.org/officeDocument/2006/relationships/image" Target="../media/image19.sv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F1DC08-9900-514F-B37B-29FC95D2423D}"/>
              </a:ext>
            </a:extLst>
          </p:cNvPr>
          <p:cNvSpPr>
            <a:spLocks noGrp="1"/>
          </p:cNvSpPr>
          <p:nvPr>
            <p:ph type="body" sz="quarter" idx="10"/>
          </p:nvPr>
        </p:nvSpPr>
        <p:spPr>
          <a:xfrm>
            <a:off x="484764" y="6200812"/>
            <a:ext cx="9213927" cy="8079113"/>
          </a:xfrm>
        </p:spPr>
        <p:txBody>
          <a:bodyPr/>
          <a:lstStyle/>
          <a:p>
            <a:pPr marL="342900" indent="-342900">
              <a:buFontTx/>
              <a:buChar char="-"/>
            </a:pPr>
            <a:r>
              <a:rPr lang="en-US" dirty="0">
                <a:solidFill>
                  <a:schemeClr val="tx1"/>
                </a:solidFill>
                <a:latin typeface="Calibri" panose="020F0502020204030204" pitchFamily="34" charset="0"/>
                <a:cs typeface="Calibri" panose="020F0502020204030204" pitchFamily="34" charset="0"/>
              </a:rPr>
              <a:t>Increased clinical interest in using cannabis/specific cannabinoids (e.g., THC, CBD) as therapeutic agents for various stress-related psychiatric disorders (e.g., PTSD, anxiety) </a:t>
            </a:r>
            <a:r>
              <a:rPr lang="en-CA" sz="2000" dirty="0">
                <a:solidFill>
                  <a:srgbClr val="C00000"/>
                </a:solidFill>
                <a:latin typeface="Calibri" panose="020F0502020204030204" pitchFamily="34" charset="0"/>
                <a:cs typeface="Calibri" panose="020F0502020204030204" pitchFamily="34" charset="0"/>
              </a:rPr>
              <a:t>(Abizaid et al., 2019; </a:t>
            </a:r>
            <a:r>
              <a:rPr lang="en-CA" sz="2000" dirty="0" err="1">
                <a:solidFill>
                  <a:srgbClr val="C00000"/>
                </a:solidFill>
                <a:latin typeface="Calibri" panose="020F0502020204030204" pitchFamily="34" charset="0"/>
                <a:cs typeface="Calibri" panose="020F0502020204030204" pitchFamily="34" charset="0"/>
              </a:rPr>
              <a:t>Borodovsky</a:t>
            </a:r>
            <a:r>
              <a:rPr lang="en-CA" sz="2000" dirty="0">
                <a:solidFill>
                  <a:srgbClr val="C00000"/>
                </a:solidFill>
                <a:latin typeface="Calibri" panose="020F0502020204030204" pitchFamily="34" charset="0"/>
                <a:cs typeface="Calibri" panose="020F0502020204030204" pitchFamily="34" charset="0"/>
              </a:rPr>
              <a:t> &amp; </a:t>
            </a:r>
            <a:r>
              <a:rPr lang="en-CA" sz="2000" dirty="0" err="1">
                <a:solidFill>
                  <a:srgbClr val="C00000"/>
                </a:solidFill>
                <a:latin typeface="Calibri" panose="020F0502020204030204" pitchFamily="34" charset="0"/>
                <a:cs typeface="Calibri" panose="020F0502020204030204" pitchFamily="34" charset="0"/>
              </a:rPr>
              <a:t>Budney</a:t>
            </a:r>
            <a:r>
              <a:rPr lang="en-CA" sz="2000" dirty="0">
                <a:solidFill>
                  <a:srgbClr val="C00000"/>
                </a:solidFill>
                <a:latin typeface="Calibri" panose="020F0502020204030204" pitchFamily="34" charset="0"/>
                <a:cs typeface="Calibri" panose="020F0502020204030204" pitchFamily="34" charset="0"/>
              </a:rPr>
              <a:t>, 2018; Khan et al., 2020) </a:t>
            </a:r>
            <a:endParaRPr lang="en-US" sz="2000" dirty="0">
              <a:solidFill>
                <a:srgbClr val="C00000"/>
              </a:solidFill>
              <a:latin typeface="Calibri" panose="020F0502020204030204" pitchFamily="34" charset="0"/>
              <a:cs typeface="Calibri" panose="020F0502020204030204" pitchFamily="34" charset="0"/>
            </a:endParaRPr>
          </a:p>
          <a:p>
            <a:pPr marL="342900" indent="-342900">
              <a:buFontTx/>
              <a:buChar char="-"/>
            </a:pPr>
            <a:r>
              <a:rPr lang="en-US" dirty="0">
                <a:solidFill>
                  <a:schemeClr val="tx1"/>
                </a:solidFill>
                <a:latin typeface="Calibri" panose="020F0502020204030204" pitchFamily="34" charset="0"/>
                <a:cs typeface="Calibri" panose="020F0502020204030204" pitchFamily="34" charset="0"/>
              </a:rPr>
              <a:t>Medical cannabis users perceive cannabis as moderately to very helpful for stress, anxiety, depression, and PTSD </a:t>
            </a:r>
            <a:r>
              <a:rPr lang="en-CA" sz="2000" dirty="0">
                <a:solidFill>
                  <a:srgbClr val="C00000"/>
                </a:solidFill>
                <a:latin typeface="Calibri" panose="020F0502020204030204" pitchFamily="34" charset="0"/>
                <a:cs typeface="Calibri" panose="020F0502020204030204" pitchFamily="34" charset="0"/>
              </a:rPr>
              <a:t>(Bonn-Miller et al., 2014)</a:t>
            </a:r>
            <a:endParaRPr lang="en-US" sz="2000" dirty="0">
              <a:solidFill>
                <a:srgbClr val="C00000"/>
              </a:solidFill>
              <a:latin typeface="Calibri" panose="020F0502020204030204" pitchFamily="34" charset="0"/>
              <a:cs typeface="Calibri" panose="020F0502020204030204" pitchFamily="34" charset="0"/>
            </a:endParaRPr>
          </a:p>
          <a:p>
            <a:pPr marL="342900" indent="-342900">
              <a:buFontTx/>
              <a:buChar char="-"/>
            </a:pPr>
            <a:r>
              <a:rPr lang="en-US" dirty="0">
                <a:solidFill>
                  <a:schemeClr val="tx1"/>
                </a:solidFill>
                <a:latin typeface="Calibri" panose="020F0502020204030204" pitchFamily="34" charset="0"/>
                <a:cs typeface="Calibri" panose="020F0502020204030204" pitchFamily="34" charset="0"/>
              </a:rPr>
              <a:t>Drug effects in humans are comprised of a pharmacological effect and a placebo response </a:t>
            </a:r>
            <a:r>
              <a:rPr lang="en-CA" sz="2000" dirty="0">
                <a:solidFill>
                  <a:srgbClr val="C00000"/>
                </a:solidFill>
                <a:latin typeface="Calibri" panose="020F0502020204030204" pitchFamily="34" charset="0"/>
                <a:cs typeface="Calibri" panose="020F0502020204030204" pitchFamily="34" charset="0"/>
              </a:rPr>
              <a:t>(Kirsch, 1985) </a:t>
            </a:r>
            <a:endParaRPr lang="en-US" sz="2000" dirty="0">
              <a:solidFill>
                <a:srgbClr val="C00000"/>
              </a:solidFill>
              <a:latin typeface="Calibri" panose="020F0502020204030204" pitchFamily="34" charset="0"/>
              <a:cs typeface="Calibri" panose="020F0502020204030204" pitchFamily="34" charset="0"/>
            </a:endParaRPr>
          </a:p>
          <a:p>
            <a:pPr marL="342900" indent="-342900">
              <a:buFontTx/>
              <a:buChar char="-"/>
            </a:pPr>
            <a:r>
              <a:rPr lang="en-US" i="1" dirty="0" err="1">
                <a:solidFill>
                  <a:schemeClr val="tx1"/>
                </a:solidFill>
                <a:latin typeface="Calibri" panose="020F0502020204030204" pitchFamily="34" charset="0"/>
                <a:cs typeface="Calibri" panose="020F0502020204030204" pitchFamily="34" charset="0"/>
              </a:rPr>
              <a:t>Apriori</a:t>
            </a:r>
            <a:r>
              <a:rPr lang="en-US" dirty="0">
                <a:solidFill>
                  <a:schemeClr val="tx1"/>
                </a:solidFill>
                <a:latin typeface="Calibri" panose="020F0502020204030204" pitchFamily="34" charset="0"/>
                <a:cs typeface="Calibri" panose="020F0502020204030204" pitchFamily="34" charset="0"/>
              </a:rPr>
              <a:t> beliefs about a drug (i.e., stimulus expectancies) can influence the actual effects experienced by individuals </a:t>
            </a:r>
          </a:p>
          <a:p>
            <a:pPr marL="342900" indent="-342900">
              <a:buFontTx/>
              <a:buChar char="-"/>
            </a:pPr>
            <a:r>
              <a:rPr lang="en-US" dirty="0">
                <a:solidFill>
                  <a:schemeClr val="tx1"/>
                </a:solidFill>
                <a:latin typeface="Calibri" panose="020F0502020204030204" pitchFamily="34" charset="0"/>
                <a:cs typeface="Calibri" panose="020F0502020204030204" pitchFamily="34" charset="0"/>
              </a:rPr>
              <a:t>Stimulus expectancies activate response expectancies (i.e., predictions of one’s own response to a drug) and can lead to biased clinical outcomes </a:t>
            </a:r>
            <a:r>
              <a:rPr lang="en-CA" sz="2000" dirty="0">
                <a:solidFill>
                  <a:srgbClr val="C00000"/>
                </a:solidFill>
                <a:latin typeface="Calibri" panose="020F0502020204030204" pitchFamily="34" charset="0"/>
                <a:cs typeface="Calibri" panose="020F0502020204030204" pitchFamily="34" charset="0"/>
              </a:rPr>
              <a:t>(Fulton &amp; Barrett, 2008; Kirsch, 2018)</a:t>
            </a:r>
            <a:endParaRPr lang="en-US" sz="2000" dirty="0">
              <a:solidFill>
                <a:srgbClr val="C00000"/>
              </a:solidFill>
              <a:latin typeface="Calibri" panose="020F0502020204030204" pitchFamily="34" charset="0"/>
              <a:cs typeface="Calibri" panose="020F0502020204030204" pitchFamily="34" charset="0"/>
            </a:endParaRPr>
          </a:p>
          <a:p>
            <a:pPr marL="1260000" lvl="1" indent="-342900">
              <a:buFontTx/>
              <a:buChar char="-"/>
            </a:pPr>
            <a:r>
              <a:rPr lang="en-US" dirty="0">
                <a:latin typeface="Calibri" panose="020F0502020204030204" pitchFamily="34" charset="0"/>
                <a:cs typeface="Calibri" panose="020F0502020204030204" pitchFamily="34" charset="0"/>
              </a:rPr>
              <a:t>However, these </a:t>
            </a:r>
            <a:r>
              <a:rPr lang="en-US" i="1" dirty="0" err="1">
                <a:latin typeface="Calibri" panose="020F0502020204030204" pitchFamily="34" charset="0"/>
                <a:cs typeface="Calibri" panose="020F0502020204030204" pitchFamily="34" charset="0"/>
              </a:rPr>
              <a:t>apriori</a:t>
            </a:r>
            <a:r>
              <a:rPr lang="en-US" dirty="0">
                <a:latin typeface="Calibri" panose="020F0502020204030204" pitchFamily="34" charset="0"/>
                <a:cs typeface="Calibri" panose="020F0502020204030204" pitchFamily="34" charset="0"/>
              </a:rPr>
              <a:t> beliefs are rarely evaluated in clinical research</a:t>
            </a:r>
          </a:p>
          <a:p>
            <a:pPr marL="1260000" lvl="1" indent="-342900">
              <a:buFontTx/>
              <a:buChar char="-"/>
            </a:pPr>
            <a:r>
              <a:rPr lang="en-US" dirty="0">
                <a:latin typeface="Calibri" panose="020F0502020204030204" pitchFamily="34" charset="0"/>
                <a:cs typeface="Calibri" panose="020F0502020204030204" pitchFamily="34" charset="0"/>
              </a:rPr>
              <a:t>Given the interest in using cannabis for various stress-related conditions, it is important to also evaluate beliefs regarding its’ efficacy for such conditions</a:t>
            </a:r>
          </a:p>
        </p:txBody>
      </p:sp>
      <p:sp>
        <p:nvSpPr>
          <p:cNvPr id="3" name="Text Placeholder 2">
            <a:extLst>
              <a:ext uri="{FF2B5EF4-FFF2-40B4-BE49-F238E27FC236}">
                <a16:creationId xmlns:a16="http://schemas.microsoft.com/office/drawing/2014/main" id="{37EE10C9-E9A5-2F4F-82B9-DCE994805F74}"/>
              </a:ext>
            </a:extLst>
          </p:cNvPr>
          <p:cNvSpPr>
            <a:spLocks noGrp="1"/>
          </p:cNvSpPr>
          <p:nvPr>
            <p:ph type="body" sz="quarter" idx="11"/>
          </p:nvPr>
        </p:nvSpPr>
        <p:spPr>
          <a:xfrm>
            <a:off x="527049" y="5267325"/>
            <a:ext cx="9091093" cy="754045"/>
          </a:xfrm>
        </p:spPr>
        <p:txBody>
          <a:bodyPr/>
          <a:lstStyle/>
          <a:p>
            <a:r>
              <a:rPr lang="en-US" dirty="0">
                <a:latin typeface="Calibri" panose="020F0502020204030204" pitchFamily="34" charset="0"/>
                <a:cs typeface="Calibri" panose="020F0502020204030204" pitchFamily="34" charset="0"/>
              </a:rPr>
              <a:t>BACKGROUND</a:t>
            </a:r>
          </a:p>
        </p:txBody>
      </p:sp>
      <p:sp>
        <p:nvSpPr>
          <p:cNvPr id="4" name="Text Placeholder 3">
            <a:extLst>
              <a:ext uri="{FF2B5EF4-FFF2-40B4-BE49-F238E27FC236}">
                <a16:creationId xmlns:a16="http://schemas.microsoft.com/office/drawing/2014/main" id="{E0F191AB-0204-D34B-80EF-4EA8238EE9AF}"/>
              </a:ext>
            </a:extLst>
          </p:cNvPr>
          <p:cNvSpPr>
            <a:spLocks noGrp="1"/>
          </p:cNvSpPr>
          <p:nvPr>
            <p:ph type="body" sz="quarter" idx="20"/>
          </p:nvPr>
        </p:nvSpPr>
        <p:spPr>
          <a:xfrm>
            <a:off x="339201" y="15469948"/>
            <a:ext cx="9213927" cy="754044"/>
          </a:xfrm>
        </p:spPr>
        <p:txBody>
          <a:bodyPr/>
          <a:lstStyle/>
          <a:p>
            <a:r>
              <a:rPr lang="en-US" dirty="0">
                <a:latin typeface="Calibri" panose="020F0502020204030204" pitchFamily="34" charset="0"/>
                <a:cs typeface="Calibri" panose="020F0502020204030204" pitchFamily="34" charset="0"/>
              </a:rPr>
              <a:t>OBJECTIVES</a:t>
            </a:r>
          </a:p>
        </p:txBody>
      </p:sp>
      <p:sp>
        <p:nvSpPr>
          <p:cNvPr id="5" name="Text Placeholder 4">
            <a:extLst>
              <a:ext uri="{FF2B5EF4-FFF2-40B4-BE49-F238E27FC236}">
                <a16:creationId xmlns:a16="http://schemas.microsoft.com/office/drawing/2014/main" id="{95245EEB-70EE-8E46-BB0A-D5ED07B62535}"/>
              </a:ext>
            </a:extLst>
          </p:cNvPr>
          <p:cNvSpPr>
            <a:spLocks noGrp="1"/>
          </p:cNvSpPr>
          <p:nvPr>
            <p:ph type="body" sz="quarter" idx="21"/>
          </p:nvPr>
        </p:nvSpPr>
        <p:spPr>
          <a:xfrm>
            <a:off x="397732" y="24029943"/>
            <a:ext cx="9257516" cy="5770788"/>
          </a:xfrm>
        </p:spPr>
        <p:txBody>
          <a:bodyPr/>
          <a:lstStyle/>
          <a:p>
            <a:pPr marL="342900" indent="-342900">
              <a:buFontTx/>
              <a:buChar char="-"/>
            </a:pPr>
            <a:r>
              <a:rPr lang="en-US" dirty="0">
                <a:solidFill>
                  <a:schemeClr val="tx1"/>
                </a:solidFill>
                <a:latin typeface="Calibri" panose="020F0502020204030204" pitchFamily="34" charset="0"/>
                <a:cs typeface="Calibri" panose="020F0502020204030204" pitchFamily="34" charset="0"/>
              </a:rPr>
              <a:t>Adults (19+) from the Halifax Regional Municipality took part in a brief telephone screening interview to assess their eligibility for another study (in progress)</a:t>
            </a:r>
          </a:p>
          <a:p>
            <a:pPr marL="342900" indent="-342900">
              <a:buFontTx/>
              <a:buChar char="-"/>
            </a:pPr>
            <a:r>
              <a:rPr lang="en-US" dirty="0">
                <a:solidFill>
                  <a:schemeClr val="tx1"/>
                </a:solidFill>
                <a:latin typeface="Calibri" panose="020F0502020204030204" pitchFamily="34" charset="0"/>
                <a:cs typeface="Calibri" panose="020F0502020204030204" pitchFamily="34" charset="0"/>
              </a:rPr>
              <a:t>All subjects included in this report consented to their data being used following the interview</a:t>
            </a:r>
          </a:p>
          <a:p>
            <a:pPr marL="342900" indent="-342900">
              <a:buFontTx/>
              <a:buChar char="-"/>
            </a:pPr>
            <a:r>
              <a:rPr lang="en-US" dirty="0">
                <a:solidFill>
                  <a:schemeClr val="tx1"/>
                </a:solidFill>
                <a:latin typeface="Calibri" panose="020F0502020204030204" pitchFamily="34" charset="0"/>
                <a:cs typeface="Calibri" panose="020F0502020204030204" pitchFamily="34" charset="0"/>
              </a:rPr>
              <a:t>Information collected:</a:t>
            </a:r>
          </a:p>
          <a:p>
            <a:pPr marL="1260000" lvl="1" indent="-342900">
              <a:buFontTx/>
              <a:buChar char="-"/>
            </a:pPr>
            <a:r>
              <a:rPr lang="en-US" dirty="0">
                <a:solidFill>
                  <a:schemeClr val="tx1"/>
                </a:solidFill>
                <a:latin typeface="Calibri" panose="020F0502020204030204" pitchFamily="34" charset="0"/>
                <a:cs typeface="Calibri" panose="020F0502020204030204" pitchFamily="34" charset="0"/>
              </a:rPr>
              <a:t>Demographic details (sex, age, current cannabis use frequency (days/week in the past month), current psychiatric diagnosis (yes/no))</a:t>
            </a:r>
          </a:p>
          <a:p>
            <a:pPr marL="1260000" lvl="1" indent="-342900">
              <a:buFontTx/>
              <a:buChar char="-"/>
            </a:pPr>
            <a:r>
              <a:rPr lang="en-US" dirty="0">
                <a:solidFill>
                  <a:schemeClr val="tx1"/>
                </a:solidFill>
                <a:latin typeface="Calibri" panose="020F0502020204030204" pitchFamily="34" charset="0"/>
                <a:cs typeface="Calibri" panose="020F0502020204030204" pitchFamily="34" charset="0"/>
              </a:rPr>
              <a:t>Their beliefs about the efficacy of cannabis </a:t>
            </a:r>
            <a:r>
              <a:rPr lang="en-US" dirty="0">
                <a:latin typeface="Calibri" panose="020F0502020204030204" pitchFamily="34" charset="0"/>
                <a:cs typeface="Calibri" panose="020F0502020204030204" pitchFamily="34" charset="0"/>
              </a:rPr>
              <a:t>for stress relief (“On a scale of 1 to 10, where 1 is </a:t>
            </a:r>
            <a:r>
              <a:rPr lang="en-US" i="1" dirty="0">
                <a:latin typeface="Calibri" panose="020F0502020204030204" pitchFamily="34" charset="0"/>
                <a:cs typeface="Calibri" panose="020F0502020204030204" pitchFamily="34" charset="0"/>
              </a:rPr>
              <a:t>not at all </a:t>
            </a:r>
            <a:r>
              <a:rPr lang="en-US" dirty="0">
                <a:latin typeface="Calibri" panose="020F0502020204030204" pitchFamily="34" charset="0"/>
                <a:cs typeface="Calibri" panose="020F0502020204030204" pitchFamily="34" charset="0"/>
              </a:rPr>
              <a:t>and 10 is </a:t>
            </a:r>
            <a:r>
              <a:rPr lang="en-US" i="1" dirty="0">
                <a:latin typeface="Calibri" panose="020F0502020204030204" pitchFamily="34" charset="0"/>
                <a:cs typeface="Calibri" panose="020F0502020204030204" pitchFamily="34" charset="0"/>
              </a:rPr>
              <a:t>extremely</a:t>
            </a:r>
            <a:r>
              <a:rPr lang="en-US" dirty="0">
                <a:latin typeface="Calibri" panose="020F0502020204030204" pitchFamily="34" charset="0"/>
                <a:cs typeface="Calibri" panose="020F0502020204030204" pitchFamily="34" charset="0"/>
              </a:rPr>
              <a:t>, how effective do you think cannabis is as a stress reliever?”</a:t>
            </a:r>
            <a:endParaRPr lang="en-US" dirty="0">
              <a:solidFill>
                <a:schemeClr val="tx1"/>
              </a:solidFill>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376D5BD9-7B93-D343-8F5D-F7BA8EA478FA}"/>
              </a:ext>
            </a:extLst>
          </p:cNvPr>
          <p:cNvSpPr>
            <a:spLocks noGrp="1"/>
          </p:cNvSpPr>
          <p:nvPr>
            <p:ph type="body" sz="quarter" idx="22"/>
          </p:nvPr>
        </p:nvSpPr>
        <p:spPr>
          <a:xfrm>
            <a:off x="61410" y="23004517"/>
            <a:ext cx="9679566" cy="754044"/>
          </a:xfrm>
        </p:spPr>
        <p:txBody>
          <a:bodyPr/>
          <a:lstStyle/>
          <a:p>
            <a:r>
              <a:rPr lang="en-US" dirty="0">
                <a:latin typeface="Calibri" panose="020F0502020204030204" pitchFamily="34" charset="0"/>
                <a:cs typeface="Calibri" panose="020F0502020204030204" pitchFamily="34" charset="0"/>
              </a:rPr>
              <a:t>MATERIALS AND METHODS</a:t>
            </a:r>
          </a:p>
        </p:txBody>
      </p:sp>
      <p:sp>
        <p:nvSpPr>
          <p:cNvPr id="8" name="Text Placeholder 7">
            <a:extLst>
              <a:ext uri="{FF2B5EF4-FFF2-40B4-BE49-F238E27FC236}">
                <a16:creationId xmlns:a16="http://schemas.microsoft.com/office/drawing/2014/main" id="{9F573E7A-65B7-5045-B917-96093787355C}"/>
              </a:ext>
            </a:extLst>
          </p:cNvPr>
          <p:cNvSpPr>
            <a:spLocks noGrp="1"/>
          </p:cNvSpPr>
          <p:nvPr>
            <p:ph type="body" sz="quarter" idx="24"/>
          </p:nvPr>
        </p:nvSpPr>
        <p:spPr>
          <a:xfrm>
            <a:off x="11234737" y="5164998"/>
            <a:ext cx="21421724" cy="754045"/>
          </a:xfrm>
        </p:spPr>
        <p:txBody>
          <a:bodyPr/>
          <a:lstStyle/>
          <a:p>
            <a:r>
              <a:rPr lang="en-US" dirty="0">
                <a:latin typeface="Calibri" panose="020F0502020204030204" pitchFamily="34" charset="0"/>
                <a:cs typeface="Calibri" panose="020F0502020204030204" pitchFamily="34" charset="0"/>
              </a:rPr>
              <a:t>RESULTS</a:t>
            </a:r>
          </a:p>
        </p:txBody>
      </p:sp>
      <p:sp>
        <p:nvSpPr>
          <p:cNvPr id="9" name="Text Placeholder 8">
            <a:extLst>
              <a:ext uri="{FF2B5EF4-FFF2-40B4-BE49-F238E27FC236}">
                <a16:creationId xmlns:a16="http://schemas.microsoft.com/office/drawing/2014/main" id="{8CBDCD02-6540-0149-8DA4-9AA3CEDC18A0}"/>
              </a:ext>
            </a:extLst>
          </p:cNvPr>
          <p:cNvSpPr>
            <a:spLocks noGrp="1"/>
          </p:cNvSpPr>
          <p:nvPr>
            <p:ph type="body" sz="quarter" idx="25"/>
          </p:nvPr>
        </p:nvSpPr>
        <p:spPr>
          <a:xfrm>
            <a:off x="34351988" y="5216163"/>
            <a:ext cx="9034387" cy="754045"/>
          </a:xfrm>
        </p:spPr>
        <p:txBody>
          <a:bodyPr/>
          <a:lstStyle/>
          <a:p>
            <a:r>
              <a:rPr lang="en-US" dirty="0">
                <a:latin typeface="Calibri" panose="020F0502020204030204" pitchFamily="34" charset="0"/>
                <a:cs typeface="Calibri" panose="020F0502020204030204" pitchFamily="34" charset="0"/>
              </a:rPr>
              <a:t>DISCUSSION</a:t>
            </a:r>
          </a:p>
        </p:txBody>
      </p:sp>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BAA1E078-44BF-F648-8D5A-3363B3B22CF2}"/>
                  </a:ext>
                </a:extLst>
              </p:cNvPr>
              <p:cNvSpPr>
                <a:spLocks noGrp="1"/>
              </p:cNvSpPr>
              <p:nvPr>
                <p:ph type="body" sz="quarter" idx="26"/>
              </p:nvPr>
            </p:nvSpPr>
            <p:spPr>
              <a:xfrm>
                <a:off x="34299941" y="6050624"/>
                <a:ext cx="9113315" cy="13157426"/>
              </a:xfrm>
            </p:spPr>
            <p:txBody>
              <a:bodyPr/>
              <a:lstStyle/>
              <a:p>
                <a:r>
                  <a:rPr lang="en-US" b="1" u="sng" dirty="0">
                    <a:solidFill>
                      <a:schemeClr val="tx1"/>
                    </a:solidFill>
                    <a:latin typeface="Calibri" panose="020F0502020204030204" pitchFamily="34" charset="0"/>
                    <a:cs typeface="Calibri" panose="020F0502020204030204" pitchFamily="34" charset="0"/>
                  </a:rPr>
                  <a:t>SUMMARY OF FINDINGS</a:t>
                </a:r>
              </a:p>
              <a:p>
                <a:pPr marL="457200" indent="-457200">
                  <a:buAutoNum type="arabicPeriod"/>
                </a:pPr>
                <a:r>
                  <a:rPr lang="en-US" dirty="0">
                    <a:solidFill>
                      <a:schemeClr val="tx1"/>
                    </a:solidFill>
                    <a:latin typeface="Calibri" panose="020F0502020204030204" pitchFamily="34" charset="0"/>
                    <a:cs typeface="Calibri" panose="020F0502020204030204" pitchFamily="34" charset="0"/>
                  </a:rPr>
                  <a:t>Sample of community-recruited adults believe that cannabis is at least somewhat effective at relieving stress (Mean=6.4, Median=7)</a:t>
                </a:r>
              </a:p>
              <a:p>
                <a:pPr marL="457200" indent="-457200">
                  <a:buAutoNum type="arabicPeriod"/>
                </a:pPr>
                <a:r>
                  <a:rPr lang="en-US" dirty="0">
                    <a:solidFill>
                      <a:schemeClr val="tx1"/>
                    </a:solidFill>
                    <a:latin typeface="Calibri" panose="020F0502020204030204" pitchFamily="34" charset="0"/>
                    <a:cs typeface="Calibri" panose="020F0502020204030204" pitchFamily="34" charset="0"/>
                  </a:rPr>
                  <a:t>Only </a:t>
                </a:r>
                <a:r>
                  <a:rPr lang="en-US" i="1" dirty="0">
                    <a:solidFill>
                      <a:schemeClr val="tx1"/>
                    </a:solidFill>
                    <a:latin typeface="Calibri" panose="020F0502020204030204" pitchFamily="34" charset="0"/>
                    <a:cs typeface="Calibri" panose="020F0502020204030204" pitchFamily="34" charset="0"/>
                  </a:rPr>
                  <a:t>frequency of current cannabis use </a:t>
                </a:r>
                <a:r>
                  <a:rPr lang="en-US" dirty="0">
                    <a:solidFill>
                      <a:schemeClr val="tx1"/>
                    </a:solidFill>
                    <a:latin typeface="Calibri" panose="020F0502020204030204" pitchFamily="34" charset="0"/>
                    <a:cs typeface="Calibri" panose="020F0502020204030204" pitchFamily="34" charset="0"/>
                  </a:rPr>
                  <a:t>was associated with the strength of this belief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CA"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 </m:t>
                    </m:r>
                  </m:oMath>
                </a14:m>
                <a:r>
                  <a:rPr lang="en-US" dirty="0">
                    <a:solidFill>
                      <a:schemeClr val="tx1"/>
                    </a:solidFill>
                    <a:latin typeface="Calibri" panose="020F0502020204030204" pitchFamily="34" charset="0"/>
                    <a:cs typeface="Calibri" panose="020F0502020204030204" pitchFamily="34" charset="0"/>
                  </a:rPr>
                  <a:t>frequency of use</a:t>
                </a:r>
                <a:r>
                  <a:rPr lang="en-US" dirty="0">
                    <a:solidFill>
                      <a:schemeClr val="tx1"/>
                    </a:solidFill>
                    <a:latin typeface="Calibri" panose="020F0502020204030204" pitchFamily="34" charset="0"/>
                    <a:cs typeface="Calibri" panose="020F0502020204030204" pitchFamily="34" charset="0"/>
                    <a:sym typeface="Wingdings" pitchFamily="2" charset="2"/>
                  </a:rPr>
                  <a:t> =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cs typeface="Calibri" panose="020F0502020204030204" pitchFamily="34" charset="0"/>
                      </a:rPr>
                      <m:t>↑</m:t>
                    </m:r>
                  </m:oMath>
                </a14:m>
                <a:r>
                  <a:rPr lang="en-US" dirty="0">
                    <a:solidFill>
                      <a:schemeClr val="tx1"/>
                    </a:solidFill>
                    <a:latin typeface="Calibri" panose="020F0502020204030204" pitchFamily="34" charset="0"/>
                    <a:cs typeface="Calibri" panose="020F0502020204030204" pitchFamily="34" charset="0"/>
                  </a:rPr>
                  <a:t> belief rating)</a:t>
                </a:r>
              </a:p>
              <a:p>
                <a:endParaRPr lang="en-US" dirty="0">
                  <a:solidFill>
                    <a:schemeClr val="tx1"/>
                  </a:solidFill>
                  <a:latin typeface="Calibri" panose="020F0502020204030204" pitchFamily="34" charset="0"/>
                  <a:cs typeface="Calibri" panose="020F0502020204030204" pitchFamily="34" charset="0"/>
                </a:endParaRPr>
              </a:p>
              <a:p>
                <a:r>
                  <a:rPr lang="en-US" b="1" u="sng" dirty="0">
                    <a:solidFill>
                      <a:schemeClr val="tx1"/>
                    </a:solidFill>
                    <a:latin typeface="Calibri" panose="020F0502020204030204" pitchFamily="34" charset="0"/>
                    <a:cs typeface="Calibri" panose="020F0502020204030204" pitchFamily="34" charset="0"/>
                  </a:rPr>
                  <a:t>CONCLUSIONS AND IMPLICATIONS</a:t>
                </a:r>
              </a:p>
              <a:p>
                <a:pPr marL="342900" indent="-342900">
                  <a:buFontTx/>
                  <a:buChar char="-"/>
                </a:pPr>
                <a:r>
                  <a:rPr lang="en-US" dirty="0">
                    <a:solidFill>
                      <a:schemeClr val="tx1"/>
                    </a:solidFill>
                    <a:latin typeface="Calibri" panose="020F0502020204030204" pitchFamily="34" charset="0"/>
                    <a:cs typeface="Calibri" panose="020F0502020204030204" pitchFamily="34" charset="0"/>
                  </a:rPr>
                  <a:t>Findings are in line with prior research showing associations between heavier cannabis use and higher relaxation/tension reduction expectancy ratings </a:t>
                </a:r>
                <a:r>
                  <a:rPr lang="en-CA" sz="2000" dirty="0">
                    <a:solidFill>
                      <a:srgbClr val="C00000"/>
                    </a:solidFill>
                    <a:latin typeface="Calibri" panose="020F0502020204030204" pitchFamily="34" charset="0"/>
                    <a:cs typeface="Calibri" panose="020F0502020204030204" pitchFamily="34" charset="0"/>
                  </a:rPr>
                  <a:t>(</a:t>
                </a:r>
                <a:r>
                  <a:rPr lang="en-CA" sz="2000" dirty="0" err="1">
                    <a:solidFill>
                      <a:srgbClr val="C00000"/>
                    </a:solidFill>
                    <a:latin typeface="Calibri" panose="020F0502020204030204" pitchFamily="34" charset="0"/>
                    <a:cs typeface="Calibri" panose="020F0502020204030204" pitchFamily="34" charset="0"/>
                  </a:rPr>
                  <a:t>Hayaki</a:t>
                </a:r>
                <a:r>
                  <a:rPr lang="en-CA" sz="2000" dirty="0">
                    <a:solidFill>
                      <a:srgbClr val="C00000"/>
                    </a:solidFill>
                    <a:latin typeface="Calibri" panose="020F0502020204030204" pitchFamily="34" charset="0"/>
                    <a:cs typeface="Calibri" panose="020F0502020204030204" pitchFamily="34" charset="0"/>
                  </a:rPr>
                  <a:t> et al., 2010)</a:t>
                </a:r>
              </a:p>
              <a:p>
                <a:pPr marL="1260000" lvl="1" indent="-342900">
                  <a:buFontTx/>
                  <a:buChar char="-"/>
                </a:pPr>
                <a:r>
                  <a:rPr lang="en-CA" dirty="0">
                    <a:solidFill>
                      <a:schemeClr val="tx1"/>
                    </a:solidFill>
                    <a:latin typeface="Calibri" panose="020F0502020204030204" pitchFamily="34" charset="0"/>
                    <a:cs typeface="Calibri" panose="020F0502020204030204" pitchFamily="34" charset="0"/>
                  </a:rPr>
                  <a:t>Extends prior research by evaluating other predictors of cannabis-related beliefs (e.g., age, psychiatric disorder)</a:t>
                </a:r>
                <a:endParaRPr lang="en-US" dirty="0">
                  <a:solidFill>
                    <a:schemeClr val="tx1"/>
                  </a:solidFill>
                  <a:latin typeface="Calibri" panose="020F0502020204030204" pitchFamily="34" charset="0"/>
                  <a:cs typeface="Calibri" panose="020F0502020204030204" pitchFamily="34" charset="0"/>
                </a:endParaRPr>
              </a:p>
              <a:p>
                <a:pPr marL="342900" indent="-342900">
                  <a:buFontTx/>
                  <a:buChar char="-"/>
                </a:pPr>
                <a:r>
                  <a:rPr lang="en-CA" dirty="0">
                    <a:solidFill>
                      <a:schemeClr val="tx1"/>
                    </a:solidFill>
                    <a:latin typeface="Calibri" panose="020F0502020204030204" pitchFamily="34" charset="0"/>
                    <a:cs typeface="Calibri" panose="020F0502020204030204" pitchFamily="34" charset="0"/>
                  </a:rPr>
                  <a:t>Given that stimulus expectancies have been shown to influence substance-related responses, these findings bolster the case for evaluating and controlling for these expectancies in clinical work with cannabis for stress-related conditions</a:t>
                </a:r>
              </a:p>
              <a:p>
                <a:pPr marL="342900" indent="-342900">
                  <a:buFontTx/>
                  <a:buChar char="-"/>
                </a:pPr>
                <a:r>
                  <a:rPr lang="en-CA" dirty="0">
                    <a:solidFill>
                      <a:schemeClr val="tx1"/>
                    </a:solidFill>
                    <a:latin typeface="Calibri" panose="020F0502020204030204" pitchFamily="34" charset="0"/>
                    <a:cs typeface="Calibri" panose="020F0502020204030204" pitchFamily="34" charset="0"/>
                  </a:rPr>
                  <a:t>Findings also suggest that clinical cannabis research that utilize samples of heavy/frequent cannabis users may be subject to bias due to higher positive expectancies</a:t>
                </a:r>
              </a:p>
              <a:p>
                <a:pPr marL="342900" indent="-342900">
                  <a:buFontTx/>
                  <a:buChar char="-"/>
                </a:pPr>
                <a:endParaRPr lang="en-CA" dirty="0">
                  <a:solidFill>
                    <a:schemeClr val="tx1"/>
                  </a:solidFill>
                  <a:latin typeface="Calibri" panose="020F0502020204030204" pitchFamily="34" charset="0"/>
                  <a:cs typeface="Calibri" panose="020F0502020204030204" pitchFamily="34" charset="0"/>
                </a:endParaRPr>
              </a:p>
              <a:p>
                <a:r>
                  <a:rPr lang="en-CA" b="1" u="sng" dirty="0">
                    <a:solidFill>
                      <a:schemeClr val="tx1"/>
                    </a:solidFill>
                    <a:latin typeface="Calibri" panose="020F0502020204030204" pitchFamily="34" charset="0"/>
                    <a:cs typeface="Calibri" panose="020F0502020204030204" pitchFamily="34" charset="0"/>
                  </a:rPr>
                  <a:t>LIMITATIONS &amp; FUTURE DIRECTIONS</a:t>
                </a:r>
              </a:p>
              <a:p>
                <a:pPr marL="342900" indent="-342900">
                  <a:buFontTx/>
                  <a:buChar char="-"/>
                </a:pPr>
                <a:r>
                  <a:rPr lang="en-CA" dirty="0">
                    <a:solidFill>
                      <a:schemeClr val="tx1"/>
                    </a:solidFill>
                    <a:latin typeface="Calibri" panose="020F0502020204030204" pitchFamily="34" charset="0"/>
                    <a:cs typeface="Calibri" panose="020F0502020204030204" pitchFamily="34" charset="0"/>
                  </a:rPr>
                  <a:t>Cannot infer causation due to cross-sectional nature of data</a:t>
                </a:r>
              </a:p>
              <a:p>
                <a:pPr marL="342900" indent="-342900">
                  <a:buFontTx/>
                  <a:buChar char="-"/>
                </a:pPr>
                <a:r>
                  <a:rPr lang="en-CA" dirty="0">
                    <a:solidFill>
                      <a:schemeClr val="tx1"/>
                    </a:solidFill>
                    <a:latin typeface="Calibri" panose="020F0502020204030204" pitchFamily="34" charset="0"/>
                    <a:cs typeface="Calibri" panose="020F0502020204030204" pitchFamily="34" charset="0"/>
                  </a:rPr>
                  <a:t>Limited assessment of cannabis use frequency and severity </a:t>
                </a:r>
              </a:p>
              <a:p>
                <a:pPr marL="342900" indent="-342900">
                  <a:buFontTx/>
                  <a:buChar char="-"/>
                </a:pPr>
                <a:r>
                  <a:rPr lang="en-CA" dirty="0">
                    <a:solidFill>
                      <a:schemeClr val="tx1"/>
                    </a:solidFill>
                    <a:latin typeface="Calibri" panose="020F0502020204030204" pitchFamily="34" charset="0"/>
                    <a:cs typeface="Calibri" panose="020F0502020204030204" pitchFamily="34" charset="0"/>
                  </a:rPr>
                  <a:t>Evaluate the directionality of the relationship between positive cannabis expectancies and cannabis use frequency/severity via longitudinal designs</a:t>
                </a:r>
              </a:p>
              <a:p>
                <a:pPr marL="342900" indent="-342900">
                  <a:buFontTx/>
                  <a:buChar char="-"/>
                </a:pPr>
                <a:r>
                  <a:rPr lang="en-CA" dirty="0">
                    <a:solidFill>
                      <a:schemeClr val="tx1"/>
                    </a:solidFill>
                    <a:latin typeface="Calibri" panose="020F0502020204030204" pitchFamily="34" charset="0"/>
                    <a:cs typeface="Calibri" panose="020F0502020204030204" pitchFamily="34" charset="0"/>
                  </a:rPr>
                  <a:t>Explore expectancies related to different cannabinoids (CBD, THC) and cannabis strains (Indica, Sativa)</a:t>
                </a:r>
              </a:p>
              <a:p>
                <a:pPr marL="342900" indent="-342900">
                  <a:buFontTx/>
                  <a:buChar char="-"/>
                </a:pPr>
                <a:endParaRPr lang="en-CA" dirty="0">
                  <a:solidFill>
                    <a:schemeClr val="tx1"/>
                  </a:solidFill>
                  <a:latin typeface="Calibri" panose="020F0502020204030204" pitchFamily="34" charset="0"/>
                  <a:cs typeface="Calibri" panose="020F0502020204030204" pitchFamily="34" charset="0"/>
                </a:endParaRPr>
              </a:p>
            </p:txBody>
          </p:sp>
        </mc:Choice>
        <mc:Fallback xmlns="">
          <p:sp>
            <p:nvSpPr>
              <p:cNvPr id="10" name="Text Placeholder 9">
                <a:extLst>
                  <a:ext uri="{FF2B5EF4-FFF2-40B4-BE49-F238E27FC236}">
                    <a16:creationId xmlns:a16="http://schemas.microsoft.com/office/drawing/2014/main" id="{BAA1E078-44BF-F648-8D5A-3363B3B22CF2}"/>
                  </a:ext>
                </a:extLst>
              </p:cNvPr>
              <p:cNvSpPr>
                <a:spLocks noGrp="1" noRot="1" noChangeAspect="1" noMove="1" noResize="1" noEditPoints="1" noAdjustHandles="1" noChangeArrowheads="1" noChangeShapeType="1" noTextEdit="1"/>
              </p:cNvSpPr>
              <p:nvPr>
                <p:ph type="body" sz="quarter" idx="26"/>
              </p:nvPr>
            </p:nvSpPr>
            <p:spPr>
              <a:xfrm>
                <a:off x="34299941" y="6050624"/>
                <a:ext cx="9113315" cy="13157426"/>
              </a:xfrm>
              <a:blipFill>
                <a:blip r:embed="rId3"/>
                <a:stretch>
                  <a:fillRect/>
                </a:stretch>
              </a:blipFill>
            </p:spPr>
            <p:txBody>
              <a:bodyPr/>
              <a:lstStyle/>
              <a:p>
                <a:r>
                  <a:rPr lang="en-US">
                    <a:noFill/>
                  </a:rPr>
                  <a:t> </a:t>
                </a:r>
              </a:p>
            </p:txBody>
          </p:sp>
        </mc:Fallback>
      </mc:AlternateContent>
      <p:sp>
        <p:nvSpPr>
          <p:cNvPr id="11" name="Text Placeholder 10">
            <a:extLst>
              <a:ext uri="{FF2B5EF4-FFF2-40B4-BE49-F238E27FC236}">
                <a16:creationId xmlns:a16="http://schemas.microsoft.com/office/drawing/2014/main" id="{F1F22C0D-73F6-F143-8846-8C1E2C726472}"/>
              </a:ext>
            </a:extLst>
          </p:cNvPr>
          <p:cNvSpPr>
            <a:spLocks noGrp="1"/>
          </p:cNvSpPr>
          <p:nvPr>
            <p:ph type="body" sz="quarter" idx="27"/>
          </p:nvPr>
        </p:nvSpPr>
        <p:spPr>
          <a:xfrm>
            <a:off x="34418372" y="18780455"/>
            <a:ext cx="9113315" cy="754045"/>
          </a:xfrm>
        </p:spPr>
        <p:txBody>
          <a:bodyPr/>
          <a:lstStyle/>
          <a:p>
            <a:r>
              <a:rPr lang="en-US" dirty="0">
                <a:latin typeface="Calibri" panose="020F0502020204030204" pitchFamily="34" charset="0"/>
                <a:cs typeface="Calibri" panose="020F0502020204030204" pitchFamily="34" charset="0"/>
              </a:rPr>
              <a:t>REFERENCES</a:t>
            </a:r>
          </a:p>
        </p:txBody>
      </p:sp>
      <p:sp>
        <p:nvSpPr>
          <p:cNvPr id="12" name="Text Placeholder 11">
            <a:extLst>
              <a:ext uri="{FF2B5EF4-FFF2-40B4-BE49-F238E27FC236}">
                <a16:creationId xmlns:a16="http://schemas.microsoft.com/office/drawing/2014/main" id="{C0C9879D-06AC-024D-9C42-2F07DDD86ED1}"/>
              </a:ext>
            </a:extLst>
          </p:cNvPr>
          <p:cNvSpPr>
            <a:spLocks noGrp="1"/>
          </p:cNvSpPr>
          <p:nvPr>
            <p:ph type="body" sz="quarter" idx="28"/>
          </p:nvPr>
        </p:nvSpPr>
        <p:spPr>
          <a:xfrm>
            <a:off x="34509814" y="19384255"/>
            <a:ext cx="9140304" cy="7349682"/>
          </a:xfrm>
        </p:spPr>
        <p:txBody>
          <a:bodyPr/>
          <a:lstStyle/>
          <a:p>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Abizaid, A., </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Merali</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Z., &amp; </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Anisman</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H. (2019). Cannabis: A potential efficacious intervention for PTSD or simply snake oil?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Journal of Psychiatry &amp; Neuroscience : JPN</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44</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(2), 75–78. https://</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doi.org</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/10.1503/jpn.190021</a:t>
            </a:r>
            <a:endParaRPr lang="en-CA" sz="2800" dirty="0">
              <a:solidFill>
                <a:schemeClr val="tx1"/>
              </a:solidFill>
              <a:latin typeface="Calibri" panose="020F0502020204030204" pitchFamily="34" charset="0"/>
              <a:ea typeface="DengXian" panose="02010600030101010101" pitchFamily="2" charset="-122"/>
              <a:cs typeface="Arial" panose="020B0604020202020204" pitchFamily="34" charset="0"/>
            </a:endParaRPr>
          </a:p>
          <a:p>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Bonn-Miller, M. O., Boden, M. T., </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Bucossi</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M. M., &amp; Babson, K. A. (2014). Self-reported cannabis use characteristics, patterns and helpfulness among medical cannabis users.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The American Journal of Drug and Alcohol Abuse</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40</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 23–30. https://</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doi.org</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/10.3109/00952990.2013.821477</a:t>
            </a:r>
            <a:endParaRPr lang="en-CA" sz="2800" dirty="0">
              <a:solidFill>
                <a:schemeClr val="tx1"/>
              </a:solidFill>
              <a:latin typeface="Calibri" panose="020F0502020204030204" pitchFamily="34" charset="0"/>
              <a:ea typeface="DengXian" panose="02010600030101010101" pitchFamily="2" charset="-122"/>
              <a:cs typeface="Arial" panose="020B0604020202020204" pitchFamily="34" charset="0"/>
            </a:endParaRPr>
          </a:p>
          <a:p>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Borodovsky</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J. T., &amp; </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Budney</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A. J. (2018). Cannabis regulatory science: Risk-benefit considerations for mental disorders.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International Review of Psychiatry (Abingdon, England)</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30</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(3), 183–202. https://</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doi.org</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/10.1080/09540261.2018.1454406</a:t>
            </a:r>
            <a:endParaRPr lang="en-CA" sz="2800" dirty="0">
              <a:solidFill>
                <a:schemeClr val="tx1"/>
              </a:solidFill>
              <a:latin typeface="Calibri" panose="020F0502020204030204" pitchFamily="34" charset="0"/>
              <a:ea typeface="DengXian" panose="02010600030101010101" pitchFamily="2" charset="-122"/>
              <a:cs typeface="Arial" panose="020B0604020202020204" pitchFamily="34" charset="0"/>
            </a:endParaRPr>
          </a:p>
          <a:p>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Fulton, H. G., &amp; Barrett, S. P. (2008). A Demonstration of Intravenous Nicotine Self-Administration in Humans?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Neuropsychopharmacology</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33</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(8), 2042–2043. https://</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doi.org</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/10.1038/sj.npp.1301545</a:t>
            </a:r>
            <a:endParaRPr lang="en-CA" sz="2800" dirty="0">
              <a:solidFill>
                <a:schemeClr val="tx1"/>
              </a:solidFill>
              <a:latin typeface="Calibri" panose="020F0502020204030204" pitchFamily="34" charset="0"/>
              <a:ea typeface="DengXian" panose="02010600030101010101" pitchFamily="2" charset="-122"/>
              <a:cs typeface="Arial" panose="020B0604020202020204" pitchFamily="34" charset="0"/>
            </a:endParaRPr>
          </a:p>
          <a:p>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Hayaki</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J., Hagerty, C. E., Herman, D. S., de Dios, M. A., Anderson, B. J., &amp; Stein, M. D. (2010). Expectancies and marijuana use frequency and severity among young females.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Addictive Behaviors</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35</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(11), 995–1000. https://</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doi.org</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/10.1016/j.addbeh.2010.06.017</a:t>
            </a:r>
            <a:endParaRPr lang="en-CA" sz="2800" dirty="0">
              <a:solidFill>
                <a:schemeClr val="tx1"/>
              </a:solidFill>
              <a:latin typeface="Calibri" panose="020F0502020204030204" pitchFamily="34" charset="0"/>
              <a:ea typeface="DengXian" panose="02010600030101010101" pitchFamily="2" charset="-122"/>
              <a:cs typeface="Arial" panose="020B0604020202020204" pitchFamily="34" charset="0"/>
            </a:endParaRPr>
          </a:p>
          <a:p>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Khan, R., Naveed, S., </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Mian</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N., </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Fida</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A., </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Raafey</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M. A., &amp; </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Aedma</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K. K. (2020). The therapeutic role of Cannabidiol in mental health: A systematic review.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Journal of Cannabis Research</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2</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 2. https://</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doi.org</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/10.1186/s42238-019-0012-y</a:t>
            </a:r>
            <a:endParaRPr lang="en-CA" sz="2800" dirty="0">
              <a:solidFill>
                <a:schemeClr val="tx1"/>
              </a:solidFill>
              <a:latin typeface="Calibri" panose="020F0502020204030204" pitchFamily="34" charset="0"/>
              <a:ea typeface="DengXian" panose="02010600030101010101" pitchFamily="2" charset="-122"/>
              <a:cs typeface="Arial" panose="020B0604020202020204" pitchFamily="34" charset="0"/>
            </a:endParaRPr>
          </a:p>
          <a:p>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Kirsch, I. (2018). Response Expectancy and the Placebo Effect. In </a:t>
            </a:r>
            <a:r>
              <a:rPr lang="en-US" sz="1800" i="1" dirty="0">
                <a:solidFill>
                  <a:schemeClr val="tx1"/>
                </a:solidFill>
                <a:latin typeface="Calibri" panose="020F0502020204030204" pitchFamily="34" charset="0"/>
                <a:ea typeface="DengXian" panose="02010600030101010101" pitchFamily="2" charset="-122"/>
                <a:cs typeface="Calibri" panose="020F0502020204030204" pitchFamily="34" charset="0"/>
              </a:rPr>
              <a:t>International Review of Neurobiology</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 (Vol. 138, pp. 81–93). Elsevier. https://</a:t>
            </a:r>
            <a:r>
              <a:rPr lang="en-US" sz="1800" dirty="0" err="1">
                <a:solidFill>
                  <a:schemeClr val="tx1"/>
                </a:solidFill>
                <a:latin typeface="Calibri" panose="020F0502020204030204" pitchFamily="34" charset="0"/>
                <a:ea typeface="DengXian" panose="02010600030101010101" pitchFamily="2" charset="-122"/>
                <a:cs typeface="Calibri" panose="020F0502020204030204" pitchFamily="34" charset="0"/>
              </a:rPr>
              <a:t>doi.org</a:t>
            </a:r>
            <a:r>
              <a:rPr lang="en-US" sz="1800" dirty="0">
                <a:solidFill>
                  <a:schemeClr val="tx1"/>
                </a:solidFill>
                <a:latin typeface="Calibri" panose="020F0502020204030204" pitchFamily="34" charset="0"/>
                <a:ea typeface="DengXian" panose="02010600030101010101" pitchFamily="2" charset="-122"/>
                <a:cs typeface="Calibri" panose="020F0502020204030204" pitchFamily="34" charset="0"/>
              </a:rPr>
              <a:t>/10.1016/bs.irn.2018.01.003</a:t>
            </a:r>
            <a:endParaRPr lang="en-CA" sz="2800" dirty="0">
              <a:solidFill>
                <a:schemeClr val="tx1"/>
              </a:solidFill>
              <a:latin typeface="Calibri" panose="020F0502020204030204" pitchFamily="34" charset="0"/>
              <a:ea typeface="DengXian" panose="02010600030101010101" pitchFamily="2" charset="-122"/>
              <a:cs typeface="Arial" panose="020B0604020202020204" pitchFamily="34" charset="0"/>
            </a:endParaRPr>
          </a:p>
          <a:p>
            <a:r>
              <a:rPr lang="en-CA" sz="1800" dirty="0">
                <a:solidFill>
                  <a:schemeClr val="tx1"/>
                </a:solidFill>
                <a:latin typeface="Calibri" panose="020F0502020204030204" pitchFamily="34" charset="0"/>
                <a:ea typeface="DengXian" panose="02010600030101010101" pitchFamily="2" charset="-122"/>
                <a:cs typeface="Arial" panose="020B0604020202020204" pitchFamily="34" charset="0"/>
              </a:rPr>
              <a:t> </a:t>
            </a:r>
            <a:endParaRPr lang="en-CA" sz="2800" dirty="0">
              <a:solidFill>
                <a:schemeClr val="tx1"/>
              </a:solidFill>
              <a:latin typeface="Calibri" panose="020F0502020204030204" pitchFamily="34" charset="0"/>
              <a:ea typeface="DengXian" panose="02010600030101010101" pitchFamily="2" charset="-122"/>
              <a:cs typeface="Arial" panose="020B0604020202020204" pitchFamily="34" charset="0"/>
            </a:endParaRPr>
          </a:p>
          <a:p>
            <a:endParaRPr lang="en-US" sz="1800" dirty="0">
              <a:solidFill>
                <a:schemeClr val="tx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C534EEA1-9513-B94E-84CC-FCE044973F0E}"/>
              </a:ext>
            </a:extLst>
          </p:cNvPr>
          <p:cNvSpPr>
            <a:spLocks noGrp="1"/>
          </p:cNvSpPr>
          <p:nvPr>
            <p:ph type="body" sz="quarter" idx="29"/>
          </p:nvPr>
        </p:nvSpPr>
        <p:spPr>
          <a:xfrm>
            <a:off x="34273063" y="25927143"/>
            <a:ext cx="9113312" cy="754045"/>
          </a:xfrm>
        </p:spPr>
        <p:txBody>
          <a:bodyPr/>
          <a:lstStyle/>
          <a:p>
            <a:r>
              <a:rPr lang="en-US" dirty="0">
                <a:latin typeface="Calibri" panose="020F0502020204030204" pitchFamily="34" charset="0"/>
                <a:cs typeface="Calibri" panose="020F0502020204030204" pitchFamily="34" charset="0"/>
              </a:rPr>
              <a:t>Acknowledgements &amp; Contact</a:t>
            </a:r>
          </a:p>
        </p:txBody>
      </p:sp>
      <p:sp>
        <p:nvSpPr>
          <p:cNvPr id="14" name="Text Placeholder 13">
            <a:extLst>
              <a:ext uri="{FF2B5EF4-FFF2-40B4-BE49-F238E27FC236}">
                <a16:creationId xmlns:a16="http://schemas.microsoft.com/office/drawing/2014/main" id="{57E1CFB0-CDAC-6C44-AB62-ADBC71B333CA}"/>
              </a:ext>
            </a:extLst>
          </p:cNvPr>
          <p:cNvSpPr>
            <a:spLocks noGrp="1"/>
          </p:cNvSpPr>
          <p:nvPr>
            <p:ph type="body" sz="quarter" idx="30"/>
          </p:nvPr>
        </p:nvSpPr>
        <p:spPr>
          <a:xfrm>
            <a:off x="38711960" y="29158762"/>
            <a:ext cx="4699592" cy="1926659"/>
          </a:xfrm>
          <a:ln>
            <a:solidFill>
              <a:schemeClr val="tx1"/>
            </a:solidFill>
          </a:ln>
        </p:spPr>
        <p:txBody>
          <a:bodyPr/>
          <a:lstStyle/>
          <a:p>
            <a:r>
              <a:rPr lang="en-US" sz="2800" b="1" u="sng" dirty="0">
                <a:latin typeface="Calibri" panose="020F0502020204030204" pitchFamily="34" charset="0"/>
                <a:cs typeface="Calibri" panose="020F0502020204030204" pitchFamily="34" charset="0"/>
              </a:rPr>
              <a:t>Contact:</a:t>
            </a:r>
          </a:p>
          <a:p>
            <a:r>
              <a:rPr lang="en-US" sz="2800" dirty="0">
                <a:latin typeface="Calibri" panose="020F0502020204030204" pitchFamily="34" charset="0"/>
                <a:cs typeface="Calibri" panose="020F0502020204030204" pitchFamily="34" charset="0"/>
              </a:rPr>
              <a:t>Email: </a:t>
            </a:r>
            <a:r>
              <a:rPr lang="en-US" sz="2800" dirty="0" err="1">
                <a:latin typeface="Calibri" panose="020F0502020204030204" pitchFamily="34" charset="0"/>
                <a:cs typeface="Calibri" panose="020F0502020204030204" pitchFamily="34" charset="0"/>
              </a:rPr>
              <a:t>Toni.Spinella@dal.ca</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Twitter: @</a:t>
            </a:r>
            <a:r>
              <a:rPr lang="en-US" sz="2800" dirty="0" err="1">
                <a:latin typeface="Calibri" panose="020F0502020204030204" pitchFamily="34" charset="0"/>
                <a:cs typeface="Calibri" panose="020F0502020204030204" pitchFamily="34" charset="0"/>
              </a:rPr>
              <a:t>Spinella_T</a:t>
            </a:r>
            <a:endParaRPr lang="en-US" sz="2800" dirty="0">
              <a:latin typeface="Calibri" panose="020F0502020204030204" pitchFamily="34" charset="0"/>
              <a:cs typeface="Calibri" panose="020F0502020204030204" pitchFamily="34" charset="0"/>
            </a:endParaRPr>
          </a:p>
        </p:txBody>
      </p:sp>
      <p:graphicFrame>
        <p:nvGraphicFramePr>
          <p:cNvPr id="89" name="Diagram 88">
            <a:extLst>
              <a:ext uri="{FF2B5EF4-FFF2-40B4-BE49-F238E27FC236}">
                <a16:creationId xmlns:a16="http://schemas.microsoft.com/office/drawing/2014/main" id="{0A66796F-9246-8141-BCBC-767D2ACEA14C}"/>
              </a:ext>
            </a:extLst>
          </p:cNvPr>
          <p:cNvGraphicFramePr/>
          <p:nvPr>
            <p:extLst>
              <p:ext uri="{D42A27DB-BD31-4B8C-83A1-F6EECF244321}">
                <p14:modId xmlns:p14="http://schemas.microsoft.com/office/powerpoint/2010/main" val="1154843400"/>
              </p:ext>
            </p:extLst>
          </p:nvPr>
        </p:nvGraphicFramePr>
        <p:xfrm>
          <a:off x="-45839" y="16930297"/>
          <a:ext cx="9787160" cy="464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 Placeholder 15">
            <a:extLst>
              <a:ext uri="{FF2B5EF4-FFF2-40B4-BE49-F238E27FC236}">
                <a16:creationId xmlns:a16="http://schemas.microsoft.com/office/drawing/2014/main" id="{E7F6C4EF-2CCA-6A45-9D3E-54E45704E659}"/>
              </a:ext>
            </a:extLst>
          </p:cNvPr>
          <p:cNvSpPr>
            <a:spLocks noGrp="1"/>
          </p:cNvSpPr>
          <p:nvPr>
            <p:ph type="body" sz="quarter" idx="150"/>
          </p:nvPr>
        </p:nvSpPr>
        <p:spPr>
          <a:xfrm>
            <a:off x="11234738" y="2117720"/>
            <a:ext cx="21421724" cy="1280160"/>
          </a:xfrm>
        </p:spPr>
        <p:txBody>
          <a:bodyPr/>
          <a:lstStyle/>
          <a:p>
            <a:r>
              <a:rPr lang="en-US" dirty="0">
                <a:latin typeface="Calibri" panose="020F0502020204030204" pitchFamily="34" charset="0"/>
                <a:cs typeface="Calibri" panose="020F0502020204030204" pitchFamily="34" charset="0"/>
              </a:rPr>
              <a:t>Toni C. Spinella, MSc</a:t>
            </a: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&amp; Sean P. Barrett, PhD</a:t>
            </a:r>
            <a:r>
              <a:rPr lang="en-US" baseline="30000" dirty="0">
                <a:latin typeface="Calibri" panose="020F0502020204030204" pitchFamily="34" charset="0"/>
                <a:cs typeface="Calibri" panose="020F0502020204030204" pitchFamily="34" charset="0"/>
              </a:rPr>
              <a:t>1,2</a:t>
            </a:r>
            <a:endParaRPr lang="en-US" dirty="0">
              <a:latin typeface="Calibri" panose="020F0502020204030204" pitchFamily="34" charset="0"/>
              <a:cs typeface="Calibri" panose="020F0502020204030204" pitchFamily="34" charset="0"/>
            </a:endParaRPr>
          </a:p>
        </p:txBody>
      </p:sp>
      <p:sp>
        <p:nvSpPr>
          <p:cNvPr id="17" name="Text Placeholder 16">
            <a:extLst>
              <a:ext uri="{FF2B5EF4-FFF2-40B4-BE49-F238E27FC236}">
                <a16:creationId xmlns:a16="http://schemas.microsoft.com/office/drawing/2014/main" id="{C798C71E-0C71-0647-A84A-50E41A1A8B61}"/>
              </a:ext>
            </a:extLst>
          </p:cNvPr>
          <p:cNvSpPr>
            <a:spLocks noGrp="1"/>
          </p:cNvSpPr>
          <p:nvPr>
            <p:ph type="body" sz="quarter" idx="184"/>
          </p:nvPr>
        </p:nvSpPr>
        <p:spPr>
          <a:xfrm>
            <a:off x="11252201" y="3257181"/>
            <a:ext cx="21421724" cy="1163782"/>
          </a:xfrm>
        </p:spPr>
        <p:txBody>
          <a:bodyPr>
            <a:normAutofit fontScale="70000" lnSpcReduction="20000"/>
          </a:bodyPr>
          <a:lstStyle/>
          <a:p>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Dalhousie University, Department of Psychology and Neuroscience</a:t>
            </a:r>
          </a:p>
          <a:p>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Dalhousie University, Department of Psychiatry</a:t>
            </a:r>
          </a:p>
        </p:txBody>
      </p:sp>
      <p:sp>
        <p:nvSpPr>
          <p:cNvPr id="18" name="Text Placeholder 17">
            <a:extLst>
              <a:ext uri="{FF2B5EF4-FFF2-40B4-BE49-F238E27FC236}">
                <a16:creationId xmlns:a16="http://schemas.microsoft.com/office/drawing/2014/main" id="{3B375AE3-CE73-CE41-BE6A-C6B643ECFCE3}"/>
              </a:ext>
            </a:extLst>
          </p:cNvPr>
          <p:cNvSpPr>
            <a:spLocks noGrp="1"/>
          </p:cNvSpPr>
          <p:nvPr>
            <p:ph type="body" sz="quarter" idx="185"/>
          </p:nvPr>
        </p:nvSpPr>
        <p:spPr>
          <a:xfrm>
            <a:off x="3265714" y="269846"/>
            <a:ext cx="37359770" cy="1853647"/>
          </a:xfrm>
        </p:spPr>
        <p:txBody>
          <a:bodyPr>
            <a:normAutofit fontScale="77500" lnSpcReduction="20000"/>
          </a:bodyPr>
          <a:lstStyle/>
          <a:p>
            <a:r>
              <a:rPr lang="en-CA" dirty="0">
                <a:latin typeface="Calibri" panose="020F0502020204030204" pitchFamily="34" charset="0"/>
                <a:cs typeface="Calibri" panose="020F0502020204030204" pitchFamily="34" charset="0"/>
              </a:rPr>
              <a:t>Evaluating expectancies: Do community-recruited adults believe that cannabis </a:t>
            </a:r>
            <a:br>
              <a:rPr lang="en-CA" dirty="0">
                <a:latin typeface="Calibri" panose="020F0502020204030204" pitchFamily="34" charset="0"/>
                <a:cs typeface="Calibri" panose="020F0502020204030204" pitchFamily="34" charset="0"/>
              </a:rPr>
            </a:br>
            <a:r>
              <a:rPr lang="en-CA" dirty="0">
                <a:latin typeface="Calibri" panose="020F0502020204030204" pitchFamily="34" charset="0"/>
                <a:cs typeface="Calibri" panose="020F0502020204030204" pitchFamily="34" charset="0"/>
              </a:rPr>
              <a:t>is an effective stress reliever? </a:t>
            </a:r>
            <a:endParaRPr lang="en-US"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D6AAAAE5-705D-624A-955B-65015901E055}"/>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0" y="1662196"/>
            <a:ext cx="7296161" cy="2428325"/>
          </a:xfrm>
          <a:prstGeom prst="rect">
            <a:avLst/>
          </a:prstGeom>
        </p:spPr>
      </p:pic>
      <p:pic>
        <p:nvPicPr>
          <p:cNvPr id="21" name="Picture 20">
            <a:extLst>
              <a:ext uri="{FF2B5EF4-FFF2-40B4-BE49-F238E27FC236}">
                <a16:creationId xmlns:a16="http://schemas.microsoft.com/office/drawing/2014/main" id="{485D7913-4062-374A-8309-66C911306BC8}"/>
              </a:ext>
            </a:extLst>
          </p:cNvPr>
          <p:cNvPicPr>
            <a:picLocks noChangeAspect="1"/>
          </p:cNvPicPr>
          <p:nvPr/>
        </p:nvPicPr>
        <p:blipFill>
          <a:blip r:embed="rId11"/>
          <a:stretch>
            <a:fillRect/>
          </a:stretch>
        </p:blipFill>
        <p:spPr>
          <a:xfrm>
            <a:off x="36870619" y="26910142"/>
            <a:ext cx="6629400" cy="1651000"/>
          </a:xfrm>
          <a:prstGeom prst="rect">
            <a:avLst/>
          </a:prstGeom>
        </p:spPr>
      </p:pic>
      <p:pic>
        <p:nvPicPr>
          <p:cNvPr id="23" name="Picture 22">
            <a:extLst>
              <a:ext uri="{FF2B5EF4-FFF2-40B4-BE49-F238E27FC236}">
                <a16:creationId xmlns:a16="http://schemas.microsoft.com/office/drawing/2014/main" id="{6F473DDD-4D1B-AA42-B007-4AC8B7F9E9EC}"/>
              </a:ext>
            </a:extLst>
          </p:cNvPr>
          <p:cNvPicPr>
            <a:picLocks noChangeAspect="1"/>
          </p:cNvPicPr>
          <p:nvPr/>
        </p:nvPicPr>
        <p:blipFill>
          <a:blip r:embed="rId12"/>
          <a:stretch>
            <a:fillRect/>
          </a:stretch>
        </p:blipFill>
        <p:spPr>
          <a:xfrm>
            <a:off x="34351993" y="26606673"/>
            <a:ext cx="2632270" cy="3707037"/>
          </a:xfrm>
          <a:prstGeom prst="rect">
            <a:avLst/>
          </a:prstGeom>
        </p:spPr>
      </p:pic>
      <p:pic>
        <p:nvPicPr>
          <p:cNvPr id="38" name="Picture 37" descr="A close up of a logo&#10;&#10;Description automatically generated">
            <a:extLst>
              <a:ext uri="{FF2B5EF4-FFF2-40B4-BE49-F238E27FC236}">
                <a16:creationId xmlns:a16="http://schemas.microsoft.com/office/drawing/2014/main" id="{72F68831-AF7D-6E42-B034-9CBD77312A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92779" y="6314910"/>
            <a:ext cx="9930867" cy="7581256"/>
          </a:xfrm>
          <a:prstGeom prst="rect">
            <a:avLst/>
          </a:prstGeom>
        </p:spPr>
      </p:pic>
      <p:pic>
        <p:nvPicPr>
          <p:cNvPr id="40" name="Picture 39" descr="A close up of a map&#10;&#10;Description automatically generated">
            <a:extLst>
              <a:ext uri="{FF2B5EF4-FFF2-40B4-BE49-F238E27FC236}">
                <a16:creationId xmlns:a16="http://schemas.microsoft.com/office/drawing/2014/main" id="{6DC821CE-96EB-1443-AF6B-289E35CC3AE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709633" y="16509962"/>
            <a:ext cx="8820648" cy="7562203"/>
          </a:xfrm>
          <a:prstGeom prst="rect">
            <a:avLst/>
          </a:prstGeom>
        </p:spPr>
      </p:pic>
      <p:pic>
        <p:nvPicPr>
          <p:cNvPr id="42" name="Picture 41" descr="A close up of text on a white background&#10;&#10;Description automatically generated">
            <a:extLst>
              <a:ext uri="{FF2B5EF4-FFF2-40B4-BE49-F238E27FC236}">
                <a16:creationId xmlns:a16="http://schemas.microsoft.com/office/drawing/2014/main" id="{AB4002C4-D1EA-FB47-8C4F-EA9A86699B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87171" y="24468340"/>
            <a:ext cx="7796971" cy="6693500"/>
          </a:xfrm>
          <a:prstGeom prst="rect">
            <a:avLst/>
          </a:prstGeom>
        </p:spPr>
      </p:pic>
      <p:pic>
        <p:nvPicPr>
          <p:cNvPr id="46" name="Picture 45" descr="A close up of text on a white background&#10;&#10;Description automatically generated">
            <a:extLst>
              <a:ext uri="{FF2B5EF4-FFF2-40B4-BE49-F238E27FC236}">
                <a16:creationId xmlns:a16="http://schemas.microsoft.com/office/drawing/2014/main" id="{2212D474-D25F-B548-8925-FE22CB06B76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376464" y="25004930"/>
            <a:ext cx="7914684" cy="6156910"/>
          </a:xfrm>
          <a:prstGeom prst="rect">
            <a:avLst/>
          </a:prstGeom>
        </p:spPr>
      </p:pic>
      <p:pic>
        <p:nvPicPr>
          <p:cNvPr id="48" name="Picture 47" descr="A close up of text on a white background&#10;&#10;Description automatically generated">
            <a:extLst>
              <a:ext uri="{FF2B5EF4-FFF2-40B4-BE49-F238E27FC236}">
                <a16:creationId xmlns:a16="http://schemas.microsoft.com/office/drawing/2014/main" id="{CEE5E163-7399-D041-9849-32A47A4D2C9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144678" y="25077693"/>
            <a:ext cx="7824174" cy="6086501"/>
          </a:xfrm>
          <a:prstGeom prst="rect">
            <a:avLst/>
          </a:prstGeom>
        </p:spPr>
      </p:pic>
      <p:cxnSp>
        <p:nvCxnSpPr>
          <p:cNvPr id="50" name="Straight Connector 49">
            <a:extLst>
              <a:ext uri="{FF2B5EF4-FFF2-40B4-BE49-F238E27FC236}">
                <a16:creationId xmlns:a16="http://schemas.microsoft.com/office/drawing/2014/main" id="{68E93705-50C3-A647-A243-BE05BDF9992F}"/>
              </a:ext>
            </a:extLst>
          </p:cNvPr>
          <p:cNvCxnSpPr>
            <a:cxnSpLocks/>
          </p:cNvCxnSpPr>
          <p:nvPr/>
        </p:nvCxnSpPr>
        <p:spPr>
          <a:xfrm>
            <a:off x="9740976" y="4746171"/>
            <a:ext cx="224814" cy="26544352"/>
          </a:xfrm>
          <a:prstGeom prst="line">
            <a:avLst/>
          </a:prstGeom>
          <a:ln>
            <a:solidFill>
              <a:srgbClr val="EDE8D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265555A-E2D3-3849-BC17-46D8FADBB608}"/>
              </a:ext>
            </a:extLst>
          </p:cNvPr>
          <p:cNvCxnSpPr>
            <a:cxnSpLocks/>
          </p:cNvCxnSpPr>
          <p:nvPr/>
        </p:nvCxnSpPr>
        <p:spPr>
          <a:xfrm>
            <a:off x="33925410" y="4746171"/>
            <a:ext cx="224814" cy="26544352"/>
          </a:xfrm>
          <a:prstGeom prst="line">
            <a:avLst/>
          </a:prstGeom>
          <a:ln>
            <a:solidFill>
              <a:srgbClr val="EDE8DF"/>
            </a:solidFill>
          </a:ln>
        </p:spPr>
        <p:style>
          <a:lnRef idx="1">
            <a:schemeClr val="accent1"/>
          </a:lnRef>
          <a:fillRef idx="0">
            <a:schemeClr val="accent1"/>
          </a:fillRef>
          <a:effectRef idx="0">
            <a:schemeClr val="accent1"/>
          </a:effectRef>
          <a:fontRef idx="minor">
            <a:schemeClr val="tx1"/>
          </a:fontRef>
        </p:style>
      </p:cxnSp>
      <p:pic>
        <p:nvPicPr>
          <p:cNvPr id="59" name="Graphic 58" descr="Group">
            <a:extLst>
              <a:ext uri="{FF2B5EF4-FFF2-40B4-BE49-F238E27FC236}">
                <a16:creationId xmlns:a16="http://schemas.microsoft.com/office/drawing/2014/main" id="{6B209F3C-13B2-2F48-B291-F9FAB29DB67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156038" y="6629669"/>
            <a:ext cx="1437776" cy="1437776"/>
          </a:xfrm>
          <a:prstGeom prst="rect">
            <a:avLst/>
          </a:prstGeom>
        </p:spPr>
      </p:pic>
      <p:pic>
        <p:nvPicPr>
          <p:cNvPr id="64" name="Picture 63" descr="A screenshot of a cell phone&#10;&#10;Description automatically generated">
            <a:extLst>
              <a:ext uri="{FF2B5EF4-FFF2-40B4-BE49-F238E27FC236}">
                <a16:creationId xmlns:a16="http://schemas.microsoft.com/office/drawing/2014/main" id="{54F30E14-9AF9-1849-8FBA-301CEF24A9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83753" y="18619559"/>
            <a:ext cx="13352256" cy="4825644"/>
          </a:xfrm>
          <a:prstGeom prst="rect">
            <a:avLst/>
          </a:prstGeom>
        </p:spPr>
      </p:pic>
      <p:pic>
        <p:nvPicPr>
          <p:cNvPr id="70" name="Picture 69" descr="A screenshot of a cell phone&#10;&#10;Description automatically generated">
            <a:extLst>
              <a:ext uri="{FF2B5EF4-FFF2-40B4-BE49-F238E27FC236}">
                <a16:creationId xmlns:a16="http://schemas.microsoft.com/office/drawing/2014/main" id="{EB6C5360-BDF4-3449-9898-89383658C16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207225" y="7732959"/>
            <a:ext cx="13212557" cy="4394200"/>
          </a:xfrm>
          <a:prstGeom prst="rect">
            <a:avLst/>
          </a:prstGeom>
        </p:spPr>
      </p:pic>
      <p:sp>
        <p:nvSpPr>
          <p:cNvPr id="71" name="Text Placeholder 6">
            <a:extLst>
              <a:ext uri="{FF2B5EF4-FFF2-40B4-BE49-F238E27FC236}">
                <a16:creationId xmlns:a16="http://schemas.microsoft.com/office/drawing/2014/main" id="{D3D109C9-4F64-AB4E-A252-A63F2E5E50BF}"/>
              </a:ext>
            </a:extLst>
          </p:cNvPr>
          <p:cNvSpPr txBox="1">
            <a:spLocks/>
          </p:cNvSpPr>
          <p:nvPr/>
        </p:nvSpPr>
        <p:spPr>
          <a:xfrm>
            <a:off x="10360919" y="17835831"/>
            <a:ext cx="9771233" cy="141575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dirty="0">
                <a:latin typeface="Calibri" panose="020F0502020204030204" pitchFamily="34" charset="0"/>
                <a:cs typeface="Calibri" panose="020F0502020204030204" pitchFamily="34" charset="0"/>
              </a:rPr>
              <a:t>Table 2. Multiple regression model coefficients </a:t>
            </a:r>
          </a:p>
          <a:p>
            <a:endParaRPr lang="en-US" dirty="0">
              <a:latin typeface="Calibri" panose="020F0502020204030204" pitchFamily="34" charset="0"/>
              <a:cs typeface="Calibri" panose="020F0502020204030204" pitchFamily="34" charset="0"/>
            </a:endParaRPr>
          </a:p>
        </p:txBody>
      </p:sp>
      <p:sp>
        <p:nvSpPr>
          <p:cNvPr id="73" name="Text Placeholder 6">
            <a:extLst>
              <a:ext uri="{FF2B5EF4-FFF2-40B4-BE49-F238E27FC236}">
                <a16:creationId xmlns:a16="http://schemas.microsoft.com/office/drawing/2014/main" id="{DC5362F8-7AE6-7147-A2A1-46E9D428285B}"/>
              </a:ext>
            </a:extLst>
          </p:cNvPr>
          <p:cNvSpPr txBox="1">
            <a:spLocks/>
          </p:cNvSpPr>
          <p:nvPr/>
        </p:nvSpPr>
        <p:spPr>
          <a:xfrm>
            <a:off x="10109385" y="7016541"/>
            <a:ext cx="9771233" cy="141575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dirty="0">
                <a:latin typeface="Calibri" panose="020F0502020204030204" pitchFamily="34" charset="0"/>
                <a:cs typeface="Calibri" panose="020F0502020204030204" pitchFamily="34" charset="0"/>
              </a:rPr>
              <a:t>Table 1. Participant characteristics</a:t>
            </a:r>
          </a:p>
          <a:p>
            <a:endParaRPr lang="en-US"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8C8E67B6-8A0B-5245-A551-521504AE490A}"/>
              </a:ext>
            </a:extLst>
          </p:cNvPr>
          <p:cNvSpPr/>
          <p:nvPr/>
        </p:nvSpPr>
        <p:spPr>
          <a:xfrm>
            <a:off x="10459232" y="22430853"/>
            <a:ext cx="12750258" cy="95068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7" name="TextBox 76">
            <a:extLst>
              <a:ext uri="{FF2B5EF4-FFF2-40B4-BE49-F238E27FC236}">
                <a16:creationId xmlns:a16="http://schemas.microsoft.com/office/drawing/2014/main" id="{29E94EEF-0ED3-1D46-950B-194AE65E6303}"/>
              </a:ext>
            </a:extLst>
          </p:cNvPr>
          <p:cNvSpPr txBox="1"/>
          <p:nvPr/>
        </p:nvSpPr>
        <p:spPr>
          <a:xfrm rot="16200000">
            <a:off x="29135264" y="9978759"/>
            <a:ext cx="1505705" cy="523220"/>
          </a:xfrm>
          <a:prstGeom prst="rect">
            <a:avLst/>
          </a:prstGeom>
          <a:noFill/>
        </p:spPr>
        <p:txBody>
          <a:bodyPr wrap="square" rtlCol="0">
            <a:spAutoFit/>
          </a:bodyPr>
          <a:lstStyle/>
          <a:p>
            <a:r>
              <a:rPr lang="en-US" sz="2800" dirty="0">
                <a:solidFill>
                  <a:srgbClr val="C00000"/>
                </a:solidFill>
                <a:latin typeface="Calibri" panose="020F0502020204030204" pitchFamily="34" charset="0"/>
                <a:cs typeface="Calibri" panose="020F0502020204030204" pitchFamily="34" charset="0"/>
              </a:rPr>
              <a:t>Mean</a:t>
            </a:r>
          </a:p>
        </p:txBody>
      </p:sp>
      <p:sp>
        <p:nvSpPr>
          <p:cNvPr id="78" name="Rectangle 77">
            <a:extLst>
              <a:ext uri="{FF2B5EF4-FFF2-40B4-BE49-F238E27FC236}">
                <a16:creationId xmlns:a16="http://schemas.microsoft.com/office/drawing/2014/main" id="{257F2E34-D5D4-9145-A716-592A68C35C62}"/>
              </a:ext>
            </a:extLst>
          </p:cNvPr>
          <p:cNvSpPr/>
          <p:nvPr/>
        </p:nvSpPr>
        <p:spPr>
          <a:xfrm>
            <a:off x="10207225" y="10310453"/>
            <a:ext cx="12437010" cy="421636"/>
          </a:xfrm>
          <a:prstGeom prst="rect">
            <a:avLst/>
          </a:prstGeom>
          <a:noFill/>
          <a:ln w="12700">
            <a:solidFill>
              <a:schemeClr val="bg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3" name="Right Arrow 82">
            <a:extLst>
              <a:ext uri="{FF2B5EF4-FFF2-40B4-BE49-F238E27FC236}">
                <a16:creationId xmlns:a16="http://schemas.microsoft.com/office/drawing/2014/main" id="{3DC1BC80-E467-A447-B46B-A75F84B87A14}"/>
              </a:ext>
            </a:extLst>
          </p:cNvPr>
          <p:cNvSpPr/>
          <p:nvPr/>
        </p:nvSpPr>
        <p:spPr>
          <a:xfrm>
            <a:off x="22967779" y="10290511"/>
            <a:ext cx="945405" cy="324345"/>
          </a:xfrm>
          <a:prstGeom prst="rightArrow">
            <a:avLst>
              <a:gd name="adj1" fmla="val 17642"/>
              <a:gd name="adj2" fmla="val 6213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Text Placeholder 6">
            <a:extLst>
              <a:ext uri="{FF2B5EF4-FFF2-40B4-BE49-F238E27FC236}">
                <a16:creationId xmlns:a16="http://schemas.microsoft.com/office/drawing/2014/main" id="{7925018D-6F41-1A4A-AE78-4CC84FE2851A}"/>
              </a:ext>
            </a:extLst>
          </p:cNvPr>
          <p:cNvSpPr txBox="1">
            <a:spLocks/>
          </p:cNvSpPr>
          <p:nvPr/>
        </p:nvSpPr>
        <p:spPr>
          <a:xfrm>
            <a:off x="10426752" y="14427510"/>
            <a:ext cx="9930868" cy="2874611"/>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800" b="1" u="sng" dirty="0">
                <a:solidFill>
                  <a:schemeClr val="tx1"/>
                </a:solidFill>
                <a:latin typeface="Calibri" panose="020F0502020204030204" pitchFamily="34" charset="0"/>
                <a:cs typeface="Calibri" panose="020F0502020204030204" pitchFamily="34" charset="0"/>
              </a:rPr>
              <a:t>ANALYTIC STRATEGY</a:t>
            </a:r>
          </a:p>
          <a:p>
            <a:pPr marL="457200" indent="-457200">
              <a:buFontTx/>
              <a:buChar char="-"/>
            </a:pPr>
            <a:r>
              <a:rPr lang="en-US" sz="2800" dirty="0">
                <a:solidFill>
                  <a:schemeClr val="tx1"/>
                </a:solidFill>
                <a:latin typeface="Calibri" panose="020F0502020204030204" pitchFamily="34" charset="0"/>
                <a:cs typeface="Calibri" panose="020F0502020204030204" pitchFamily="34" charset="0"/>
              </a:rPr>
              <a:t>Multiple regression analysis (SPSS v25) </a:t>
            </a:r>
          </a:p>
          <a:p>
            <a:pPr marL="1259025" lvl="1" indent="-457200">
              <a:buFontTx/>
              <a:buChar char="-"/>
            </a:pPr>
            <a:r>
              <a:rPr lang="en-US" sz="2800" u="sng" dirty="0">
                <a:latin typeface="Calibri" panose="020F0502020204030204" pitchFamily="34" charset="0"/>
                <a:cs typeface="Calibri" panose="020F0502020204030204" pitchFamily="34" charset="0"/>
              </a:rPr>
              <a:t>Predictors</a:t>
            </a:r>
            <a:r>
              <a:rPr lang="en-US" sz="2800" dirty="0">
                <a:latin typeface="Calibri" panose="020F0502020204030204" pitchFamily="34" charset="0"/>
                <a:cs typeface="Calibri" panose="020F0502020204030204" pitchFamily="34" charset="0"/>
              </a:rPr>
              <a:t>: sex, age, current psychiatric diagnosis, frequency of current cannabis use</a:t>
            </a:r>
          </a:p>
          <a:p>
            <a:pPr marL="1259025" lvl="1" indent="-457200">
              <a:buFontTx/>
              <a:buChar char="-"/>
            </a:pPr>
            <a:r>
              <a:rPr lang="en-US" sz="2800" u="sng" dirty="0">
                <a:latin typeface="Calibri" panose="020F0502020204030204" pitchFamily="34" charset="0"/>
                <a:cs typeface="Calibri" panose="020F0502020204030204" pitchFamily="34" charset="0"/>
              </a:rPr>
              <a:t>Outcome</a:t>
            </a:r>
            <a:r>
              <a:rPr lang="en-US" sz="2800" dirty="0">
                <a:latin typeface="Calibri" panose="020F0502020204030204" pitchFamily="34" charset="0"/>
                <a:cs typeface="Calibri" panose="020F0502020204030204" pitchFamily="34" charset="0"/>
              </a:rPr>
              <a:t>: cannabis stress relief rating</a:t>
            </a:r>
          </a:p>
        </p:txBody>
      </p:sp>
      <p:sp>
        <p:nvSpPr>
          <p:cNvPr id="88" name="Right Arrow 87">
            <a:extLst>
              <a:ext uri="{FF2B5EF4-FFF2-40B4-BE49-F238E27FC236}">
                <a16:creationId xmlns:a16="http://schemas.microsoft.com/office/drawing/2014/main" id="{28F4D001-E15A-9F48-ADE5-3064586A69F0}"/>
              </a:ext>
            </a:extLst>
          </p:cNvPr>
          <p:cNvSpPr/>
          <p:nvPr/>
        </p:nvSpPr>
        <p:spPr>
          <a:xfrm>
            <a:off x="23572540" y="22744023"/>
            <a:ext cx="1238675" cy="395377"/>
          </a:xfrm>
          <a:prstGeom prst="rightArrow">
            <a:avLst>
              <a:gd name="adj1" fmla="val 17642"/>
              <a:gd name="adj2" fmla="val 6213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D61362B8-10FB-5543-BF7C-34E57AE73F0E}"/>
              </a:ext>
            </a:extLst>
          </p:cNvPr>
          <p:cNvSpPr txBox="1"/>
          <p:nvPr/>
        </p:nvSpPr>
        <p:spPr>
          <a:xfrm>
            <a:off x="1891184" y="16573246"/>
            <a:ext cx="989190" cy="830997"/>
          </a:xfrm>
          <a:prstGeom prst="rect">
            <a:avLst/>
          </a:prstGeom>
          <a:noFill/>
        </p:spPr>
        <p:txBody>
          <a:bodyPr wrap="square" rtlCol="0">
            <a:spAutoFit/>
          </a:bodyPr>
          <a:lstStyle/>
          <a:p>
            <a:r>
              <a:rPr lang="en-US" sz="4800" b="1" dirty="0">
                <a:latin typeface="Calibri" panose="020F0502020204030204" pitchFamily="34" charset="0"/>
                <a:cs typeface="Calibri" panose="020F0502020204030204" pitchFamily="34" charset="0"/>
              </a:rPr>
              <a:t>1</a:t>
            </a:r>
          </a:p>
        </p:txBody>
      </p:sp>
      <p:sp>
        <p:nvSpPr>
          <p:cNvPr id="91" name="TextBox 90">
            <a:extLst>
              <a:ext uri="{FF2B5EF4-FFF2-40B4-BE49-F238E27FC236}">
                <a16:creationId xmlns:a16="http://schemas.microsoft.com/office/drawing/2014/main" id="{D9320A6C-001C-1040-ADB1-222AFD96D536}"/>
              </a:ext>
            </a:extLst>
          </p:cNvPr>
          <p:cNvSpPr txBox="1"/>
          <p:nvPr/>
        </p:nvSpPr>
        <p:spPr>
          <a:xfrm>
            <a:off x="7322700" y="16567644"/>
            <a:ext cx="989190" cy="830997"/>
          </a:xfrm>
          <a:prstGeom prst="rect">
            <a:avLst/>
          </a:prstGeom>
          <a:noFill/>
        </p:spPr>
        <p:txBody>
          <a:bodyPr wrap="square" rtlCol="0">
            <a:spAutoFit/>
          </a:bodyPr>
          <a:lstStyle/>
          <a:p>
            <a:r>
              <a:rPr lang="en-US" sz="4800" b="1"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3366587551"/>
      </p:ext>
    </p:extLst>
  </p:cSld>
  <p:clrMapOvr>
    <a:masterClrMapping/>
  </p:clrMapOvr>
</p:sld>
</file>

<file path=ppt/theme/theme1.xml><?xml version="1.0" encoding="utf-8"?>
<a:theme xmlns:a="http://schemas.openxmlformats.org/drawingml/2006/main" name="36x48 Trifold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1803</TotalTime>
  <Words>1059</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Cambria Math</vt:lpstr>
      <vt:lpstr>Times New Roman</vt:lpstr>
      <vt:lpstr>Trebuchet MS</vt:lpstr>
      <vt:lpstr>36x48 Trifold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Poster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Ladd, Ben</cp:lastModifiedBy>
  <cp:revision>41</cp:revision>
  <dcterms:created xsi:type="dcterms:W3CDTF">2012-02-03T23:30:52Z</dcterms:created>
  <dcterms:modified xsi:type="dcterms:W3CDTF">2020-07-17T22:23:06Z</dcterms:modified>
  <cp:category>Research poster templates </cp:category>
</cp:coreProperties>
</file>