
<file path=[Content_Types].xml><?xml version="1.0" encoding="utf-8"?>
<Types xmlns="http://schemas.openxmlformats.org/package/2006/content-types">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0" r:id="rId2"/>
    <p:sldId id="261"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67"/>
    <p:restoredTop sz="95940"/>
  </p:normalViewPr>
  <p:slideViewPr>
    <p:cSldViewPr snapToGrid="0" snapToObjects="1">
      <p:cViewPr varScale="1">
        <p:scale>
          <a:sx n="49" d="100"/>
          <a:sy n="49" d="100"/>
        </p:scale>
        <p:origin x="91" y="48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Book3"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mariamelgendi\Desktop\results%20for%20RSMj%20poster.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60" b="1" i="0" u="none" strike="noStrike" kern="1200" spc="0" baseline="0">
                <a:solidFill>
                  <a:schemeClr val="accent2">
                    <a:lumMod val="75000"/>
                  </a:schemeClr>
                </a:solidFill>
                <a:latin typeface="Arial" panose="020B0604020202020204" pitchFamily="34" charset="0"/>
                <a:ea typeface="+mn-ea"/>
                <a:cs typeface="Arial" panose="020B0604020202020204" pitchFamily="34" charset="0"/>
              </a:defRPr>
            </a:pPr>
            <a:r>
              <a:rPr lang="en-US" dirty="0"/>
              <a:t>Cannabis Use Frequency</a:t>
            </a:r>
          </a:p>
        </c:rich>
      </c:tx>
      <c:layout>
        <c:manualLayout>
          <c:xMode val="edge"/>
          <c:yMode val="edge"/>
          <c:x val="0.22752647183995728"/>
          <c:y val="9.636331328721031E-3"/>
        </c:manualLayout>
      </c:layout>
      <c:overlay val="0"/>
      <c:spPr>
        <a:noFill/>
        <a:ln>
          <a:noFill/>
        </a:ln>
        <a:effectLst/>
      </c:spPr>
      <c:txPr>
        <a:bodyPr rot="0" spcFirstLastPara="1" vertOverflow="ellipsis" vert="horz" wrap="square" anchor="ctr" anchorCtr="1"/>
        <a:lstStyle/>
        <a:p>
          <a:pPr>
            <a:defRPr sz="1260" b="1" i="0" u="none" strike="noStrike" kern="1200" spc="0" baseline="0">
              <a:solidFill>
                <a:schemeClr val="accent2">
                  <a:lumMod val="7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3534494338016659"/>
          <c:y val="0.13533674257729439"/>
          <c:w val="0.8251505455553183"/>
          <c:h val="0.71902661036475046"/>
        </c:manualLayout>
      </c:layout>
      <c:barChart>
        <c:barDir val="col"/>
        <c:grouping val="clustered"/>
        <c:varyColors val="0"/>
        <c:ser>
          <c:idx val="0"/>
          <c:order val="0"/>
          <c:tx>
            <c:strRef>
              <c:f>Sheet1!$A$18</c:f>
              <c:strCache>
                <c:ptCount val="1"/>
                <c:pt idx="0">
                  <c:v>Cannabis Use</c:v>
                </c:pt>
              </c:strCache>
            </c:strRef>
          </c:tx>
          <c:spPr>
            <a:solidFill>
              <a:schemeClr val="accent1"/>
            </a:solidFill>
            <a:ln>
              <a:noFill/>
            </a:ln>
            <a:effectLst/>
          </c:spPr>
          <c:invertIfNegative val="0"/>
          <c:dPt>
            <c:idx val="0"/>
            <c:invertIfNegative val="0"/>
            <c:bubble3D val="0"/>
            <c:spPr>
              <a:solidFill>
                <a:schemeClr val="accent5">
                  <a:lumMod val="40000"/>
                  <a:lumOff val="60000"/>
                </a:schemeClr>
              </a:solidFill>
              <a:ln>
                <a:solidFill>
                  <a:schemeClr val="accent5">
                    <a:lumMod val="40000"/>
                    <a:lumOff val="60000"/>
                  </a:schemeClr>
                </a:solidFill>
              </a:ln>
              <a:effectLst/>
            </c:spPr>
            <c:extLst>
              <c:ext xmlns:c16="http://schemas.microsoft.com/office/drawing/2014/chart" uri="{C3380CC4-5D6E-409C-BE32-E72D297353CC}">
                <c16:uniqueId val="{00000001-2CD2-A74C-8666-DE643E84A2C5}"/>
              </c:ext>
            </c:extLst>
          </c:dPt>
          <c:dPt>
            <c:idx val="1"/>
            <c:invertIfNegative val="0"/>
            <c:bubble3D val="0"/>
            <c:spPr>
              <a:solidFill>
                <a:schemeClr val="accent4">
                  <a:lumMod val="60000"/>
                  <a:lumOff val="40000"/>
                </a:schemeClr>
              </a:solidFill>
              <a:ln>
                <a:solidFill>
                  <a:schemeClr val="accent4">
                    <a:lumMod val="60000"/>
                    <a:lumOff val="40000"/>
                  </a:schemeClr>
                </a:solidFill>
              </a:ln>
              <a:effectLst/>
            </c:spPr>
            <c:extLst>
              <c:ext xmlns:c16="http://schemas.microsoft.com/office/drawing/2014/chart" uri="{C3380CC4-5D6E-409C-BE32-E72D297353CC}">
                <c16:uniqueId val="{00000003-2CD2-A74C-8666-DE643E84A2C5}"/>
              </c:ext>
            </c:extLst>
          </c:dPt>
          <c:errBars>
            <c:errBarType val="both"/>
            <c:errValType val="cust"/>
            <c:noEndCap val="0"/>
            <c:plus>
              <c:numRef>
                <c:f>(Sheet1!$B$20,Sheet1!$D$18)</c:f>
                <c:numCache>
                  <c:formatCode>General</c:formatCode>
                  <c:ptCount val="2"/>
                  <c:pt idx="0">
                    <c:v>1.901</c:v>
                  </c:pt>
                  <c:pt idx="1">
                    <c:v>1.141</c:v>
                  </c:pt>
                </c:numCache>
              </c:numRef>
            </c:plus>
            <c:minus>
              <c:numRef>
                <c:f>(Sheet1!$B$20,Sheet1!$D$18)</c:f>
                <c:numCache>
                  <c:formatCode>General</c:formatCode>
                  <c:ptCount val="2"/>
                  <c:pt idx="0">
                    <c:v>1.901</c:v>
                  </c:pt>
                  <c:pt idx="1">
                    <c:v>1.141</c:v>
                  </c:pt>
                </c:numCache>
              </c:numRef>
            </c:minus>
            <c:spPr>
              <a:noFill/>
              <a:ln w="9525" cap="flat" cmpd="sng" algn="ctr">
                <a:solidFill>
                  <a:schemeClr val="tx1">
                    <a:lumMod val="75000"/>
                    <a:lumOff val="25000"/>
                  </a:schemeClr>
                </a:solidFill>
                <a:round/>
              </a:ln>
              <a:effectLst/>
            </c:spPr>
          </c:errBars>
          <c:cat>
            <c:strRef>
              <c:f>Sheet1!$B$17:$C$17</c:f>
              <c:strCache>
                <c:ptCount val="2"/>
                <c:pt idx="0">
                  <c:v>Homeschooling </c:v>
                </c:pt>
                <c:pt idx="1">
                  <c:v>Not homeschooling</c:v>
                </c:pt>
              </c:strCache>
            </c:strRef>
          </c:cat>
          <c:val>
            <c:numRef>
              <c:f>Sheet1!$B$18:$C$18</c:f>
              <c:numCache>
                <c:formatCode>General</c:formatCode>
                <c:ptCount val="2"/>
                <c:pt idx="0">
                  <c:v>11.347</c:v>
                </c:pt>
                <c:pt idx="1">
                  <c:v>4.6719999999999997</c:v>
                </c:pt>
              </c:numCache>
            </c:numRef>
          </c:val>
          <c:extLst>
            <c:ext xmlns:c16="http://schemas.microsoft.com/office/drawing/2014/chart" uri="{C3380CC4-5D6E-409C-BE32-E72D297353CC}">
              <c16:uniqueId val="{00000004-2CD2-A74C-8666-DE643E84A2C5}"/>
            </c:ext>
          </c:extLst>
        </c:ser>
        <c:dLbls>
          <c:showLegendKey val="0"/>
          <c:showVal val="0"/>
          <c:showCatName val="0"/>
          <c:showSerName val="0"/>
          <c:showPercent val="0"/>
          <c:showBubbleSize val="0"/>
        </c:dLbls>
        <c:gapWidth val="219"/>
        <c:overlap val="-27"/>
        <c:axId val="561336207"/>
        <c:axId val="556102623"/>
      </c:barChart>
      <c:catAx>
        <c:axId val="561336207"/>
        <c:scaling>
          <c:orientation val="minMax"/>
        </c:scaling>
        <c:delete val="0"/>
        <c:axPos val="b"/>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56102623"/>
        <c:crosses val="autoZero"/>
        <c:auto val="1"/>
        <c:lblAlgn val="ctr"/>
        <c:lblOffset val="100"/>
        <c:noMultiLvlLbl val="0"/>
      </c:catAx>
      <c:valAx>
        <c:axId val="556102623"/>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r>
                  <a:rPr lang="en-US" sz="1000" dirty="0"/>
                  <a:t>Mean Frequency</a:t>
                </a:r>
              </a:p>
            </c:rich>
          </c:tx>
          <c:layout>
            <c:manualLayout>
              <c:xMode val="edge"/>
              <c:yMode val="edge"/>
              <c:x val="1.0773957563049568E-2"/>
              <c:y val="0.15850821767966508"/>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05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61336207"/>
        <c:crosses val="autoZero"/>
        <c:crossBetween val="between"/>
        <c:majorUnit val="4"/>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05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60" b="1" i="0" u="none" strike="noStrike" kern="1200" spc="0" baseline="0">
                <a:solidFill>
                  <a:schemeClr val="accent2">
                    <a:lumMod val="75000"/>
                  </a:schemeClr>
                </a:solidFill>
                <a:latin typeface="Arial" panose="020B0604020202020204" pitchFamily="34" charset="0"/>
                <a:ea typeface="+mn-ea"/>
                <a:cs typeface="Arial" panose="020B0604020202020204" pitchFamily="34" charset="0"/>
              </a:defRPr>
            </a:pPr>
            <a:r>
              <a:rPr lang="en-US" sz="1260" b="1">
                <a:solidFill>
                  <a:schemeClr val="accent2">
                    <a:lumMod val="75000"/>
                  </a:schemeClr>
                </a:solidFill>
              </a:rPr>
              <a:t>Cannabis Coping motives</a:t>
            </a:r>
          </a:p>
        </c:rich>
      </c:tx>
      <c:overlay val="0"/>
      <c:spPr>
        <a:noFill/>
        <a:ln>
          <a:noFill/>
        </a:ln>
        <a:effectLst/>
      </c:spPr>
      <c:txPr>
        <a:bodyPr rot="0" spcFirstLastPara="1" vertOverflow="ellipsis" vert="horz" wrap="square" anchor="ctr" anchorCtr="1"/>
        <a:lstStyle/>
        <a:p>
          <a:pPr>
            <a:defRPr sz="1260" b="1" i="0" u="none" strike="noStrike" kern="1200" spc="0" baseline="0">
              <a:solidFill>
                <a:schemeClr val="accent2">
                  <a:lumMod val="7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3856227123854989"/>
          <c:y val="0.12789095694389238"/>
          <c:w val="0.82151038243552066"/>
          <c:h val="0.60031361975787989"/>
        </c:manualLayout>
      </c:layout>
      <c:barChart>
        <c:barDir val="col"/>
        <c:grouping val="clustered"/>
        <c:varyColors val="0"/>
        <c:ser>
          <c:idx val="0"/>
          <c:order val="0"/>
          <c:tx>
            <c:strRef>
              <c:f>Sheet1!$B$22</c:f>
              <c:strCache>
                <c:ptCount val="1"/>
                <c:pt idx="0">
                  <c:v>Homeschooling </c:v>
                </c:pt>
              </c:strCache>
            </c:strRef>
          </c:tx>
          <c:spPr>
            <a:solidFill>
              <a:schemeClr val="accent5">
                <a:lumMod val="40000"/>
                <a:lumOff val="60000"/>
              </a:schemeClr>
            </a:solidFill>
            <a:ln>
              <a:solidFill>
                <a:schemeClr val="accent5">
                  <a:lumMod val="40000"/>
                  <a:lumOff val="60000"/>
                </a:schemeClr>
              </a:solidFill>
            </a:ln>
            <a:effectLst/>
          </c:spPr>
          <c:invertIfNegative val="0"/>
          <c:errBars>
            <c:errBarType val="both"/>
            <c:errValType val="cust"/>
            <c:noEndCap val="0"/>
            <c:plus>
              <c:numRef>
                <c:f>Sheet1!$B$28:$B$29</c:f>
                <c:numCache>
                  <c:formatCode>General</c:formatCode>
                  <c:ptCount val="2"/>
                  <c:pt idx="0">
                    <c:v>3.8330000000000002</c:v>
                  </c:pt>
                  <c:pt idx="1">
                    <c:v>4.1059999999999999</c:v>
                  </c:pt>
                </c:numCache>
              </c:numRef>
            </c:plus>
            <c:minus>
              <c:numRef>
                <c:f>Sheet1!$B$28:$B$29</c:f>
                <c:numCache>
                  <c:formatCode>General</c:formatCode>
                  <c:ptCount val="2"/>
                  <c:pt idx="0">
                    <c:v>3.8330000000000002</c:v>
                  </c:pt>
                  <c:pt idx="1">
                    <c:v>4.1059999999999999</c:v>
                  </c:pt>
                </c:numCache>
              </c:numRef>
            </c:minus>
            <c:spPr>
              <a:noFill/>
              <a:ln w="9525" cap="flat" cmpd="sng" algn="ctr">
                <a:solidFill>
                  <a:schemeClr val="tx1">
                    <a:lumMod val="85000"/>
                    <a:lumOff val="15000"/>
                  </a:schemeClr>
                </a:solidFill>
                <a:round/>
              </a:ln>
              <a:effectLst/>
            </c:spPr>
          </c:errBars>
          <c:cat>
            <c:strRef>
              <c:f>Sheet1!$A$23:$A$24</c:f>
              <c:strCache>
                <c:ptCount val="2"/>
                <c:pt idx="0">
                  <c:v>Anxiety</c:v>
                </c:pt>
                <c:pt idx="1">
                  <c:v>Depression</c:v>
                </c:pt>
              </c:strCache>
            </c:strRef>
          </c:cat>
          <c:val>
            <c:numRef>
              <c:f>Sheet1!$B$23:$B$24</c:f>
              <c:numCache>
                <c:formatCode>General</c:formatCode>
                <c:ptCount val="2"/>
                <c:pt idx="0">
                  <c:v>61.945999999999998</c:v>
                </c:pt>
                <c:pt idx="1">
                  <c:v>56.119</c:v>
                </c:pt>
              </c:numCache>
            </c:numRef>
          </c:val>
          <c:extLst>
            <c:ext xmlns:c16="http://schemas.microsoft.com/office/drawing/2014/chart" uri="{C3380CC4-5D6E-409C-BE32-E72D297353CC}">
              <c16:uniqueId val="{00000000-7163-B240-86DA-A9CD0E81B7D6}"/>
            </c:ext>
          </c:extLst>
        </c:ser>
        <c:ser>
          <c:idx val="1"/>
          <c:order val="1"/>
          <c:tx>
            <c:strRef>
              <c:f>Sheet1!$C$22</c:f>
              <c:strCache>
                <c:ptCount val="1"/>
                <c:pt idx="0">
                  <c:v>Not homeschooling</c:v>
                </c:pt>
              </c:strCache>
            </c:strRef>
          </c:tx>
          <c:spPr>
            <a:solidFill>
              <a:schemeClr val="accent4">
                <a:lumMod val="60000"/>
                <a:lumOff val="40000"/>
              </a:schemeClr>
            </a:solidFill>
            <a:ln>
              <a:solidFill>
                <a:schemeClr val="accent4">
                  <a:lumMod val="60000"/>
                  <a:lumOff val="40000"/>
                </a:schemeClr>
              </a:solidFill>
            </a:ln>
            <a:effectLst/>
          </c:spPr>
          <c:invertIfNegative val="0"/>
          <c:errBars>
            <c:errBarType val="both"/>
            <c:errValType val="cust"/>
            <c:noEndCap val="0"/>
            <c:plus>
              <c:numRef>
                <c:f>Sheet1!$D$23:$D$24</c:f>
                <c:numCache>
                  <c:formatCode>General</c:formatCode>
                  <c:ptCount val="2"/>
                  <c:pt idx="0">
                    <c:v>2.677</c:v>
                  </c:pt>
                  <c:pt idx="1">
                    <c:v>2.86</c:v>
                  </c:pt>
                </c:numCache>
              </c:numRef>
            </c:plus>
            <c:minus>
              <c:numRef>
                <c:f>Sheet1!$D$23:$D$24</c:f>
                <c:numCache>
                  <c:formatCode>General</c:formatCode>
                  <c:ptCount val="2"/>
                  <c:pt idx="0">
                    <c:v>2.677</c:v>
                  </c:pt>
                  <c:pt idx="1">
                    <c:v>2.86</c:v>
                  </c:pt>
                </c:numCache>
              </c:numRef>
            </c:minus>
            <c:spPr>
              <a:noFill/>
              <a:ln w="9525" cap="flat" cmpd="sng" algn="ctr">
                <a:solidFill>
                  <a:schemeClr val="tx1">
                    <a:lumMod val="85000"/>
                    <a:lumOff val="15000"/>
                  </a:schemeClr>
                </a:solidFill>
                <a:round/>
              </a:ln>
              <a:effectLst/>
            </c:spPr>
          </c:errBars>
          <c:cat>
            <c:strRef>
              <c:f>Sheet1!$A$23:$A$24</c:f>
              <c:strCache>
                <c:ptCount val="2"/>
                <c:pt idx="0">
                  <c:v>Anxiety</c:v>
                </c:pt>
                <c:pt idx="1">
                  <c:v>Depression</c:v>
                </c:pt>
              </c:strCache>
            </c:strRef>
          </c:cat>
          <c:val>
            <c:numRef>
              <c:f>Sheet1!$C$23:$C$24</c:f>
              <c:numCache>
                <c:formatCode>General</c:formatCode>
                <c:ptCount val="2"/>
                <c:pt idx="0">
                  <c:v>47.74</c:v>
                </c:pt>
                <c:pt idx="1">
                  <c:v>40.890999999999998</c:v>
                </c:pt>
              </c:numCache>
            </c:numRef>
          </c:val>
          <c:extLst>
            <c:ext xmlns:c16="http://schemas.microsoft.com/office/drawing/2014/chart" uri="{C3380CC4-5D6E-409C-BE32-E72D297353CC}">
              <c16:uniqueId val="{00000001-7163-B240-86DA-A9CD0E81B7D6}"/>
            </c:ext>
          </c:extLst>
        </c:ser>
        <c:dLbls>
          <c:showLegendKey val="0"/>
          <c:showVal val="0"/>
          <c:showCatName val="0"/>
          <c:showSerName val="0"/>
          <c:showPercent val="0"/>
          <c:showBubbleSize val="0"/>
        </c:dLbls>
        <c:gapWidth val="219"/>
        <c:overlap val="-27"/>
        <c:axId val="651684175"/>
        <c:axId val="651652607"/>
      </c:barChart>
      <c:catAx>
        <c:axId val="651684175"/>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r>
                  <a:rPr lang="en-US" dirty="0"/>
                  <a:t>Coping motives</a:t>
                </a:r>
              </a:p>
            </c:rich>
          </c:tx>
          <c:layout>
            <c:manualLayout>
              <c:xMode val="edge"/>
              <c:yMode val="edge"/>
              <c:x val="0.38146588824753946"/>
              <c:y val="0.8128350904746857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51652607"/>
        <c:crosses val="autoZero"/>
        <c:auto val="1"/>
        <c:lblAlgn val="ctr"/>
        <c:lblOffset val="100"/>
        <c:noMultiLvlLbl val="0"/>
      </c:catAx>
      <c:valAx>
        <c:axId val="651652607"/>
        <c:scaling>
          <c:orientation val="minMax"/>
          <c:max val="70"/>
          <c:min val="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US" sz="900"/>
                  <a:t>Mean frequency of coping use</a:t>
                </a:r>
              </a:p>
            </c:rich>
          </c:tx>
          <c:layout>
            <c:manualLayout>
              <c:xMode val="edge"/>
              <c:yMode val="edge"/>
              <c:x val="1.0889292196007259E-2"/>
              <c:y val="0.14718822988127228"/>
            </c:manualLayout>
          </c:layout>
          <c:overlay val="0"/>
          <c:spPr>
            <a:noFill/>
            <a:ln>
              <a:noFill/>
            </a:ln>
            <a:effectLst/>
          </c:spPr>
          <c:txPr>
            <a:bodyPr rot="-54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51684175"/>
        <c:crosses val="autoZero"/>
        <c:crossBetween val="between"/>
        <c:majorUnit val="15"/>
      </c:valAx>
      <c:spPr>
        <a:noFill/>
        <a:ln>
          <a:noFill/>
        </a:ln>
        <a:effectLst/>
      </c:spPr>
    </c:plotArea>
    <c:legend>
      <c:legendPos val="b"/>
      <c:layout>
        <c:manualLayout>
          <c:xMode val="edge"/>
          <c:yMode val="edge"/>
          <c:x val="0.21353635296155843"/>
          <c:y val="0.88770665758053813"/>
          <c:w val="0.65270331680409277"/>
          <c:h val="8.249504264289701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07419-779D-1D42-8EED-C93320DDC22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464A009-E339-E64A-8FF5-9BEA8E05DC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1B19A5A-56F9-984C-B1F6-E82D900A30C0}"/>
              </a:ext>
            </a:extLst>
          </p:cNvPr>
          <p:cNvSpPr>
            <a:spLocks noGrp="1"/>
          </p:cNvSpPr>
          <p:nvPr>
            <p:ph type="dt" sz="half" idx="10"/>
          </p:nvPr>
        </p:nvSpPr>
        <p:spPr/>
        <p:txBody>
          <a:bodyPr/>
          <a:lstStyle/>
          <a:p>
            <a:fld id="{8D37E654-7BB4-C447-8C15-3298C616F652}" type="datetimeFigureOut">
              <a:rPr lang="en-US" smtClean="0"/>
              <a:t>7/17/2020</a:t>
            </a:fld>
            <a:endParaRPr lang="en-US"/>
          </a:p>
        </p:txBody>
      </p:sp>
      <p:sp>
        <p:nvSpPr>
          <p:cNvPr id="5" name="Footer Placeholder 4">
            <a:extLst>
              <a:ext uri="{FF2B5EF4-FFF2-40B4-BE49-F238E27FC236}">
                <a16:creationId xmlns:a16="http://schemas.microsoft.com/office/drawing/2014/main" id="{90349FED-DD6C-BB49-9CC2-63CB71795D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A4A4B8-FC12-DF43-9C67-493F6251DDCB}"/>
              </a:ext>
            </a:extLst>
          </p:cNvPr>
          <p:cNvSpPr>
            <a:spLocks noGrp="1"/>
          </p:cNvSpPr>
          <p:nvPr>
            <p:ph type="sldNum" sz="quarter" idx="12"/>
          </p:nvPr>
        </p:nvSpPr>
        <p:spPr/>
        <p:txBody>
          <a:bodyPr/>
          <a:lstStyle/>
          <a:p>
            <a:fld id="{A4B627D9-FA8A-0742-903F-6D3AB99B4303}" type="slidenum">
              <a:rPr lang="en-US" smtClean="0"/>
              <a:t>‹#›</a:t>
            </a:fld>
            <a:endParaRPr lang="en-US"/>
          </a:p>
        </p:txBody>
      </p:sp>
    </p:spTree>
    <p:extLst>
      <p:ext uri="{BB962C8B-B14F-4D97-AF65-F5344CB8AC3E}">
        <p14:creationId xmlns:p14="http://schemas.microsoft.com/office/powerpoint/2010/main" val="3558847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C8CA3-C9F4-3648-8B72-1548E0EF415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6F7F4C-3C8A-9440-B03D-26C6C829238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C77EB9-CE5E-4B4C-9D49-8FC07EEA923B}"/>
              </a:ext>
            </a:extLst>
          </p:cNvPr>
          <p:cNvSpPr>
            <a:spLocks noGrp="1"/>
          </p:cNvSpPr>
          <p:nvPr>
            <p:ph type="dt" sz="half" idx="10"/>
          </p:nvPr>
        </p:nvSpPr>
        <p:spPr/>
        <p:txBody>
          <a:bodyPr/>
          <a:lstStyle/>
          <a:p>
            <a:fld id="{8D37E654-7BB4-C447-8C15-3298C616F652}" type="datetimeFigureOut">
              <a:rPr lang="en-US" smtClean="0"/>
              <a:t>7/17/2020</a:t>
            </a:fld>
            <a:endParaRPr lang="en-US"/>
          </a:p>
        </p:txBody>
      </p:sp>
      <p:sp>
        <p:nvSpPr>
          <p:cNvPr id="5" name="Footer Placeholder 4">
            <a:extLst>
              <a:ext uri="{FF2B5EF4-FFF2-40B4-BE49-F238E27FC236}">
                <a16:creationId xmlns:a16="http://schemas.microsoft.com/office/drawing/2014/main" id="{7BCFFFD1-ACAD-3F4D-A7F7-3E04070A18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46386B-35F7-5140-84CF-D766BF572779}"/>
              </a:ext>
            </a:extLst>
          </p:cNvPr>
          <p:cNvSpPr>
            <a:spLocks noGrp="1"/>
          </p:cNvSpPr>
          <p:nvPr>
            <p:ph type="sldNum" sz="quarter" idx="12"/>
          </p:nvPr>
        </p:nvSpPr>
        <p:spPr/>
        <p:txBody>
          <a:bodyPr/>
          <a:lstStyle/>
          <a:p>
            <a:fld id="{A4B627D9-FA8A-0742-903F-6D3AB99B4303}" type="slidenum">
              <a:rPr lang="en-US" smtClean="0"/>
              <a:t>‹#›</a:t>
            </a:fld>
            <a:endParaRPr lang="en-US"/>
          </a:p>
        </p:txBody>
      </p:sp>
    </p:spTree>
    <p:extLst>
      <p:ext uri="{BB962C8B-B14F-4D97-AF65-F5344CB8AC3E}">
        <p14:creationId xmlns:p14="http://schemas.microsoft.com/office/powerpoint/2010/main" val="540046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9C14F8-0B1A-B24A-95EC-04F0ACFFD46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A7B280A-500B-7040-979A-1182E46DF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B9DE20-A094-044C-AECE-4F9C96A9F5D1}"/>
              </a:ext>
            </a:extLst>
          </p:cNvPr>
          <p:cNvSpPr>
            <a:spLocks noGrp="1"/>
          </p:cNvSpPr>
          <p:nvPr>
            <p:ph type="dt" sz="half" idx="10"/>
          </p:nvPr>
        </p:nvSpPr>
        <p:spPr/>
        <p:txBody>
          <a:bodyPr/>
          <a:lstStyle/>
          <a:p>
            <a:fld id="{8D37E654-7BB4-C447-8C15-3298C616F652}" type="datetimeFigureOut">
              <a:rPr lang="en-US" smtClean="0"/>
              <a:t>7/17/2020</a:t>
            </a:fld>
            <a:endParaRPr lang="en-US"/>
          </a:p>
        </p:txBody>
      </p:sp>
      <p:sp>
        <p:nvSpPr>
          <p:cNvPr id="5" name="Footer Placeholder 4">
            <a:extLst>
              <a:ext uri="{FF2B5EF4-FFF2-40B4-BE49-F238E27FC236}">
                <a16:creationId xmlns:a16="http://schemas.microsoft.com/office/drawing/2014/main" id="{3B8F58DC-7F87-9B4B-A0D8-DF360F2659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86FBDD-EB25-8F49-9DBC-6A7C73E41E03}"/>
              </a:ext>
            </a:extLst>
          </p:cNvPr>
          <p:cNvSpPr>
            <a:spLocks noGrp="1"/>
          </p:cNvSpPr>
          <p:nvPr>
            <p:ph type="sldNum" sz="quarter" idx="12"/>
          </p:nvPr>
        </p:nvSpPr>
        <p:spPr/>
        <p:txBody>
          <a:bodyPr/>
          <a:lstStyle/>
          <a:p>
            <a:fld id="{A4B627D9-FA8A-0742-903F-6D3AB99B4303}" type="slidenum">
              <a:rPr lang="en-US" smtClean="0"/>
              <a:t>‹#›</a:t>
            </a:fld>
            <a:endParaRPr lang="en-US"/>
          </a:p>
        </p:txBody>
      </p:sp>
    </p:spTree>
    <p:extLst>
      <p:ext uri="{BB962C8B-B14F-4D97-AF65-F5344CB8AC3E}">
        <p14:creationId xmlns:p14="http://schemas.microsoft.com/office/powerpoint/2010/main" val="527338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E8624-1137-F64F-8EE4-BB6D316C27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B20771-4340-9F4A-A7DE-5D471F968E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FCA31E-B5FC-A04E-8273-00A9392B5FCA}"/>
              </a:ext>
            </a:extLst>
          </p:cNvPr>
          <p:cNvSpPr>
            <a:spLocks noGrp="1"/>
          </p:cNvSpPr>
          <p:nvPr>
            <p:ph type="dt" sz="half" idx="10"/>
          </p:nvPr>
        </p:nvSpPr>
        <p:spPr/>
        <p:txBody>
          <a:bodyPr/>
          <a:lstStyle/>
          <a:p>
            <a:fld id="{8D37E654-7BB4-C447-8C15-3298C616F652}" type="datetimeFigureOut">
              <a:rPr lang="en-US" smtClean="0"/>
              <a:t>7/17/2020</a:t>
            </a:fld>
            <a:endParaRPr lang="en-US"/>
          </a:p>
        </p:txBody>
      </p:sp>
      <p:sp>
        <p:nvSpPr>
          <p:cNvPr id="5" name="Footer Placeholder 4">
            <a:extLst>
              <a:ext uri="{FF2B5EF4-FFF2-40B4-BE49-F238E27FC236}">
                <a16:creationId xmlns:a16="http://schemas.microsoft.com/office/drawing/2014/main" id="{836A098B-436D-D941-9263-F33C139579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1D84BF-EDD1-3D42-8D3D-F294913A293C}"/>
              </a:ext>
            </a:extLst>
          </p:cNvPr>
          <p:cNvSpPr>
            <a:spLocks noGrp="1"/>
          </p:cNvSpPr>
          <p:nvPr>
            <p:ph type="sldNum" sz="quarter" idx="12"/>
          </p:nvPr>
        </p:nvSpPr>
        <p:spPr/>
        <p:txBody>
          <a:bodyPr/>
          <a:lstStyle/>
          <a:p>
            <a:fld id="{A4B627D9-FA8A-0742-903F-6D3AB99B4303}" type="slidenum">
              <a:rPr lang="en-US" smtClean="0"/>
              <a:t>‹#›</a:t>
            </a:fld>
            <a:endParaRPr lang="en-US"/>
          </a:p>
        </p:txBody>
      </p:sp>
    </p:spTree>
    <p:extLst>
      <p:ext uri="{BB962C8B-B14F-4D97-AF65-F5344CB8AC3E}">
        <p14:creationId xmlns:p14="http://schemas.microsoft.com/office/powerpoint/2010/main" val="2688239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FBEF8-9823-804F-AC11-AA96B01AAB9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9239DE4-45B5-7846-883B-307DEF11166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D1AA2C7-5B30-5345-8D65-48F0114B7CDF}"/>
              </a:ext>
            </a:extLst>
          </p:cNvPr>
          <p:cNvSpPr>
            <a:spLocks noGrp="1"/>
          </p:cNvSpPr>
          <p:nvPr>
            <p:ph type="dt" sz="half" idx="10"/>
          </p:nvPr>
        </p:nvSpPr>
        <p:spPr/>
        <p:txBody>
          <a:bodyPr/>
          <a:lstStyle/>
          <a:p>
            <a:fld id="{8D37E654-7BB4-C447-8C15-3298C616F652}" type="datetimeFigureOut">
              <a:rPr lang="en-US" smtClean="0"/>
              <a:t>7/17/2020</a:t>
            </a:fld>
            <a:endParaRPr lang="en-US"/>
          </a:p>
        </p:txBody>
      </p:sp>
      <p:sp>
        <p:nvSpPr>
          <p:cNvPr id="5" name="Footer Placeholder 4">
            <a:extLst>
              <a:ext uri="{FF2B5EF4-FFF2-40B4-BE49-F238E27FC236}">
                <a16:creationId xmlns:a16="http://schemas.microsoft.com/office/drawing/2014/main" id="{EDCC232D-27A8-8D45-BAA0-AC400C865A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576A56-C5E9-AF4C-BEB7-58D1A20284E3}"/>
              </a:ext>
            </a:extLst>
          </p:cNvPr>
          <p:cNvSpPr>
            <a:spLocks noGrp="1"/>
          </p:cNvSpPr>
          <p:nvPr>
            <p:ph type="sldNum" sz="quarter" idx="12"/>
          </p:nvPr>
        </p:nvSpPr>
        <p:spPr/>
        <p:txBody>
          <a:bodyPr/>
          <a:lstStyle/>
          <a:p>
            <a:fld id="{A4B627D9-FA8A-0742-903F-6D3AB99B4303}" type="slidenum">
              <a:rPr lang="en-US" smtClean="0"/>
              <a:t>‹#›</a:t>
            </a:fld>
            <a:endParaRPr lang="en-US"/>
          </a:p>
        </p:txBody>
      </p:sp>
    </p:spTree>
    <p:extLst>
      <p:ext uri="{BB962C8B-B14F-4D97-AF65-F5344CB8AC3E}">
        <p14:creationId xmlns:p14="http://schemas.microsoft.com/office/powerpoint/2010/main" val="2320829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4DDE1-5922-094B-9A53-F9CA1D213D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9C3C12-C203-BE44-A90F-D580B3FF35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3E30D4F-3529-4E4B-AA89-F294E866BAD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D5AFC41-D4C2-B747-BC9F-4CB24723591A}"/>
              </a:ext>
            </a:extLst>
          </p:cNvPr>
          <p:cNvSpPr>
            <a:spLocks noGrp="1"/>
          </p:cNvSpPr>
          <p:nvPr>
            <p:ph type="dt" sz="half" idx="10"/>
          </p:nvPr>
        </p:nvSpPr>
        <p:spPr/>
        <p:txBody>
          <a:bodyPr/>
          <a:lstStyle/>
          <a:p>
            <a:fld id="{8D37E654-7BB4-C447-8C15-3298C616F652}" type="datetimeFigureOut">
              <a:rPr lang="en-US" smtClean="0"/>
              <a:t>7/17/2020</a:t>
            </a:fld>
            <a:endParaRPr lang="en-US"/>
          </a:p>
        </p:txBody>
      </p:sp>
      <p:sp>
        <p:nvSpPr>
          <p:cNvPr id="6" name="Footer Placeholder 5">
            <a:extLst>
              <a:ext uri="{FF2B5EF4-FFF2-40B4-BE49-F238E27FC236}">
                <a16:creationId xmlns:a16="http://schemas.microsoft.com/office/drawing/2014/main" id="{C69E3AF5-5C0E-464B-A5AA-F63EC9CD9F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899258-5544-9647-AE14-A880F5021326}"/>
              </a:ext>
            </a:extLst>
          </p:cNvPr>
          <p:cNvSpPr>
            <a:spLocks noGrp="1"/>
          </p:cNvSpPr>
          <p:nvPr>
            <p:ph type="sldNum" sz="quarter" idx="12"/>
          </p:nvPr>
        </p:nvSpPr>
        <p:spPr/>
        <p:txBody>
          <a:bodyPr/>
          <a:lstStyle/>
          <a:p>
            <a:fld id="{A4B627D9-FA8A-0742-903F-6D3AB99B4303}" type="slidenum">
              <a:rPr lang="en-US" smtClean="0"/>
              <a:t>‹#›</a:t>
            </a:fld>
            <a:endParaRPr lang="en-US"/>
          </a:p>
        </p:txBody>
      </p:sp>
    </p:spTree>
    <p:extLst>
      <p:ext uri="{BB962C8B-B14F-4D97-AF65-F5344CB8AC3E}">
        <p14:creationId xmlns:p14="http://schemas.microsoft.com/office/powerpoint/2010/main" val="2084751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DBC75-26FB-5341-9E4E-C37CD962B14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4058726-48DB-3D48-9930-3978D80568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9ED5AB-7DA4-B840-BE45-DE3B30D6DDC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C982F77-003E-C14B-A356-688F63F216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F9343D6-8174-5D49-B1E6-0C7508883B7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49E23EE-036F-CE4E-B7C7-ECAD185E9216}"/>
              </a:ext>
            </a:extLst>
          </p:cNvPr>
          <p:cNvSpPr>
            <a:spLocks noGrp="1"/>
          </p:cNvSpPr>
          <p:nvPr>
            <p:ph type="dt" sz="half" idx="10"/>
          </p:nvPr>
        </p:nvSpPr>
        <p:spPr/>
        <p:txBody>
          <a:bodyPr/>
          <a:lstStyle/>
          <a:p>
            <a:fld id="{8D37E654-7BB4-C447-8C15-3298C616F652}" type="datetimeFigureOut">
              <a:rPr lang="en-US" smtClean="0"/>
              <a:t>7/17/2020</a:t>
            </a:fld>
            <a:endParaRPr lang="en-US"/>
          </a:p>
        </p:txBody>
      </p:sp>
      <p:sp>
        <p:nvSpPr>
          <p:cNvPr id="8" name="Footer Placeholder 7">
            <a:extLst>
              <a:ext uri="{FF2B5EF4-FFF2-40B4-BE49-F238E27FC236}">
                <a16:creationId xmlns:a16="http://schemas.microsoft.com/office/drawing/2014/main" id="{A6EDC5DE-6B7A-DB43-8FB5-4707710B164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F193027-4EAA-A247-96AC-865F9C0994F0}"/>
              </a:ext>
            </a:extLst>
          </p:cNvPr>
          <p:cNvSpPr>
            <a:spLocks noGrp="1"/>
          </p:cNvSpPr>
          <p:nvPr>
            <p:ph type="sldNum" sz="quarter" idx="12"/>
          </p:nvPr>
        </p:nvSpPr>
        <p:spPr/>
        <p:txBody>
          <a:bodyPr/>
          <a:lstStyle/>
          <a:p>
            <a:fld id="{A4B627D9-FA8A-0742-903F-6D3AB99B4303}" type="slidenum">
              <a:rPr lang="en-US" smtClean="0"/>
              <a:t>‹#›</a:t>
            </a:fld>
            <a:endParaRPr lang="en-US"/>
          </a:p>
        </p:txBody>
      </p:sp>
    </p:spTree>
    <p:extLst>
      <p:ext uri="{BB962C8B-B14F-4D97-AF65-F5344CB8AC3E}">
        <p14:creationId xmlns:p14="http://schemas.microsoft.com/office/powerpoint/2010/main" val="2929879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447A7-8116-C84E-A347-D901E5EC95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A19968D-E547-5146-AEA9-74BA9F9E78C3}"/>
              </a:ext>
            </a:extLst>
          </p:cNvPr>
          <p:cNvSpPr>
            <a:spLocks noGrp="1"/>
          </p:cNvSpPr>
          <p:nvPr>
            <p:ph type="dt" sz="half" idx="10"/>
          </p:nvPr>
        </p:nvSpPr>
        <p:spPr/>
        <p:txBody>
          <a:bodyPr/>
          <a:lstStyle/>
          <a:p>
            <a:fld id="{8D37E654-7BB4-C447-8C15-3298C616F652}" type="datetimeFigureOut">
              <a:rPr lang="en-US" smtClean="0"/>
              <a:t>7/17/2020</a:t>
            </a:fld>
            <a:endParaRPr lang="en-US"/>
          </a:p>
        </p:txBody>
      </p:sp>
      <p:sp>
        <p:nvSpPr>
          <p:cNvPr id="4" name="Footer Placeholder 3">
            <a:extLst>
              <a:ext uri="{FF2B5EF4-FFF2-40B4-BE49-F238E27FC236}">
                <a16:creationId xmlns:a16="http://schemas.microsoft.com/office/drawing/2014/main" id="{64456576-4835-2A4E-91F1-E8710B14AFE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4F88A1C-39D0-E14A-93EE-A9BF61EB5AAD}"/>
              </a:ext>
            </a:extLst>
          </p:cNvPr>
          <p:cNvSpPr>
            <a:spLocks noGrp="1"/>
          </p:cNvSpPr>
          <p:nvPr>
            <p:ph type="sldNum" sz="quarter" idx="12"/>
          </p:nvPr>
        </p:nvSpPr>
        <p:spPr/>
        <p:txBody>
          <a:bodyPr/>
          <a:lstStyle/>
          <a:p>
            <a:fld id="{A4B627D9-FA8A-0742-903F-6D3AB99B4303}" type="slidenum">
              <a:rPr lang="en-US" smtClean="0"/>
              <a:t>‹#›</a:t>
            </a:fld>
            <a:endParaRPr lang="en-US"/>
          </a:p>
        </p:txBody>
      </p:sp>
    </p:spTree>
    <p:extLst>
      <p:ext uri="{BB962C8B-B14F-4D97-AF65-F5344CB8AC3E}">
        <p14:creationId xmlns:p14="http://schemas.microsoft.com/office/powerpoint/2010/main" val="338578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38ED3F-3D5C-714D-A20C-B5EA6C6C7C1A}"/>
              </a:ext>
            </a:extLst>
          </p:cNvPr>
          <p:cNvSpPr>
            <a:spLocks noGrp="1"/>
          </p:cNvSpPr>
          <p:nvPr>
            <p:ph type="dt" sz="half" idx="10"/>
          </p:nvPr>
        </p:nvSpPr>
        <p:spPr/>
        <p:txBody>
          <a:bodyPr/>
          <a:lstStyle/>
          <a:p>
            <a:fld id="{8D37E654-7BB4-C447-8C15-3298C616F652}" type="datetimeFigureOut">
              <a:rPr lang="en-US" smtClean="0"/>
              <a:t>7/17/2020</a:t>
            </a:fld>
            <a:endParaRPr lang="en-US"/>
          </a:p>
        </p:txBody>
      </p:sp>
      <p:sp>
        <p:nvSpPr>
          <p:cNvPr id="3" name="Footer Placeholder 2">
            <a:extLst>
              <a:ext uri="{FF2B5EF4-FFF2-40B4-BE49-F238E27FC236}">
                <a16:creationId xmlns:a16="http://schemas.microsoft.com/office/drawing/2014/main" id="{34404F5C-62AD-1D4A-BF4C-39AEB42E164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C8F6C2B-6D3A-304C-861D-6E826B59E1E8}"/>
              </a:ext>
            </a:extLst>
          </p:cNvPr>
          <p:cNvSpPr>
            <a:spLocks noGrp="1"/>
          </p:cNvSpPr>
          <p:nvPr>
            <p:ph type="sldNum" sz="quarter" idx="12"/>
          </p:nvPr>
        </p:nvSpPr>
        <p:spPr/>
        <p:txBody>
          <a:bodyPr/>
          <a:lstStyle/>
          <a:p>
            <a:fld id="{A4B627D9-FA8A-0742-903F-6D3AB99B4303}" type="slidenum">
              <a:rPr lang="en-US" smtClean="0"/>
              <a:t>‹#›</a:t>
            </a:fld>
            <a:endParaRPr lang="en-US"/>
          </a:p>
        </p:txBody>
      </p:sp>
    </p:spTree>
    <p:extLst>
      <p:ext uri="{BB962C8B-B14F-4D97-AF65-F5344CB8AC3E}">
        <p14:creationId xmlns:p14="http://schemas.microsoft.com/office/powerpoint/2010/main" val="2972363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655C6-B379-7640-AB2E-9B84B5C7FB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9C2B061-76ED-C249-9505-96BFE35A5D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1BF07EE-1EAA-5649-98F6-9FC533472C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E603A3-6552-0146-99A1-B59366AF48F4}"/>
              </a:ext>
            </a:extLst>
          </p:cNvPr>
          <p:cNvSpPr>
            <a:spLocks noGrp="1"/>
          </p:cNvSpPr>
          <p:nvPr>
            <p:ph type="dt" sz="half" idx="10"/>
          </p:nvPr>
        </p:nvSpPr>
        <p:spPr/>
        <p:txBody>
          <a:bodyPr/>
          <a:lstStyle/>
          <a:p>
            <a:fld id="{8D37E654-7BB4-C447-8C15-3298C616F652}" type="datetimeFigureOut">
              <a:rPr lang="en-US" smtClean="0"/>
              <a:t>7/17/2020</a:t>
            </a:fld>
            <a:endParaRPr lang="en-US"/>
          </a:p>
        </p:txBody>
      </p:sp>
      <p:sp>
        <p:nvSpPr>
          <p:cNvPr id="6" name="Footer Placeholder 5">
            <a:extLst>
              <a:ext uri="{FF2B5EF4-FFF2-40B4-BE49-F238E27FC236}">
                <a16:creationId xmlns:a16="http://schemas.microsoft.com/office/drawing/2014/main" id="{187FEB82-29E4-1049-960F-945725B826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17F3DF-33DE-A044-AC66-6C5ADCDF4381}"/>
              </a:ext>
            </a:extLst>
          </p:cNvPr>
          <p:cNvSpPr>
            <a:spLocks noGrp="1"/>
          </p:cNvSpPr>
          <p:nvPr>
            <p:ph type="sldNum" sz="quarter" idx="12"/>
          </p:nvPr>
        </p:nvSpPr>
        <p:spPr/>
        <p:txBody>
          <a:bodyPr/>
          <a:lstStyle/>
          <a:p>
            <a:fld id="{A4B627D9-FA8A-0742-903F-6D3AB99B4303}" type="slidenum">
              <a:rPr lang="en-US" smtClean="0"/>
              <a:t>‹#›</a:t>
            </a:fld>
            <a:endParaRPr lang="en-US"/>
          </a:p>
        </p:txBody>
      </p:sp>
    </p:spTree>
    <p:extLst>
      <p:ext uri="{BB962C8B-B14F-4D97-AF65-F5344CB8AC3E}">
        <p14:creationId xmlns:p14="http://schemas.microsoft.com/office/powerpoint/2010/main" val="3126053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D89ED-1D9B-3E47-B9C2-FACBB3DBD7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FBEB5D2-3646-C24F-B47A-BA32A2715E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848381-AEFC-AF41-A5A3-A0684DB666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7994E6-5D18-7A4B-A8BA-1131A4EF0968}"/>
              </a:ext>
            </a:extLst>
          </p:cNvPr>
          <p:cNvSpPr>
            <a:spLocks noGrp="1"/>
          </p:cNvSpPr>
          <p:nvPr>
            <p:ph type="dt" sz="half" idx="10"/>
          </p:nvPr>
        </p:nvSpPr>
        <p:spPr/>
        <p:txBody>
          <a:bodyPr/>
          <a:lstStyle/>
          <a:p>
            <a:fld id="{8D37E654-7BB4-C447-8C15-3298C616F652}" type="datetimeFigureOut">
              <a:rPr lang="en-US" smtClean="0"/>
              <a:t>7/17/2020</a:t>
            </a:fld>
            <a:endParaRPr lang="en-US"/>
          </a:p>
        </p:txBody>
      </p:sp>
      <p:sp>
        <p:nvSpPr>
          <p:cNvPr id="6" name="Footer Placeholder 5">
            <a:extLst>
              <a:ext uri="{FF2B5EF4-FFF2-40B4-BE49-F238E27FC236}">
                <a16:creationId xmlns:a16="http://schemas.microsoft.com/office/drawing/2014/main" id="{8F6FA14D-6568-8541-864A-4846742EAC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DF7A13-2FF8-6048-9266-60CE6C6FE0D8}"/>
              </a:ext>
            </a:extLst>
          </p:cNvPr>
          <p:cNvSpPr>
            <a:spLocks noGrp="1"/>
          </p:cNvSpPr>
          <p:nvPr>
            <p:ph type="sldNum" sz="quarter" idx="12"/>
          </p:nvPr>
        </p:nvSpPr>
        <p:spPr/>
        <p:txBody>
          <a:bodyPr/>
          <a:lstStyle/>
          <a:p>
            <a:fld id="{A4B627D9-FA8A-0742-903F-6D3AB99B4303}" type="slidenum">
              <a:rPr lang="en-US" smtClean="0"/>
              <a:t>‹#›</a:t>
            </a:fld>
            <a:endParaRPr lang="en-US"/>
          </a:p>
        </p:txBody>
      </p:sp>
    </p:spTree>
    <p:extLst>
      <p:ext uri="{BB962C8B-B14F-4D97-AF65-F5344CB8AC3E}">
        <p14:creationId xmlns:p14="http://schemas.microsoft.com/office/powerpoint/2010/main" val="1634195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D30476-5348-8D4A-BDC5-FA6B680EED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2A892B0-992A-0245-A7E8-42E6D4D2D7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5B52B1-DD5C-C647-9AC6-755BCABE48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37E654-7BB4-C447-8C15-3298C616F652}" type="datetimeFigureOut">
              <a:rPr lang="en-US" smtClean="0"/>
              <a:t>7/17/2020</a:t>
            </a:fld>
            <a:endParaRPr lang="en-US"/>
          </a:p>
        </p:txBody>
      </p:sp>
      <p:sp>
        <p:nvSpPr>
          <p:cNvPr id="5" name="Footer Placeholder 4">
            <a:extLst>
              <a:ext uri="{FF2B5EF4-FFF2-40B4-BE49-F238E27FC236}">
                <a16:creationId xmlns:a16="http://schemas.microsoft.com/office/drawing/2014/main" id="{C6F78F0C-35AE-444A-939A-48004938AE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29958F6-5115-1546-869A-D1C4C0EDA13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B627D9-FA8A-0742-903F-6D3AB99B4303}" type="slidenum">
              <a:rPr lang="en-US" smtClean="0"/>
              <a:t>‹#›</a:t>
            </a:fld>
            <a:endParaRPr lang="en-US"/>
          </a:p>
        </p:txBody>
      </p:sp>
    </p:spTree>
    <p:extLst>
      <p:ext uri="{BB962C8B-B14F-4D97-AF65-F5344CB8AC3E}">
        <p14:creationId xmlns:p14="http://schemas.microsoft.com/office/powerpoint/2010/main" val="35770377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325AAF48-45B4-7F40-A6EA-093AEA34A17E}"/>
              </a:ext>
            </a:extLst>
          </p:cNvPr>
          <p:cNvSpPr/>
          <p:nvPr/>
        </p:nvSpPr>
        <p:spPr>
          <a:xfrm>
            <a:off x="133875" y="123264"/>
            <a:ext cx="11907718" cy="8617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FCADD36-9ACC-B946-8835-7C44FF85437E}"/>
              </a:ext>
            </a:extLst>
          </p:cNvPr>
          <p:cNvSpPr txBox="1"/>
          <p:nvPr/>
        </p:nvSpPr>
        <p:spPr>
          <a:xfrm>
            <a:off x="0" y="-34789"/>
            <a:ext cx="12192000" cy="1107996"/>
          </a:xfrm>
          <a:prstGeom prst="rect">
            <a:avLst/>
          </a:prstGeom>
          <a:solidFill>
            <a:schemeClr val="accent2">
              <a:lumMod val="40000"/>
              <a:lumOff val="60000"/>
              <a:alpha val="57000"/>
            </a:schemeClr>
          </a:solidFill>
          <a:ln>
            <a:solidFill>
              <a:schemeClr val="tx1"/>
            </a:solidFill>
          </a:ln>
        </p:spPr>
        <p:txBody>
          <a:bodyPr wrap="square" rtlCol="0" anchor="ctr">
            <a:spAutoFit/>
          </a:bodyPr>
          <a:lstStyle/>
          <a:p>
            <a:pPr algn="ctr"/>
            <a:endParaRPr lang="en-CA" sz="600" b="1" dirty="0">
              <a:latin typeface="Perpetua Titling MT" panose="02020502060505020804" pitchFamily="18" charset="77"/>
            </a:endParaRPr>
          </a:p>
          <a:p>
            <a:pPr algn="ctr"/>
            <a:r>
              <a:rPr lang="en-CA" b="1" dirty="0">
                <a:ln w="0">
                  <a:noFill/>
                </a:ln>
                <a:effectLst>
                  <a:glow rad="101600">
                    <a:schemeClr val="bg1">
                      <a:alpha val="60000"/>
                    </a:schemeClr>
                  </a:glow>
                </a:effectLst>
                <a:latin typeface="Palatino" pitchFamily="2" charset="77"/>
                <a:ea typeface="Palatino" pitchFamily="2" charset="77"/>
              </a:rPr>
              <a:t>A Perfect Storm: Unintended Effects of Homeschooling on Parents’ Mental Health </a:t>
            </a:r>
          </a:p>
          <a:p>
            <a:pPr algn="ctr"/>
            <a:r>
              <a:rPr lang="en-CA" b="1" dirty="0">
                <a:ln w="0">
                  <a:noFill/>
                </a:ln>
                <a:effectLst>
                  <a:glow rad="101600">
                    <a:schemeClr val="bg1">
                      <a:alpha val="60000"/>
                    </a:schemeClr>
                  </a:glow>
                </a:effectLst>
                <a:latin typeface="Palatino" pitchFamily="2" charset="77"/>
                <a:ea typeface="Palatino" pitchFamily="2" charset="77"/>
              </a:rPr>
              <a:t>and Cannabis Use Behaviors During the Pandemic</a:t>
            </a:r>
          </a:p>
          <a:p>
            <a:pPr algn="ctr"/>
            <a:r>
              <a:rPr lang="en-CA" sz="1200" dirty="0">
                <a:latin typeface="Palatino" pitchFamily="2" charset="77"/>
                <a:ea typeface="Palatino" pitchFamily="2" charset="77"/>
                <a:cs typeface="Times New Roman" panose="02020603050405020304" pitchFamily="18" charset="0"/>
              </a:rPr>
              <a:t>Elgendi, M.,</a:t>
            </a:r>
            <a:r>
              <a:rPr lang="en-CA" sz="1200" baseline="30000" dirty="0">
                <a:latin typeface="Palatino" pitchFamily="2" charset="77"/>
                <a:ea typeface="Palatino" pitchFamily="2" charset="77"/>
                <a:cs typeface="Times New Roman" panose="02020603050405020304" pitchFamily="18" charset="0"/>
              </a:rPr>
              <a:t>1</a:t>
            </a:r>
            <a:r>
              <a:rPr lang="en-CA" sz="1200" dirty="0">
                <a:latin typeface="Palatino" pitchFamily="2" charset="77"/>
                <a:ea typeface="Palatino" pitchFamily="2" charset="77"/>
                <a:cs typeface="Times New Roman" panose="02020603050405020304" pitchFamily="18" charset="0"/>
              </a:rPr>
              <a:t> Deacon, H.,</a:t>
            </a:r>
            <a:r>
              <a:rPr lang="en-CA" sz="1200" baseline="30000" dirty="0">
                <a:latin typeface="Palatino" pitchFamily="2" charset="77"/>
                <a:ea typeface="Palatino" pitchFamily="2" charset="77"/>
                <a:cs typeface="Times New Roman" panose="02020603050405020304" pitchFamily="18" charset="0"/>
              </a:rPr>
              <a:t> 1</a:t>
            </a:r>
            <a:r>
              <a:rPr lang="en-CA" sz="1200" dirty="0">
                <a:latin typeface="Palatino" pitchFamily="2" charset="77"/>
                <a:ea typeface="Palatino" pitchFamily="2" charset="77"/>
                <a:cs typeface="Times New Roman" panose="02020603050405020304" pitchFamily="18" charset="0"/>
              </a:rPr>
              <a:t> Rodriguez, L.,</a:t>
            </a:r>
            <a:r>
              <a:rPr lang="en-CA" sz="1200" baseline="30000" dirty="0">
                <a:latin typeface="Palatino" pitchFamily="2" charset="77"/>
                <a:ea typeface="Palatino" pitchFamily="2" charset="77"/>
                <a:cs typeface="Times New Roman" panose="02020603050405020304" pitchFamily="18" charset="0"/>
              </a:rPr>
              <a:t>2</a:t>
            </a:r>
            <a:r>
              <a:rPr lang="en-CA" sz="1200" dirty="0">
                <a:latin typeface="Palatino" pitchFamily="2" charset="77"/>
                <a:ea typeface="Palatino" pitchFamily="2" charset="77"/>
                <a:cs typeface="Times New Roman" panose="02020603050405020304" pitchFamily="18" charset="0"/>
              </a:rPr>
              <a:t> King, F. E.,</a:t>
            </a:r>
            <a:r>
              <a:rPr lang="en-CA" sz="1200" baseline="30000" dirty="0">
                <a:latin typeface="Palatino" pitchFamily="2" charset="77"/>
                <a:ea typeface="Palatino" pitchFamily="2" charset="77"/>
                <a:cs typeface="Times New Roman" panose="02020603050405020304" pitchFamily="18" charset="0"/>
              </a:rPr>
              <a:t>1 </a:t>
            </a:r>
            <a:r>
              <a:rPr lang="en-CA" sz="1200" dirty="0">
                <a:latin typeface="Palatino" pitchFamily="2" charset="77"/>
                <a:ea typeface="Palatino" pitchFamily="2" charset="77"/>
                <a:cs typeface="Times New Roman" panose="02020603050405020304" pitchFamily="18" charset="0"/>
              </a:rPr>
              <a:t>Sherry, S. B.,</a:t>
            </a:r>
            <a:r>
              <a:rPr lang="en-CA" sz="1200" baseline="30000" dirty="0">
                <a:latin typeface="Palatino" pitchFamily="2" charset="77"/>
                <a:ea typeface="Palatino" pitchFamily="2" charset="77"/>
                <a:cs typeface="Times New Roman" panose="02020603050405020304" pitchFamily="18" charset="0"/>
              </a:rPr>
              <a:t>1</a:t>
            </a:r>
            <a:r>
              <a:rPr lang="en-CA" sz="1200" dirty="0">
                <a:latin typeface="Palatino" pitchFamily="2" charset="77"/>
                <a:ea typeface="Palatino" pitchFamily="2" charset="77"/>
                <a:cs typeface="Times New Roman" panose="02020603050405020304" pitchFamily="18" charset="0"/>
              </a:rPr>
              <a:t> </a:t>
            </a:r>
            <a:r>
              <a:rPr lang="en-CA" sz="1200" dirty="0" err="1">
                <a:latin typeface="Palatino" pitchFamily="2" charset="77"/>
                <a:ea typeface="Palatino" pitchFamily="2" charset="77"/>
                <a:cs typeface="Times New Roman" panose="02020603050405020304" pitchFamily="18" charset="0"/>
              </a:rPr>
              <a:t>Abbass</a:t>
            </a:r>
            <a:r>
              <a:rPr lang="en-CA" sz="1200" dirty="0">
                <a:latin typeface="Palatino" pitchFamily="2" charset="77"/>
                <a:ea typeface="Palatino" pitchFamily="2" charset="77"/>
                <a:cs typeface="Times New Roman" panose="02020603050405020304" pitchFamily="18" charset="0"/>
              </a:rPr>
              <a:t>, A.,</a:t>
            </a:r>
            <a:r>
              <a:rPr lang="en-CA" sz="1200" baseline="30000" dirty="0">
                <a:latin typeface="Palatino" pitchFamily="2" charset="77"/>
                <a:ea typeface="Palatino" pitchFamily="2" charset="77"/>
                <a:cs typeface="Times New Roman" panose="02020603050405020304" pitchFamily="18" charset="0"/>
              </a:rPr>
              <a:t>1</a:t>
            </a:r>
            <a:r>
              <a:rPr lang="en-CA" sz="1200" dirty="0">
                <a:latin typeface="Palatino" pitchFamily="2" charset="77"/>
                <a:ea typeface="Palatino" pitchFamily="2" charset="77"/>
                <a:cs typeface="Times New Roman" panose="02020603050405020304" pitchFamily="18" charset="0"/>
              </a:rPr>
              <a:t> Meier, S.,</a:t>
            </a:r>
            <a:r>
              <a:rPr lang="en-CA" sz="1200" baseline="30000" dirty="0">
                <a:latin typeface="Palatino" pitchFamily="2" charset="77"/>
                <a:ea typeface="Palatino" pitchFamily="2" charset="77"/>
                <a:cs typeface="Times New Roman" panose="02020603050405020304" pitchFamily="18" charset="0"/>
              </a:rPr>
              <a:t>1</a:t>
            </a:r>
            <a:r>
              <a:rPr lang="en-CA" sz="1200" dirty="0">
                <a:latin typeface="Palatino" pitchFamily="2" charset="77"/>
                <a:ea typeface="Palatino" pitchFamily="2" charset="77"/>
                <a:cs typeface="Times New Roman" panose="02020603050405020304" pitchFamily="18" charset="0"/>
              </a:rPr>
              <a:t> Nogueira-Arjona, R.,</a:t>
            </a:r>
            <a:r>
              <a:rPr lang="en-CA" sz="1200" baseline="30000" dirty="0">
                <a:latin typeface="Palatino" pitchFamily="2" charset="77"/>
                <a:ea typeface="Palatino" pitchFamily="2" charset="77"/>
                <a:cs typeface="Times New Roman" panose="02020603050405020304" pitchFamily="18" charset="0"/>
              </a:rPr>
              <a:t>1</a:t>
            </a:r>
            <a:r>
              <a:rPr lang="en-CA" sz="1200" dirty="0">
                <a:latin typeface="Palatino" pitchFamily="2" charset="77"/>
                <a:ea typeface="Palatino" pitchFamily="2" charset="77"/>
                <a:cs typeface="Times New Roman" panose="02020603050405020304" pitchFamily="18" charset="0"/>
              </a:rPr>
              <a:t> Hagen, A.,</a:t>
            </a:r>
            <a:r>
              <a:rPr lang="en-CA" sz="1200" baseline="30000" dirty="0">
                <a:latin typeface="Palatino" pitchFamily="2" charset="77"/>
                <a:ea typeface="Palatino" pitchFamily="2" charset="77"/>
                <a:cs typeface="Times New Roman" panose="02020603050405020304" pitchFamily="18" charset="0"/>
              </a:rPr>
              <a:t>1</a:t>
            </a:r>
            <a:r>
              <a:rPr lang="en-CA" sz="1200" dirty="0">
                <a:latin typeface="Palatino" pitchFamily="2" charset="77"/>
                <a:ea typeface="Palatino" pitchFamily="2" charset="77"/>
                <a:cs typeface="Times New Roman" panose="02020603050405020304" pitchFamily="18" charset="0"/>
              </a:rPr>
              <a:t> &amp; Stewart, S. H.</a:t>
            </a:r>
            <a:r>
              <a:rPr lang="en-CA" sz="1200" baseline="30000" dirty="0">
                <a:latin typeface="Palatino" pitchFamily="2" charset="77"/>
                <a:ea typeface="Palatino" pitchFamily="2" charset="77"/>
                <a:cs typeface="Times New Roman" panose="02020603050405020304" pitchFamily="18" charset="0"/>
              </a:rPr>
              <a:t>1</a:t>
            </a:r>
            <a:endParaRPr lang="en-CA" sz="1200" dirty="0">
              <a:latin typeface="Palatino" pitchFamily="2" charset="77"/>
              <a:ea typeface="Palatino" pitchFamily="2" charset="77"/>
              <a:cs typeface="Times New Roman" panose="02020603050405020304" pitchFamily="18" charset="0"/>
            </a:endParaRPr>
          </a:p>
          <a:p>
            <a:pPr algn="ctr"/>
            <a:r>
              <a:rPr lang="en-CA" sz="1200" baseline="30000" dirty="0">
                <a:latin typeface="Times New Roman" panose="02020603050405020304" pitchFamily="18" charset="0"/>
                <a:ea typeface="Calibri" panose="020F0502020204030204" pitchFamily="34" charset="0"/>
                <a:cs typeface="Times New Roman" panose="02020603050405020304" pitchFamily="18" charset="0"/>
              </a:rPr>
              <a:t>1</a:t>
            </a:r>
            <a:r>
              <a:rPr lang="en-CA" sz="1200" dirty="0">
                <a:latin typeface="Times New Roman" panose="02020603050405020304" pitchFamily="18" charset="0"/>
                <a:ea typeface="Calibri" panose="020F0502020204030204" pitchFamily="34" charset="0"/>
                <a:cs typeface="Times New Roman" panose="02020603050405020304" pitchFamily="18" charset="0"/>
              </a:rPr>
              <a:t>Dalhousie University, </a:t>
            </a:r>
            <a:r>
              <a:rPr lang="en-CA" sz="1200" baseline="30000" dirty="0">
                <a:latin typeface="Times New Roman" panose="02020603050405020304" pitchFamily="18" charset="0"/>
                <a:ea typeface="Calibri" panose="020F0502020204030204" pitchFamily="34" charset="0"/>
                <a:cs typeface="Times New Roman" panose="02020603050405020304" pitchFamily="18" charset="0"/>
              </a:rPr>
              <a:t>2</a:t>
            </a:r>
            <a:r>
              <a:rPr lang="en-CA" sz="1200" dirty="0">
                <a:latin typeface="Times New Roman" panose="02020603050405020304" pitchFamily="18" charset="0"/>
                <a:ea typeface="Calibri" panose="020F0502020204030204" pitchFamily="34" charset="0"/>
                <a:cs typeface="Times New Roman" panose="02020603050405020304" pitchFamily="18" charset="0"/>
              </a:rPr>
              <a:t>University of South Florida-St. Petersburg </a:t>
            </a:r>
            <a:endParaRPr lang="en-CA" sz="12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8E8F26CA-717B-4D47-A61E-A9866FA0D00C}"/>
              </a:ext>
            </a:extLst>
          </p:cNvPr>
          <p:cNvGraphicFramePr>
            <a:graphicFrameLocks noGrp="1"/>
          </p:cNvGraphicFramePr>
          <p:nvPr>
            <p:extLst>
              <p:ext uri="{D42A27DB-BD31-4B8C-83A1-F6EECF244321}">
                <p14:modId xmlns:p14="http://schemas.microsoft.com/office/powerpoint/2010/main" val="2161570447"/>
              </p:ext>
            </p:extLst>
          </p:nvPr>
        </p:nvGraphicFramePr>
        <p:xfrm>
          <a:off x="96237" y="1164092"/>
          <a:ext cx="3095325" cy="2507739"/>
        </p:xfrm>
        <a:graphic>
          <a:graphicData uri="http://schemas.openxmlformats.org/drawingml/2006/table">
            <a:tbl>
              <a:tblPr firstRow="1" bandRow="1">
                <a:tableStyleId>{5C22544A-7EE6-4342-B048-85BDC9FD1C3A}</a:tableStyleId>
              </a:tblPr>
              <a:tblGrid>
                <a:gridCol w="3095325">
                  <a:extLst>
                    <a:ext uri="{9D8B030D-6E8A-4147-A177-3AD203B41FA5}">
                      <a16:colId xmlns:a16="http://schemas.microsoft.com/office/drawing/2014/main" val="2560002216"/>
                    </a:ext>
                  </a:extLst>
                </a:gridCol>
              </a:tblGrid>
              <a:tr h="282699">
                <a:tc>
                  <a:txBody>
                    <a:bodyPr/>
                    <a:lstStyle/>
                    <a:p>
                      <a:pPr algn="ctr"/>
                      <a:r>
                        <a:rPr lang="en-US" sz="1200" dirty="0">
                          <a:solidFill>
                            <a:schemeClr val="bg1"/>
                          </a:solidFill>
                          <a:latin typeface="Palatino" pitchFamily="2" charset="77"/>
                          <a:ea typeface="Palatino" pitchFamily="2" charset="77"/>
                        </a:rPr>
                        <a:t>BACKGROUND</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576820811"/>
                  </a:ext>
                </a:extLst>
              </a:tr>
              <a:tr h="1887348">
                <a:tc>
                  <a:txBody>
                    <a:bodyPr/>
                    <a:lstStyle/>
                    <a:p>
                      <a:pPr marL="18097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latin typeface="Arial" panose="020B0604020202020204" pitchFamily="34" charset="0"/>
                          <a:ea typeface="Palatino" pitchFamily="2" charset="77"/>
                          <a:cs typeface="Arial" panose="020B0604020202020204" pitchFamily="34" charset="0"/>
                        </a:rPr>
                        <a:t>The COVID-19 pandemic resulted in families self-isolating under incredible stress. Viral containment strategies included school closures,  leaving parents to homeschool their children with few supports from the educational system. </a:t>
                      </a:r>
                    </a:p>
                    <a:p>
                      <a:pPr marL="18097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latin typeface="Arial" panose="020B0604020202020204" pitchFamily="34" charset="0"/>
                          <a:ea typeface="Palatino" pitchFamily="2" charset="77"/>
                          <a:cs typeface="Arial" panose="020B0604020202020204" pitchFamily="34" charset="0"/>
                        </a:rPr>
                        <a:t>Research suggests that those with children at home drank more heavily during the pandemic lockdown (Rodriguez et al,. in press).</a:t>
                      </a:r>
                    </a:p>
                    <a:p>
                      <a:pPr marL="180975" indent="-180975">
                        <a:buFont typeface="Arial" panose="020B0604020202020204" pitchFamily="34" charset="0"/>
                        <a:buNone/>
                        <a:tabLst/>
                      </a:pPr>
                      <a:r>
                        <a:rPr lang="en-US" sz="1000" b="1" dirty="0">
                          <a:latin typeface="Arial" panose="020B0604020202020204" pitchFamily="34" charset="0"/>
                          <a:ea typeface="Palatino" pitchFamily="2" charset="77"/>
                          <a:cs typeface="Arial" panose="020B0604020202020204" pitchFamily="34" charset="0"/>
                        </a:rPr>
                        <a:t>Remaining Gaps:</a:t>
                      </a: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Palatino" pitchFamily="2" charset="77"/>
                          <a:cs typeface="Arial" panose="020B0604020202020204" pitchFamily="34" charset="0"/>
                        </a:rPr>
                        <a:t>Its unclear whether the Rodriguez et al. (in press) effects are due to the stresses of homeschooling and whether they extend to cannabis use.  </a:t>
                      </a:r>
                    </a:p>
                    <a:p>
                      <a:pPr marL="0" indent="0">
                        <a:buFont typeface="Arial" panose="020B0604020202020204" pitchFamily="34" charset="0"/>
                        <a:buNone/>
                      </a:pPr>
                      <a:endParaRPr lang="en-US" sz="1000" b="1" dirty="0">
                        <a:latin typeface="Palatino" pitchFamily="2" charset="77"/>
                        <a:ea typeface="Palatino" pitchFamily="2" charset="77"/>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76082636"/>
                  </a:ext>
                </a:extLst>
              </a:tr>
            </a:tbl>
          </a:graphicData>
        </a:graphic>
      </p:graphicFrame>
      <p:graphicFrame>
        <p:nvGraphicFramePr>
          <p:cNvPr id="6" name="Table 5">
            <a:extLst>
              <a:ext uri="{FF2B5EF4-FFF2-40B4-BE49-F238E27FC236}">
                <a16:creationId xmlns:a16="http://schemas.microsoft.com/office/drawing/2014/main" id="{1501DB6E-CCF4-A849-849C-DAB959EB40F6}"/>
              </a:ext>
            </a:extLst>
          </p:cNvPr>
          <p:cNvGraphicFramePr>
            <a:graphicFrameLocks noGrp="1"/>
          </p:cNvGraphicFramePr>
          <p:nvPr/>
        </p:nvGraphicFramePr>
        <p:xfrm>
          <a:off x="114029" y="3543023"/>
          <a:ext cx="3105458" cy="2267835"/>
        </p:xfrm>
        <a:graphic>
          <a:graphicData uri="http://schemas.openxmlformats.org/drawingml/2006/table">
            <a:tbl>
              <a:tblPr firstRow="1" bandRow="1">
                <a:tableStyleId>{5C22544A-7EE6-4342-B048-85BDC9FD1C3A}</a:tableStyleId>
              </a:tblPr>
              <a:tblGrid>
                <a:gridCol w="3105458">
                  <a:extLst>
                    <a:ext uri="{9D8B030D-6E8A-4147-A177-3AD203B41FA5}">
                      <a16:colId xmlns:a16="http://schemas.microsoft.com/office/drawing/2014/main" val="2560002216"/>
                    </a:ext>
                  </a:extLst>
                </a:gridCol>
              </a:tblGrid>
              <a:tr h="252731">
                <a:tc>
                  <a:txBody>
                    <a:bodyPr/>
                    <a:lstStyle/>
                    <a:p>
                      <a:pPr algn="ctr"/>
                      <a:r>
                        <a:rPr lang="en-US" sz="1200" dirty="0">
                          <a:solidFill>
                            <a:schemeClr val="bg1"/>
                          </a:solidFill>
                          <a:latin typeface="Palatino" pitchFamily="2" charset="77"/>
                          <a:ea typeface="Palatino" pitchFamily="2" charset="77"/>
                        </a:rPr>
                        <a:t>METHODS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576820811"/>
                  </a:ext>
                </a:extLst>
              </a:tr>
              <a:tr h="1993515">
                <a:tc>
                  <a:txBody>
                    <a:bodyPr/>
                    <a:lstStyle/>
                    <a:p>
                      <a:pPr marL="285750" indent="-285750">
                        <a:buFont typeface="Arial" panose="020B0604020202020204" pitchFamily="34" charset="0"/>
                        <a:buChar char="•"/>
                      </a:pPr>
                      <a:endParaRPr lang="en-CA" sz="1200" kern="1200" dirty="0">
                        <a:solidFill>
                          <a:schemeClr val="dk1"/>
                        </a:solidFill>
                        <a:effectLst/>
                        <a:latin typeface="Palatino" pitchFamily="2" charset="77"/>
                        <a:ea typeface="Palatino" pitchFamily="2" charset="77"/>
                        <a:cs typeface="+mn-cs"/>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76082636"/>
                  </a:ext>
                </a:extLst>
              </a:tr>
            </a:tbl>
          </a:graphicData>
        </a:graphic>
      </p:graphicFrame>
      <p:graphicFrame>
        <p:nvGraphicFramePr>
          <p:cNvPr id="7" name="Table 6">
            <a:extLst>
              <a:ext uri="{FF2B5EF4-FFF2-40B4-BE49-F238E27FC236}">
                <a16:creationId xmlns:a16="http://schemas.microsoft.com/office/drawing/2014/main" id="{2937573D-1DD3-424A-A59B-6331C2265D03}"/>
              </a:ext>
            </a:extLst>
          </p:cNvPr>
          <p:cNvGraphicFramePr>
            <a:graphicFrameLocks noGrp="1"/>
          </p:cNvGraphicFramePr>
          <p:nvPr>
            <p:extLst>
              <p:ext uri="{D42A27DB-BD31-4B8C-83A1-F6EECF244321}">
                <p14:modId xmlns:p14="http://schemas.microsoft.com/office/powerpoint/2010/main" val="1482210911"/>
              </p:ext>
            </p:extLst>
          </p:nvPr>
        </p:nvGraphicFramePr>
        <p:xfrm>
          <a:off x="3351707" y="2461088"/>
          <a:ext cx="5020830" cy="3132000"/>
        </p:xfrm>
        <a:graphic>
          <a:graphicData uri="http://schemas.openxmlformats.org/drawingml/2006/table">
            <a:tbl>
              <a:tblPr firstRow="1" bandRow="1">
                <a:tableStyleId>{5C22544A-7EE6-4342-B048-85BDC9FD1C3A}</a:tableStyleId>
              </a:tblPr>
              <a:tblGrid>
                <a:gridCol w="5020830">
                  <a:extLst>
                    <a:ext uri="{9D8B030D-6E8A-4147-A177-3AD203B41FA5}">
                      <a16:colId xmlns:a16="http://schemas.microsoft.com/office/drawing/2014/main" val="2560002216"/>
                    </a:ext>
                  </a:extLst>
                </a:gridCol>
              </a:tblGrid>
              <a:tr h="276510">
                <a:tc>
                  <a:txBody>
                    <a:bodyPr/>
                    <a:lstStyle/>
                    <a:p>
                      <a:pPr algn="ctr"/>
                      <a:r>
                        <a:rPr lang="en-US" sz="1200" dirty="0">
                          <a:solidFill>
                            <a:schemeClr val="bg1"/>
                          </a:solidFill>
                          <a:latin typeface="Perpetua Titling MT" panose="02020502060505020804" pitchFamily="18" charset="77"/>
                        </a:rPr>
                        <a:t>Results – ANCOVA (COVARIATE: AGE)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576820811"/>
                  </a:ext>
                </a:extLst>
              </a:tr>
              <a:tr h="2855490">
                <a:tc>
                  <a:txBody>
                    <a:bodyPr/>
                    <a:lstStyle/>
                    <a:p>
                      <a:endParaRPr lang="en-US" sz="1000" dirty="0">
                        <a:latin typeface="Palatino" pitchFamily="2" charset="77"/>
                        <a:ea typeface="Palatino" pitchFamily="2" charset="77"/>
                      </a:endParaRPr>
                    </a:p>
                    <a:p>
                      <a:endParaRPr lang="en-US" sz="1000" dirty="0">
                        <a:latin typeface="Palatino" pitchFamily="2" charset="77"/>
                        <a:ea typeface="Palatino" pitchFamily="2" charset="77"/>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76082636"/>
                  </a:ext>
                </a:extLst>
              </a:tr>
            </a:tbl>
          </a:graphicData>
        </a:graphic>
      </p:graphicFrame>
      <p:graphicFrame>
        <p:nvGraphicFramePr>
          <p:cNvPr id="20" name="Table 19">
            <a:extLst>
              <a:ext uri="{FF2B5EF4-FFF2-40B4-BE49-F238E27FC236}">
                <a16:creationId xmlns:a16="http://schemas.microsoft.com/office/drawing/2014/main" id="{81A464A2-36FB-9343-AF42-017FED1BF67C}"/>
              </a:ext>
            </a:extLst>
          </p:cNvPr>
          <p:cNvGraphicFramePr>
            <a:graphicFrameLocks noGrp="1"/>
          </p:cNvGraphicFramePr>
          <p:nvPr>
            <p:extLst>
              <p:ext uri="{D42A27DB-BD31-4B8C-83A1-F6EECF244321}">
                <p14:modId xmlns:p14="http://schemas.microsoft.com/office/powerpoint/2010/main" val="843054170"/>
              </p:ext>
            </p:extLst>
          </p:nvPr>
        </p:nvGraphicFramePr>
        <p:xfrm>
          <a:off x="3302532" y="1180928"/>
          <a:ext cx="5076403" cy="1280160"/>
        </p:xfrm>
        <a:graphic>
          <a:graphicData uri="http://schemas.openxmlformats.org/drawingml/2006/table">
            <a:tbl>
              <a:tblPr firstRow="1" bandRow="1">
                <a:tableStyleId>{5C22544A-7EE6-4342-B048-85BDC9FD1C3A}</a:tableStyleId>
              </a:tblPr>
              <a:tblGrid>
                <a:gridCol w="5076403">
                  <a:extLst>
                    <a:ext uri="{9D8B030D-6E8A-4147-A177-3AD203B41FA5}">
                      <a16:colId xmlns:a16="http://schemas.microsoft.com/office/drawing/2014/main" val="2560002216"/>
                    </a:ext>
                  </a:extLst>
                </a:gridCol>
              </a:tblGrid>
              <a:tr h="163144">
                <a:tc>
                  <a:txBody>
                    <a:bodyPr/>
                    <a:lstStyle/>
                    <a:p>
                      <a:pPr algn="ctr"/>
                      <a:r>
                        <a:rPr lang="en-US" sz="1200" dirty="0">
                          <a:solidFill>
                            <a:schemeClr val="bg1"/>
                          </a:solidFill>
                          <a:latin typeface="Palatino" pitchFamily="2" charset="77"/>
                          <a:ea typeface="Palatino" pitchFamily="2" charset="77"/>
                        </a:rPr>
                        <a:t>OBJECTIVE AND HYPOTHESES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576820811"/>
                  </a:ext>
                </a:extLst>
              </a:tr>
              <a:tr h="628720">
                <a:tc>
                  <a:txBody>
                    <a:bodyPr/>
                    <a:lstStyle/>
                    <a:p>
                      <a:r>
                        <a:rPr lang="en-CA" sz="1000" b="1" kern="1200" dirty="0">
                          <a:solidFill>
                            <a:schemeClr val="dk1"/>
                          </a:solidFill>
                          <a:effectLst/>
                          <a:latin typeface="Arial" panose="020B0604020202020204" pitchFamily="34" charset="0"/>
                          <a:ea typeface="Palatino" pitchFamily="2" charset="77"/>
                          <a:cs typeface="Arial" panose="020B0604020202020204" pitchFamily="34" charset="0"/>
                        </a:rPr>
                        <a:t>Objective: </a:t>
                      </a:r>
                      <a:r>
                        <a:rPr lang="en-CA" sz="1000" kern="1200" dirty="0">
                          <a:solidFill>
                            <a:schemeClr val="dk1"/>
                          </a:solidFill>
                          <a:effectLst/>
                          <a:latin typeface="Arial" panose="020B0604020202020204" pitchFamily="34" charset="0"/>
                          <a:ea typeface="Palatino" pitchFamily="2" charset="77"/>
                          <a:cs typeface="Arial" panose="020B0604020202020204" pitchFamily="34" charset="0"/>
                        </a:rPr>
                        <a:t>Examine the impact of homeschooling on parents’ mental health and cannabis use behaviors during the pandemic lockdown </a:t>
                      </a:r>
                      <a:endParaRPr lang="en-CA" sz="800" kern="1200" dirty="0">
                        <a:solidFill>
                          <a:schemeClr val="dk1"/>
                        </a:solidFill>
                        <a:effectLst/>
                        <a:latin typeface="Arial" panose="020B0604020202020204" pitchFamily="34" charset="0"/>
                        <a:ea typeface="Palatino" pitchFamily="2" charset="77"/>
                        <a:cs typeface="Arial" panose="020B0604020202020204" pitchFamily="34" charset="0"/>
                      </a:endParaRPr>
                    </a:p>
                    <a:p>
                      <a:r>
                        <a:rPr lang="en-CA" sz="1000" b="1" kern="1200" dirty="0">
                          <a:solidFill>
                            <a:schemeClr val="dk1"/>
                          </a:solidFill>
                          <a:effectLst/>
                          <a:latin typeface="Arial" panose="020B0604020202020204" pitchFamily="34" charset="0"/>
                          <a:ea typeface="Palatino" pitchFamily="2" charset="77"/>
                          <a:cs typeface="Arial" panose="020B0604020202020204" pitchFamily="34" charset="0"/>
                        </a:rPr>
                        <a:t>Hypotheses: </a:t>
                      </a:r>
                      <a:r>
                        <a:rPr lang="en-CA" sz="1000" kern="1200" dirty="0">
                          <a:solidFill>
                            <a:schemeClr val="dk1"/>
                          </a:solidFill>
                          <a:effectLst/>
                          <a:latin typeface="Arial" panose="020B0604020202020204" pitchFamily="34" charset="0"/>
                          <a:ea typeface="Palatino" pitchFamily="2" charset="77"/>
                          <a:cs typeface="Arial" panose="020B0604020202020204" pitchFamily="34" charset="0"/>
                        </a:rPr>
                        <a:t>Based on the predictions emerging from tension reduction theory, individuals who were homeschooling would be more anxious, depressed, and stressed and consequently would use cannabis more frequently and heavily to help cope with the adverse emotional consequences of homeschooling during a pandemic. </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76082636"/>
                  </a:ext>
                </a:extLst>
              </a:tr>
            </a:tbl>
          </a:graphicData>
        </a:graphic>
      </p:graphicFrame>
      <p:sp>
        <p:nvSpPr>
          <p:cNvPr id="24" name="TextBox 23">
            <a:extLst>
              <a:ext uri="{FF2B5EF4-FFF2-40B4-BE49-F238E27FC236}">
                <a16:creationId xmlns:a16="http://schemas.microsoft.com/office/drawing/2014/main" id="{DB55D868-39AB-7044-80F2-EC2149692FF0}"/>
              </a:ext>
            </a:extLst>
          </p:cNvPr>
          <p:cNvSpPr txBox="1"/>
          <p:nvPr/>
        </p:nvSpPr>
        <p:spPr>
          <a:xfrm>
            <a:off x="87360" y="3790858"/>
            <a:ext cx="3188503" cy="3200876"/>
          </a:xfrm>
          <a:prstGeom prst="rect">
            <a:avLst/>
          </a:prstGeom>
          <a:noFill/>
        </p:spPr>
        <p:txBody>
          <a:bodyPr wrap="square" rtlCol="0">
            <a:spAutoFit/>
          </a:bodyPr>
          <a:lstStyle/>
          <a:p>
            <a:pPr marL="171450" indent="-171450">
              <a:buFont typeface="Arial" panose="020B0604020202020204" pitchFamily="34" charset="0"/>
              <a:buChar char="•"/>
            </a:pPr>
            <a:r>
              <a:rPr lang="en-CA" sz="1000" dirty="0">
                <a:solidFill>
                  <a:schemeClr val="dk1"/>
                </a:solidFill>
                <a:latin typeface="Arial" panose="020B0604020202020204" pitchFamily="34" charset="0"/>
                <a:ea typeface="Palatino" pitchFamily="2" charset="77"/>
                <a:cs typeface="Arial" panose="020B0604020202020204" pitchFamily="34" charset="0"/>
              </a:rPr>
              <a:t>760 Canadian romantic couples (N=1520 individuals; mean age = 57 years; 50% women) self-isolating together during April 2020 were recruited through Qualtrics Panel Surveys.</a:t>
            </a:r>
          </a:p>
          <a:p>
            <a:pPr marL="171450" indent="-171450">
              <a:buFont typeface="Arial" panose="020B0604020202020204" pitchFamily="34" charset="0"/>
              <a:buChar char="•"/>
            </a:pPr>
            <a:r>
              <a:rPr lang="en-CA" sz="1000" dirty="0">
                <a:solidFill>
                  <a:schemeClr val="dk1"/>
                </a:solidFill>
                <a:latin typeface="Arial" panose="020B0604020202020204" pitchFamily="34" charset="0"/>
                <a:ea typeface="Palatino" pitchFamily="2" charset="77"/>
                <a:cs typeface="Arial" panose="020B0604020202020204" pitchFamily="34" charset="0"/>
              </a:rPr>
              <a:t>Homeschooling at least one child in Grade 1-12 (n = 404); Not homeschooling (n = 1116)</a:t>
            </a:r>
            <a:endParaRPr lang="en-CA" sz="500" b="1" dirty="0">
              <a:solidFill>
                <a:schemeClr val="dk1"/>
              </a:solidFill>
              <a:latin typeface="Arial" panose="020B0604020202020204" pitchFamily="34" charset="0"/>
              <a:ea typeface="Palatino" pitchFamily="2" charset="77"/>
              <a:cs typeface="Arial" panose="020B0604020202020204" pitchFamily="34" charset="0"/>
            </a:endParaRPr>
          </a:p>
          <a:p>
            <a:r>
              <a:rPr lang="en-CA" sz="1000" b="1" dirty="0">
                <a:solidFill>
                  <a:schemeClr val="dk1"/>
                </a:solidFill>
                <a:latin typeface="Arial" panose="020B0604020202020204" pitchFamily="34" charset="0"/>
                <a:ea typeface="Palatino" pitchFamily="2" charset="77"/>
                <a:cs typeface="Arial" panose="020B0604020202020204" pitchFamily="34" charset="0"/>
              </a:rPr>
              <a:t>Measures:</a:t>
            </a:r>
          </a:p>
          <a:p>
            <a:pPr marL="171450" indent="-171450">
              <a:buFont typeface="Arial" panose="020B0604020202020204" pitchFamily="34" charset="0"/>
              <a:buChar char="•"/>
            </a:pPr>
            <a:r>
              <a:rPr lang="en-CA" sz="1000" dirty="0">
                <a:solidFill>
                  <a:schemeClr val="dk1"/>
                </a:solidFill>
                <a:latin typeface="Arial" panose="020B0604020202020204" pitchFamily="34" charset="0"/>
                <a:ea typeface="Palatino" pitchFamily="2" charset="77"/>
                <a:cs typeface="Arial" panose="020B0604020202020204" pitchFamily="34" charset="0"/>
              </a:rPr>
              <a:t>Participants completed validated measures of </a:t>
            </a:r>
            <a:r>
              <a:rPr lang="en-CA" sz="1000" i="1" dirty="0">
                <a:solidFill>
                  <a:schemeClr val="dk1"/>
                </a:solidFill>
                <a:latin typeface="Arial" panose="020B0604020202020204" pitchFamily="34" charset="0"/>
                <a:ea typeface="Palatino" pitchFamily="2" charset="77"/>
                <a:cs typeface="Arial" panose="020B0604020202020204" pitchFamily="34" charset="0"/>
              </a:rPr>
              <a:t>anxiety (GAD-7), depression (PHQ-9), optimism (LOT-R), conflict (PSRBS), and role strain (GSU)</a:t>
            </a:r>
            <a:r>
              <a:rPr lang="en-CA" sz="1000" dirty="0">
                <a:solidFill>
                  <a:schemeClr val="dk1"/>
                </a:solidFill>
                <a:latin typeface="Arial" panose="020B0604020202020204" pitchFamily="34" charset="0"/>
                <a:ea typeface="Palatino" pitchFamily="2" charset="77"/>
                <a:cs typeface="Arial" panose="020B0604020202020204" pitchFamily="34" charset="0"/>
              </a:rPr>
              <a:t>. They were also given brief versions of 4 </a:t>
            </a:r>
            <a:r>
              <a:rPr lang="en-CA" sz="1000" i="1" dirty="0">
                <a:solidFill>
                  <a:schemeClr val="dk1"/>
                </a:solidFill>
                <a:latin typeface="Arial" panose="020B0604020202020204" pitchFamily="34" charset="0"/>
                <a:ea typeface="Palatino" pitchFamily="2" charset="77"/>
                <a:cs typeface="Arial" panose="020B0604020202020204" pitchFamily="34" charset="0"/>
              </a:rPr>
              <a:t>COVID-19 Stress Scales (CSS)</a:t>
            </a:r>
            <a:r>
              <a:rPr lang="en-CA" sz="1000" dirty="0">
                <a:solidFill>
                  <a:schemeClr val="dk1"/>
                </a:solidFill>
                <a:latin typeface="Arial" panose="020B0604020202020204" pitchFamily="34" charset="0"/>
                <a:ea typeface="Palatino" pitchFamily="2" charset="77"/>
                <a:cs typeface="Arial" panose="020B0604020202020204" pitchFamily="34" charset="0"/>
              </a:rPr>
              <a:t>, </a:t>
            </a:r>
            <a:r>
              <a:rPr lang="en-CA" sz="1000" i="1" dirty="0">
                <a:solidFill>
                  <a:schemeClr val="dk1"/>
                </a:solidFill>
                <a:latin typeface="Arial" panose="020B0604020202020204" pitchFamily="34" charset="0"/>
                <a:ea typeface="Palatino" pitchFamily="2" charset="77"/>
                <a:cs typeface="Arial" panose="020B0604020202020204" pitchFamily="34" charset="0"/>
              </a:rPr>
              <a:t>cannabis use frequency and qu</a:t>
            </a:r>
            <a:r>
              <a:rPr lang="en-CA" sz="1000" dirty="0">
                <a:solidFill>
                  <a:schemeClr val="dk1"/>
                </a:solidFill>
                <a:latin typeface="Arial" panose="020B0604020202020204" pitchFamily="34" charset="0"/>
                <a:ea typeface="Palatino" pitchFamily="2" charset="77"/>
                <a:cs typeface="Arial" panose="020B0604020202020204" pitchFamily="34" charset="0"/>
              </a:rPr>
              <a:t>antity (DFAQ-CU), as well as two items from the </a:t>
            </a:r>
            <a:r>
              <a:rPr lang="en-CA" sz="1000" i="1" dirty="0">
                <a:solidFill>
                  <a:schemeClr val="dk1"/>
                </a:solidFill>
                <a:latin typeface="Arial" panose="020B0604020202020204" pitchFamily="34" charset="0"/>
                <a:ea typeface="Palatino" pitchFamily="2" charset="77"/>
                <a:cs typeface="Arial" panose="020B0604020202020204" pitchFamily="34" charset="0"/>
              </a:rPr>
              <a:t>Brief Cannabis Motives Measure (BCAMM). </a:t>
            </a:r>
          </a:p>
          <a:p>
            <a:endParaRPr lang="en-CA" sz="200" dirty="0">
              <a:solidFill>
                <a:schemeClr val="dk1"/>
              </a:solidFill>
              <a:latin typeface="Arial" panose="020B0604020202020204" pitchFamily="34" charset="0"/>
              <a:ea typeface="Palatino" pitchFamily="2" charset="77"/>
              <a:cs typeface="Arial" panose="020B0604020202020204" pitchFamily="34" charset="0"/>
            </a:endParaRPr>
          </a:p>
          <a:p>
            <a:pPr marL="171450" indent="-171450">
              <a:buFont typeface="Arial" panose="020B0604020202020204" pitchFamily="34" charset="0"/>
              <a:buChar char="•"/>
            </a:pPr>
            <a:r>
              <a:rPr lang="en-CA" sz="1000" dirty="0">
                <a:solidFill>
                  <a:schemeClr val="dk1"/>
                </a:solidFill>
                <a:latin typeface="Arial" panose="020B0604020202020204" pitchFamily="34" charset="0"/>
                <a:ea typeface="Palatino" pitchFamily="2" charset="77"/>
                <a:cs typeface="Arial" panose="020B0604020202020204" pitchFamily="34" charset="0"/>
              </a:rPr>
              <a:t>Measures were completed in early July 2020; participants were asked to retrospectively report on their feelings and behavior in April 2020 (during lockdown and school closures) </a:t>
            </a:r>
          </a:p>
          <a:p>
            <a:endParaRPr lang="en-US" sz="1000" dirty="0"/>
          </a:p>
        </p:txBody>
      </p:sp>
      <p:graphicFrame>
        <p:nvGraphicFramePr>
          <p:cNvPr id="43" name="Table 42">
            <a:extLst>
              <a:ext uri="{FF2B5EF4-FFF2-40B4-BE49-F238E27FC236}">
                <a16:creationId xmlns:a16="http://schemas.microsoft.com/office/drawing/2014/main" id="{26F58E0E-FDCD-BA44-ADBE-B61C6B8B9508}"/>
              </a:ext>
            </a:extLst>
          </p:cNvPr>
          <p:cNvGraphicFramePr>
            <a:graphicFrameLocks noGrp="1"/>
          </p:cNvGraphicFramePr>
          <p:nvPr>
            <p:extLst>
              <p:ext uri="{D42A27DB-BD31-4B8C-83A1-F6EECF244321}">
                <p14:modId xmlns:p14="http://schemas.microsoft.com/office/powerpoint/2010/main" val="419677501"/>
              </p:ext>
            </p:extLst>
          </p:nvPr>
        </p:nvGraphicFramePr>
        <p:xfrm>
          <a:off x="3361840" y="2734706"/>
          <a:ext cx="5000563" cy="2456743"/>
        </p:xfrm>
        <a:graphic>
          <a:graphicData uri="http://schemas.openxmlformats.org/drawingml/2006/table">
            <a:tbl>
              <a:tblPr firstRow="1" firstCol="1" bandRow="1"/>
              <a:tblGrid>
                <a:gridCol w="1402242">
                  <a:extLst>
                    <a:ext uri="{9D8B030D-6E8A-4147-A177-3AD203B41FA5}">
                      <a16:colId xmlns:a16="http://schemas.microsoft.com/office/drawing/2014/main" val="3865019939"/>
                    </a:ext>
                  </a:extLst>
                </a:gridCol>
                <a:gridCol w="1168400">
                  <a:extLst>
                    <a:ext uri="{9D8B030D-6E8A-4147-A177-3AD203B41FA5}">
                      <a16:colId xmlns:a16="http://schemas.microsoft.com/office/drawing/2014/main" val="3341204577"/>
                    </a:ext>
                  </a:extLst>
                </a:gridCol>
                <a:gridCol w="1219200">
                  <a:extLst>
                    <a:ext uri="{9D8B030D-6E8A-4147-A177-3AD203B41FA5}">
                      <a16:colId xmlns:a16="http://schemas.microsoft.com/office/drawing/2014/main" val="875110185"/>
                    </a:ext>
                  </a:extLst>
                </a:gridCol>
                <a:gridCol w="824236">
                  <a:extLst>
                    <a:ext uri="{9D8B030D-6E8A-4147-A177-3AD203B41FA5}">
                      <a16:colId xmlns:a16="http://schemas.microsoft.com/office/drawing/2014/main" val="2643529792"/>
                    </a:ext>
                  </a:extLst>
                </a:gridCol>
                <a:gridCol w="386485">
                  <a:extLst>
                    <a:ext uri="{9D8B030D-6E8A-4147-A177-3AD203B41FA5}">
                      <a16:colId xmlns:a16="http://schemas.microsoft.com/office/drawing/2014/main" val="3674347302"/>
                    </a:ext>
                  </a:extLst>
                </a:gridCol>
              </a:tblGrid>
              <a:tr h="347166">
                <a:tc>
                  <a:txBody>
                    <a:bodyPr/>
                    <a:lstStyle/>
                    <a:p>
                      <a:pPr algn="l"/>
                      <a:r>
                        <a:rPr lang="en-CA" sz="1100" b="1" u="none" dirty="0">
                          <a:effectLst/>
                          <a:latin typeface="Arial" panose="020B0604020202020204" pitchFamily="34" charset="0"/>
                          <a:cs typeface="Arial" panose="020B0604020202020204" pitchFamily="34" charset="0"/>
                        </a:rPr>
                        <a:t>ANCOVA Results </a:t>
                      </a:r>
                      <a:r>
                        <a:rPr lang="en-CA" sz="1100" dirty="0">
                          <a:effectLst/>
                          <a:latin typeface="Arial" panose="020B0604020202020204" pitchFamily="34" charset="0"/>
                          <a:cs typeface="Arial" panose="020B0604020202020204" pitchFamily="34" charset="0"/>
                        </a:rPr>
                        <a:t>(</a:t>
                      </a:r>
                      <a:r>
                        <a:rPr lang="en-CA" sz="1100" b="1" dirty="0">
                          <a:effectLst/>
                          <a:latin typeface="Arial" panose="020B0604020202020204" pitchFamily="34" charset="0"/>
                          <a:cs typeface="Arial" panose="020B0604020202020204" pitchFamily="34" charset="0"/>
                        </a:rPr>
                        <a:t>Covariate: </a:t>
                      </a:r>
                      <a:r>
                        <a:rPr lang="en-CA" sz="1100" b="1" i="1" dirty="0">
                          <a:effectLst/>
                          <a:latin typeface="Arial" panose="020B0604020202020204" pitchFamily="34" charset="0"/>
                          <a:cs typeface="Arial" panose="020B0604020202020204" pitchFamily="34" charset="0"/>
                        </a:rPr>
                        <a:t>Age</a:t>
                      </a:r>
                      <a:r>
                        <a:rPr lang="en-CA" sz="1100" dirty="0">
                          <a:effectLst/>
                          <a:latin typeface="Arial" panose="020B0604020202020204" pitchFamily="34" charset="0"/>
                          <a:cs typeface="Arial" panose="020B0604020202020204" pitchFamily="34"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spcBef>
                          <a:spcPts val="0"/>
                        </a:spcBef>
                        <a:spcAft>
                          <a:spcPts val="0"/>
                        </a:spcAft>
                      </a:pPr>
                      <a:r>
                        <a:rPr lang="en-CA"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Homeschooling</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CA" sz="900" b="1"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M(SE)</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spcBef>
                          <a:spcPts val="0"/>
                        </a:spcBef>
                        <a:spcAft>
                          <a:spcPts val="0"/>
                        </a:spcAft>
                      </a:pPr>
                      <a:r>
                        <a:rPr lang="en-CA"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Not homeschooling</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CA" sz="900" b="1"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M(SE)</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ctr">
                        <a:spcBef>
                          <a:spcPts val="0"/>
                        </a:spcBef>
                        <a:spcAft>
                          <a:spcPts val="0"/>
                        </a:spcAft>
                      </a:pPr>
                      <a:r>
                        <a:rPr lang="en-CA"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P-value</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spcBef>
                          <a:spcPts val="0"/>
                        </a:spcBef>
                        <a:spcAft>
                          <a:spcPts val="0"/>
                        </a:spcAft>
                      </a:pPr>
                      <a:r>
                        <a:rPr lang="en-CA" sz="11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CA" sz="1100" b="1"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η</a:t>
                      </a:r>
                      <a:r>
                        <a:rPr lang="en-CA" sz="1100" b="1" baseline="-250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p</a:t>
                      </a:r>
                      <a:r>
                        <a:rPr lang="en-CA" sz="1100" b="1" baseline="300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2</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599921291"/>
                  </a:ext>
                </a:extLst>
              </a:tr>
              <a:tr h="170551">
                <a:tc>
                  <a:txBody>
                    <a:bodyPr/>
                    <a:lstStyle/>
                    <a:p>
                      <a:pPr marL="0" marR="0" algn="l">
                        <a:spcBef>
                          <a:spcPts val="0"/>
                        </a:spcBef>
                        <a:spcAft>
                          <a:spcPts val="0"/>
                        </a:spcAft>
                      </a:pPr>
                      <a:r>
                        <a:rPr lang="en-CA" sz="95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Anxiety</a:t>
                      </a:r>
                      <a:endParaRPr lang="en-CA" sz="9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2">
                        <a:lumMod val="20000"/>
                        <a:lumOff val="80000"/>
                      </a:schemeClr>
                    </a:solidFill>
                  </a:tcPr>
                </a:tc>
                <a:tc>
                  <a:txBody>
                    <a:bodyPr/>
                    <a:lstStyle/>
                    <a:p>
                      <a:pPr marL="0" marR="0" algn="ctr">
                        <a:spcBef>
                          <a:spcPts val="0"/>
                        </a:spcBef>
                        <a:spcAft>
                          <a:spcPts val="0"/>
                        </a:spcAft>
                      </a:pPr>
                      <a:r>
                        <a:rPr lang="en-CA"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4.91 (.24)</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accent1">
                        <a:lumMod val="20000"/>
                        <a:lumOff val="80000"/>
                      </a:schemeClr>
                    </a:solidFill>
                  </a:tcPr>
                </a:tc>
                <a:tc>
                  <a:txBody>
                    <a:bodyPr/>
                    <a:lstStyle/>
                    <a:p>
                      <a:pPr marL="0" marR="0" algn="ctr">
                        <a:spcBef>
                          <a:spcPts val="0"/>
                        </a:spcBef>
                        <a:spcAft>
                          <a:spcPts val="0"/>
                        </a:spcAft>
                      </a:pPr>
                      <a:r>
                        <a:rPr lang="en-CA" sz="9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4.16 (.14)</a:t>
                      </a:r>
                      <a:endParaRPr lang="en-CA"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2CC"/>
                    </a:solidFill>
                  </a:tcPr>
                </a:tc>
                <a:tc>
                  <a:txBody>
                    <a:bodyPr/>
                    <a:lstStyle/>
                    <a:p>
                      <a:pPr algn="ctr" fontAlgn="b"/>
                      <a:r>
                        <a:rPr lang="en-CA" sz="900" b="0" i="1" u="none" strike="noStrike" dirty="0">
                          <a:solidFill>
                            <a:srgbClr val="000000"/>
                          </a:solidFill>
                          <a:effectLst/>
                          <a:latin typeface="Arial" panose="020B0604020202020204" pitchFamily="34" charset="0"/>
                          <a:cs typeface="Arial" panose="020B0604020202020204" pitchFamily="34" charset="0"/>
                        </a:rPr>
                        <a:t>p</a:t>
                      </a:r>
                      <a:r>
                        <a:rPr lang="en-CA" sz="900" b="0" i="0" u="none" strike="noStrike" dirty="0">
                          <a:solidFill>
                            <a:srgbClr val="000000"/>
                          </a:solidFill>
                          <a:effectLst/>
                          <a:latin typeface="Arial" panose="020B0604020202020204" pitchFamily="34" charset="0"/>
                          <a:cs typeface="Arial" panose="020B0604020202020204" pitchFamily="34" charset="0"/>
                        </a:rPr>
                        <a:t> = .007</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chemeClr val="accent2">
                        <a:lumMod val="20000"/>
                        <a:lumOff val="80000"/>
                      </a:schemeClr>
                    </a:solidFill>
                  </a:tcPr>
                </a:tc>
                <a:tc>
                  <a:txBody>
                    <a:bodyPr/>
                    <a:lstStyle/>
                    <a:p>
                      <a:pPr marL="0" marR="0" algn="ctr">
                        <a:spcBef>
                          <a:spcPts val="0"/>
                        </a:spcBef>
                        <a:spcAft>
                          <a:spcPts val="0"/>
                        </a:spcAft>
                      </a:pPr>
                      <a:r>
                        <a:rPr lang="en-CA"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.005</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2">
                        <a:lumMod val="20000"/>
                        <a:lumOff val="80000"/>
                      </a:schemeClr>
                    </a:solidFill>
                  </a:tcPr>
                </a:tc>
                <a:extLst>
                  <a:ext uri="{0D108BD9-81ED-4DB2-BD59-A6C34878D82A}">
                    <a16:rowId xmlns:a16="http://schemas.microsoft.com/office/drawing/2014/main" val="783216541"/>
                  </a:ext>
                </a:extLst>
              </a:tr>
              <a:tr h="170551">
                <a:tc>
                  <a:txBody>
                    <a:bodyPr/>
                    <a:lstStyle/>
                    <a:p>
                      <a:pPr marL="0" marR="0" algn="l">
                        <a:spcBef>
                          <a:spcPts val="0"/>
                        </a:spcBef>
                        <a:spcAft>
                          <a:spcPts val="0"/>
                        </a:spcAft>
                      </a:pPr>
                      <a:r>
                        <a:rPr lang="en-CA" sz="95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Depression</a:t>
                      </a:r>
                      <a:endParaRPr lang="en-CA" sz="9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2">
                        <a:lumMod val="20000"/>
                        <a:lumOff val="80000"/>
                      </a:schemeClr>
                    </a:solidFill>
                  </a:tcPr>
                </a:tc>
                <a:tc>
                  <a:txBody>
                    <a:bodyPr/>
                    <a:lstStyle/>
                    <a:p>
                      <a:pPr marL="0" marR="0" algn="ctr">
                        <a:spcBef>
                          <a:spcPts val="0"/>
                        </a:spcBef>
                        <a:spcAft>
                          <a:spcPts val="0"/>
                        </a:spcAft>
                      </a:pPr>
                      <a:r>
                        <a:rPr lang="en-CA"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5.30 (.26)</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chemeClr val="accent1">
                        <a:lumMod val="20000"/>
                        <a:lumOff val="80000"/>
                      </a:schemeClr>
                    </a:solidFill>
                  </a:tcPr>
                </a:tc>
                <a:tc>
                  <a:txBody>
                    <a:bodyPr/>
                    <a:lstStyle/>
                    <a:p>
                      <a:pPr marL="0" marR="0" algn="ctr">
                        <a:spcBef>
                          <a:spcPts val="0"/>
                        </a:spcBef>
                        <a:spcAft>
                          <a:spcPts val="0"/>
                        </a:spcAft>
                      </a:pPr>
                      <a:r>
                        <a:rPr lang="en-CA"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4.31 (.16)</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FF2CC"/>
                    </a:solidFill>
                  </a:tcPr>
                </a:tc>
                <a:tc>
                  <a:txBody>
                    <a:bodyPr/>
                    <a:lstStyle/>
                    <a:p>
                      <a:pPr algn="ctr" fontAlgn="b"/>
                      <a:r>
                        <a:rPr lang="en-CA" sz="900" b="1" i="1" u="none" strike="noStrike" dirty="0">
                          <a:solidFill>
                            <a:srgbClr val="000000"/>
                          </a:solidFill>
                          <a:effectLst/>
                          <a:latin typeface="Arial" panose="020B0604020202020204" pitchFamily="34" charset="0"/>
                          <a:cs typeface="Arial" panose="020B0604020202020204" pitchFamily="34" charset="0"/>
                        </a:rPr>
                        <a:t>p</a:t>
                      </a:r>
                      <a:r>
                        <a:rPr lang="en-CA" sz="900" b="1" i="0" u="none" strike="noStrike" dirty="0">
                          <a:solidFill>
                            <a:srgbClr val="000000"/>
                          </a:solidFill>
                          <a:effectLst/>
                          <a:latin typeface="Arial" panose="020B0604020202020204" pitchFamily="34" charset="0"/>
                          <a:cs typeface="Arial" panose="020B0604020202020204" pitchFamily="34" charset="0"/>
                        </a:rPr>
                        <a:t> = .001*</a:t>
                      </a:r>
                    </a:p>
                  </a:txBody>
                  <a:tcPr marL="9525" marR="9525" marT="9525" marB="0" anchor="b">
                    <a:lnL>
                      <a:noFill/>
                    </a:lnL>
                    <a:lnR>
                      <a:noFill/>
                    </a:lnR>
                    <a:lnT>
                      <a:noFill/>
                    </a:lnT>
                    <a:lnB>
                      <a:noFill/>
                    </a:lnB>
                    <a:solidFill>
                      <a:schemeClr val="accent2">
                        <a:lumMod val="20000"/>
                        <a:lumOff val="80000"/>
                      </a:schemeClr>
                    </a:solidFill>
                  </a:tcPr>
                </a:tc>
                <a:tc>
                  <a:txBody>
                    <a:bodyPr/>
                    <a:lstStyle/>
                    <a:p>
                      <a:pPr marL="0" marR="0" algn="ctr">
                        <a:spcBef>
                          <a:spcPts val="0"/>
                        </a:spcBef>
                        <a:spcAft>
                          <a:spcPts val="0"/>
                        </a:spcAft>
                      </a:pPr>
                      <a:r>
                        <a:rPr lang="en-CA"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.007</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chemeClr val="accent2">
                        <a:lumMod val="20000"/>
                        <a:lumOff val="80000"/>
                      </a:schemeClr>
                    </a:solidFill>
                  </a:tcPr>
                </a:tc>
                <a:extLst>
                  <a:ext uri="{0D108BD9-81ED-4DB2-BD59-A6C34878D82A}">
                    <a16:rowId xmlns:a16="http://schemas.microsoft.com/office/drawing/2014/main" val="1342307610"/>
                  </a:ext>
                </a:extLst>
              </a:tr>
              <a:tr h="170551">
                <a:tc>
                  <a:txBody>
                    <a:bodyPr/>
                    <a:lstStyle/>
                    <a:p>
                      <a:pPr marL="0" marR="0" algn="l">
                        <a:spcBef>
                          <a:spcPts val="0"/>
                        </a:spcBef>
                        <a:spcAft>
                          <a:spcPts val="0"/>
                        </a:spcAft>
                      </a:pPr>
                      <a:r>
                        <a:rPr lang="en-CA" sz="95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Optimism</a:t>
                      </a:r>
                      <a:endParaRPr lang="en-CA" sz="9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2">
                        <a:lumMod val="20000"/>
                        <a:lumOff val="80000"/>
                      </a:schemeClr>
                    </a:solidFill>
                  </a:tcPr>
                </a:tc>
                <a:tc>
                  <a:txBody>
                    <a:bodyPr/>
                    <a:lstStyle/>
                    <a:p>
                      <a:pPr marL="0" marR="0" algn="ctr">
                        <a:spcBef>
                          <a:spcPts val="0"/>
                        </a:spcBef>
                        <a:spcAft>
                          <a:spcPts val="0"/>
                        </a:spcAft>
                      </a:pPr>
                      <a:r>
                        <a:rPr lang="en-CA"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14.96 (.26)</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chemeClr val="accent1">
                        <a:lumMod val="20000"/>
                        <a:lumOff val="80000"/>
                      </a:schemeClr>
                    </a:solidFill>
                  </a:tcPr>
                </a:tc>
                <a:tc>
                  <a:txBody>
                    <a:bodyPr/>
                    <a:lstStyle/>
                    <a:p>
                      <a:pPr marL="0" marR="0" algn="ctr">
                        <a:spcBef>
                          <a:spcPts val="0"/>
                        </a:spcBef>
                        <a:spcAft>
                          <a:spcPts val="0"/>
                        </a:spcAft>
                      </a:pPr>
                      <a:r>
                        <a:rPr lang="en-CA"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15.91 (.16)</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FF2CC"/>
                    </a:solidFill>
                  </a:tcPr>
                </a:tc>
                <a:tc>
                  <a:txBody>
                    <a:bodyPr/>
                    <a:lstStyle/>
                    <a:p>
                      <a:pPr algn="ctr" fontAlgn="b"/>
                      <a:r>
                        <a:rPr lang="en-CA" sz="900" b="1" i="1" u="none" strike="noStrike" dirty="0">
                          <a:solidFill>
                            <a:srgbClr val="000000"/>
                          </a:solidFill>
                          <a:effectLst/>
                          <a:latin typeface="Arial" panose="020B0604020202020204" pitchFamily="34" charset="0"/>
                          <a:cs typeface="Arial" panose="020B0604020202020204" pitchFamily="34" charset="0"/>
                        </a:rPr>
                        <a:t>p</a:t>
                      </a:r>
                      <a:r>
                        <a:rPr lang="en-CA" sz="900" b="1" i="0" u="none" strike="noStrike" dirty="0">
                          <a:solidFill>
                            <a:srgbClr val="000000"/>
                          </a:solidFill>
                          <a:effectLst/>
                          <a:latin typeface="Arial" panose="020B0604020202020204" pitchFamily="34" charset="0"/>
                          <a:cs typeface="Arial" panose="020B0604020202020204" pitchFamily="34" charset="0"/>
                        </a:rPr>
                        <a:t> = .002*</a:t>
                      </a:r>
                    </a:p>
                  </a:txBody>
                  <a:tcPr marL="9525" marR="9525" marT="9525" marB="0" anchor="b">
                    <a:lnL>
                      <a:noFill/>
                    </a:lnL>
                    <a:lnR>
                      <a:noFill/>
                    </a:lnR>
                    <a:lnT>
                      <a:noFill/>
                    </a:lnT>
                    <a:lnB>
                      <a:noFill/>
                    </a:lnB>
                    <a:solidFill>
                      <a:schemeClr val="accent2">
                        <a:lumMod val="20000"/>
                        <a:lumOff val="80000"/>
                      </a:schemeClr>
                    </a:solidFill>
                  </a:tcPr>
                </a:tc>
                <a:tc>
                  <a:txBody>
                    <a:bodyPr/>
                    <a:lstStyle/>
                    <a:p>
                      <a:pPr marL="0" marR="0" algn="ctr">
                        <a:spcBef>
                          <a:spcPts val="0"/>
                        </a:spcBef>
                        <a:spcAft>
                          <a:spcPts val="0"/>
                        </a:spcAft>
                      </a:pPr>
                      <a:r>
                        <a:rPr lang="en-CA"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.006</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chemeClr val="accent2">
                        <a:lumMod val="20000"/>
                        <a:lumOff val="80000"/>
                      </a:schemeClr>
                    </a:solidFill>
                  </a:tcPr>
                </a:tc>
                <a:extLst>
                  <a:ext uri="{0D108BD9-81ED-4DB2-BD59-A6C34878D82A}">
                    <a16:rowId xmlns:a16="http://schemas.microsoft.com/office/drawing/2014/main" val="3176757990"/>
                  </a:ext>
                </a:extLst>
              </a:tr>
              <a:tr h="170551">
                <a:tc>
                  <a:txBody>
                    <a:bodyPr/>
                    <a:lstStyle/>
                    <a:p>
                      <a:pPr marL="0" marR="0" algn="l">
                        <a:spcBef>
                          <a:spcPts val="0"/>
                        </a:spcBef>
                        <a:spcAft>
                          <a:spcPts val="0"/>
                        </a:spcAft>
                      </a:pPr>
                      <a:r>
                        <a:rPr lang="en-CA" sz="95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Role Strain</a:t>
                      </a:r>
                      <a:endParaRPr lang="en-CA" sz="9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2">
                        <a:lumMod val="20000"/>
                        <a:lumOff val="80000"/>
                      </a:schemeClr>
                    </a:solidFill>
                  </a:tcPr>
                </a:tc>
                <a:tc>
                  <a:txBody>
                    <a:bodyPr/>
                    <a:lstStyle/>
                    <a:p>
                      <a:pPr marL="0" marR="0" algn="ctr">
                        <a:spcBef>
                          <a:spcPts val="0"/>
                        </a:spcBef>
                        <a:spcAft>
                          <a:spcPts val="0"/>
                        </a:spcAft>
                      </a:pPr>
                      <a:r>
                        <a:rPr lang="en-CA"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3.82 (.08)</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chemeClr val="accent1">
                        <a:lumMod val="20000"/>
                        <a:lumOff val="80000"/>
                      </a:schemeClr>
                    </a:solidFill>
                  </a:tcPr>
                </a:tc>
                <a:tc>
                  <a:txBody>
                    <a:bodyPr/>
                    <a:lstStyle/>
                    <a:p>
                      <a:pPr marL="0" marR="0" algn="ctr">
                        <a:spcBef>
                          <a:spcPts val="0"/>
                        </a:spcBef>
                        <a:spcAft>
                          <a:spcPts val="0"/>
                        </a:spcAft>
                      </a:pPr>
                      <a:r>
                        <a:rPr lang="en-CA"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2.91 (.06)</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FF2CC"/>
                    </a:solidFill>
                  </a:tcPr>
                </a:tc>
                <a:tc>
                  <a:txBody>
                    <a:bodyPr/>
                    <a:lstStyle/>
                    <a:p>
                      <a:pPr algn="ctr" fontAlgn="b"/>
                      <a:r>
                        <a:rPr lang="en-CA" sz="900" b="1" i="1" u="none" strike="noStrike" dirty="0">
                          <a:solidFill>
                            <a:srgbClr val="000000"/>
                          </a:solidFill>
                          <a:effectLst/>
                          <a:latin typeface="Arial" panose="020B0604020202020204" pitchFamily="34" charset="0"/>
                          <a:cs typeface="Arial" panose="020B0604020202020204" pitchFamily="34" charset="0"/>
                        </a:rPr>
                        <a:t>p</a:t>
                      </a:r>
                      <a:r>
                        <a:rPr lang="en-CA" sz="900" b="1" i="0" u="none" strike="noStrike" dirty="0">
                          <a:solidFill>
                            <a:srgbClr val="000000"/>
                          </a:solidFill>
                          <a:effectLst/>
                          <a:latin typeface="Arial" panose="020B0604020202020204" pitchFamily="34" charset="0"/>
                          <a:cs typeface="Arial" panose="020B0604020202020204" pitchFamily="34" charset="0"/>
                        </a:rPr>
                        <a:t> &lt; .001*</a:t>
                      </a:r>
                    </a:p>
                  </a:txBody>
                  <a:tcPr marL="9525" marR="9525" marT="9525" marB="0" anchor="b">
                    <a:lnL>
                      <a:noFill/>
                    </a:lnL>
                    <a:lnR>
                      <a:noFill/>
                    </a:lnR>
                    <a:lnT>
                      <a:noFill/>
                    </a:lnT>
                    <a:lnB>
                      <a:noFill/>
                    </a:lnB>
                    <a:solidFill>
                      <a:schemeClr val="accent2">
                        <a:lumMod val="20000"/>
                        <a:lumOff val="80000"/>
                      </a:schemeClr>
                    </a:solidFill>
                  </a:tcPr>
                </a:tc>
                <a:tc>
                  <a:txBody>
                    <a:bodyPr/>
                    <a:lstStyle/>
                    <a:p>
                      <a:pPr marL="0" marR="0" algn="ctr">
                        <a:spcBef>
                          <a:spcPts val="0"/>
                        </a:spcBef>
                        <a:spcAft>
                          <a:spcPts val="0"/>
                        </a:spcAft>
                      </a:pPr>
                      <a:r>
                        <a:rPr lang="en-CA"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.076</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chemeClr val="accent2">
                        <a:lumMod val="20000"/>
                        <a:lumOff val="80000"/>
                      </a:schemeClr>
                    </a:solidFill>
                  </a:tcPr>
                </a:tc>
                <a:extLst>
                  <a:ext uri="{0D108BD9-81ED-4DB2-BD59-A6C34878D82A}">
                    <a16:rowId xmlns:a16="http://schemas.microsoft.com/office/drawing/2014/main" val="573917025"/>
                  </a:ext>
                </a:extLst>
              </a:tr>
              <a:tr h="170551">
                <a:tc>
                  <a:txBody>
                    <a:bodyPr/>
                    <a:lstStyle/>
                    <a:p>
                      <a:pPr marL="0" marR="0" algn="l">
                        <a:spcBef>
                          <a:spcPts val="0"/>
                        </a:spcBef>
                        <a:spcAft>
                          <a:spcPts val="0"/>
                        </a:spcAft>
                      </a:pPr>
                      <a:r>
                        <a:rPr lang="en-CA"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Conflict toward partner</a:t>
                      </a:r>
                      <a:endParaRPr lang="en-C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2">
                        <a:lumMod val="20000"/>
                        <a:lumOff val="80000"/>
                      </a:schemeClr>
                    </a:solidFill>
                  </a:tcPr>
                </a:tc>
                <a:tc>
                  <a:txBody>
                    <a:bodyPr/>
                    <a:lstStyle/>
                    <a:p>
                      <a:pPr marL="0" marR="0" algn="ctr">
                        <a:spcBef>
                          <a:spcPts val="0"/>
                        </a:spcBef>
                        <a:spcAft>
                          <a:spcPts val="0"/>
                        </a:spcAft>
                      </a:pPr>
                      <a:r>
                        <a:rPr lang="en-CA"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19.32 (.60)</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chemeClr val="accent1">
                        <a:lumMod val="20000"/>
                        <a:lumOff val="80000"/>
                      </a:schemeClr>
                    </a:solidFill>
                  </a:tcPr>
                </a:tc>
                <a:tc>
                  <a:txBody>
                    <a:bodyPr/>
                    <a:lstStyle/>
                    <a:p>
                      <a:pPr marL="0" marR="0" algn="ctr">
                        <a:spcBef>
                          <a:spcPts val="0"/>
                        </a:spcBef>
                        <a:spcAft>
                          <a:spcPts val="0"/>
                        </a:spcAft>
                      </a:pPr>
                      <a:r>
                        <a:rPr lang="en-CA"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15.10 (.36)</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FF2CC"/>
                    </a:solidFill>
                  </a:tcPr>
                </a:tc>
                <a:tc>
                  <a:txBody>
                    <a:bodyPr/>
                    <a:lstStyle/>
                    <a:p>
                      <a:pPr algn="ctr" fontAlgn="b"/>
                      <a:r>
                        <a:rPr lang="en-CA" sz="900" b="1" i="1" u="none" strike="noStrike" dirty="0">
                          <a:solidFill>
                            <a:srgbClr val="000000"/>
                          </a:solidFill>
                          <a:effectLst/>
                          <a:latin typeface="Arial" panose="020B0604020202020204" pitchFamily="34" charset="0"/>
                          <a:cs typeface="Arial" panose="020B0604020202020204" pitchFamily="34" charset="0"/>
                        </a:rPr>
                        <a:t>p</a:t>
                      </a:r>
                      <a:r>
                        <a:rPr lang="en-CA" sz="900" b="1" i="0" u="none" strike="noStrike" dirty="0">
                          <a:solidFill>
                            <a:srgbClr val="000000"/>
                          </a:solidFill>
                          <a:effectLst/>
                          <a:latin typeface="Arial" panose="020B0604020202020204" pitchFamily="34" charset="0"/>
                          <a:cs typeface="Arial" panose="020B0604020202020204" pitchFamily="34" charset="0"/>
                        </a:rPr>
                        <a:t> &lt; .001*</a:t>
                      </a:r>
                    </a:p>
                  </a:txBody>
                  <a:tcPr marL="9525" marR="9525" marT="9525" marB="0" anchor="b">
                    <a:lnL>
                      <a:noFill/>
                    </a:lnL>
                    <a:lnR>
                      <a:noFill/>
                    </a:lnR>
                    <a:lnT>
                      <a:noFill/>
                    </a:lnT>
                    <a:lnB>
                      <a:noFill/>
                    </a:lnB>
                    <a:solidFill>
                      <a:schemeClr val="accent2">
                        <a:lumMod val="20000"/>
                        <a:lumOff val="80000"/>
                      </a:schemeClr>
                    </a:solidFill>
                  </a:tcPr>
                </a:tc>
                <a:tc>
                  <a:txBody>
                    <a:bodyPr/>
                    <a:lstStyle/>
                    <a:p>
                      <a:pPr marL="0" marR="0" algn="ctr">
                        <a:spcBef>
                          <a:spcPts val="0"/>
                        </a:spcBef>
                        <a:spcAft>
                          <a:spcPts val="0"/>
                        </a:spcAft>
                      </a:pPr>
                      <a:r>
                        <a:rPr lang="en-CA"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.024</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chemeClr val="accent2">
                        <a:lumMod val="20000"/>
                        <a:lumOff val="80000"/>
                      </a:schemeClr>
                    </a:solidFill>
                  </a:tcPr>
                </a:tc>
                <a:extLst>
                  <a:ext uri="{0D108BD9-81ED-4DB2-BD59-A6C34878D82A}">
                    <a16:rowId xmlns:a16="http://schemas.microsoft.com/office/drawing/2014/main" val="4027248132"/>
                  </a:ext>
                </a:extLst>
              </a:tr>
              <a:tr h="170551">
                <a:tc>
                  <a:txBody>
                    <a:bodyPr/>
                    <a:lstStyle/>
                    <a:p>
                      <a:pPr marL="0" marR="0" algn="l">
                        <a:spcBef>
                          <a:spcPts val="0"/>
                        </a:spcBef>
                        <a:spcAft>
                          <a:spcPts val="0"/>
                        </a:spcAft>
                      </a:pPr>
                      <a:r>
                        <a:rPr lang="en-CA" sz="95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Conflict from partner</a:t>
                      </a:r>
                      <a:endParaRPr lang="en-CA" sz="9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2">
                        <a:lumMod val="20000"/>
                        <a:lumOff val="80000"/>
                      </a:schemeClr>
                    </a:solidFill>
                  </a:tcPr>
                </a:tc>
                <a:tc>
                  <a:txBody>
                    <a:bodyPr/>
                    <a:lstStyle/>
                    <a:p>
                      <a:pPr marL="0" marR="0" algn="ctr">
                        <a:spcBef>
                          <a:spcPts val="0"/>
                        </a:spcBef>
                        <a:spcAft>
                          <a:spcPts val="0"/>
                        </a:spcAft>
                      </a:pPr>
                      <a:r>
                        <a:rPr lang="en-CA"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18.55 (.61)</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chemeClr val="accent1">
                        <a:lumMod val="20000"/>
                        <a:lumOff val="80000"/>
                      </a:schemeClr>
                    </a:solidFill>
                  </a:tcPr>
                </a:tc>
                <a:tc>
                  <a:txBody>
                    <a:bodyPr/>
                    <a:lstStyle/>
                    <a:p>
                      <a:pPr marL="0" marR="0" algn="ctr">
                        <a:spcBef>
                          <a:spcPts val="0"/>
                        </a:spcBef>
                        <a:spcAft>
                          <a:spcPts val="0"/>
                        </a:spcAft>
                      </a:pPr>
                      <a:r>
                        <a:rPr lang="en-CA"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14.89 (.37)</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FF2CC"/>
                    </a:solidFill>
                  </a:tcPr>
                </a:tc>
                <a:tc>
                  <a:txBody>
                    <a:bodyPr/>
                    <a:lstStyle/>
                    <a:p>
                      <a:pPr algn="ctr" fontAlgn="b"/>
                      <a:r>
                        <a:rPr lang="en-CA" sz="900" b="1" i="1" u="none" strike="noStrike" dirty="0">
                          <a:solidFill>
                            <a:srgbClr val="000000"/>
                          </a:solidFill>
                          <a:effectLst/>
                          <a:latin typeface="Arial" panose="020B0604020202020204" pitchFamily="34" charset="0"/>
                          <a:cs typeface="Arial" panose="020B0604020202020204" pitchFamily="34" charset="0"/>
                        </a:rPr>
                        <a:t>p</a:t>
                      </a:r>
                      <a:r>
                        <a:rPr lang="en-CA" sz="900" b="1" i="0" u="none" strike="noStrike" dirty="0">
                          <a:solidFill>
                            <a:srgbClr val="000000"/>
                          </a:solidFill>
                          <a:effectLst/>
                          <a:latin typeface="Arial" panose="020B0604020202020204" pitchFamily="34" charset="0"/>
                          <a:cs typeface="Arial" panose="020B0604020202020204" pitchFamily="34" charset="0"/>
                        </a:rPr>
                        <a:t> &lt; .001*</a:t>
                      </a:r>
                    </a:p>
                  </a:txBody>
                  <a:tcPr marL="9525" marR="9525" marT="9525" marB="0" anchor="b">
                    <a:lnL>
                      <a:noFill/>
                    </a:lnL>
                    <a:lnR>
                      <a:noFill/>
                    </a:lnR>
                    <a:lnT>
                      <a:noFill/>
                    </a:lnT>
                    <a:lnB>
                      <a:noFill/>
                    </a:lnB>
                    <a:solidFill>
                      <a:schemeClr val="accent2">
                        <a:lumMod val="20000"/>
                        <a:lumOff val="80000"/>
                      </a:schemeClr>
                    </a:solidFill>
                  </a:tcPr>
                </a:tc>
                <a:tc>
                  <a:txBody>
                    <a:bodyPr/>
                    <a:lstStyle/>
                    <a:p>
                      <a:pPr marL="0" marR="0" algn="ctr">
                        <a:spcBef>
                          <a:spcPts val="0"/>
                        </a:spcBef>
                        <a:spcAft>
                          <a:spcPts val="0"/>
                        </a:spcAft>
                      </a:pPr>
                      <a:r>
                        <a:rPr lang="en-CA"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.017</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chemeClr val="accent2">
                        <a:lumMod val="20000"/>
                        <a:lumOff val="80000"/>
                      </a:schemeClr>
                    </a:solidFill>
                  </a:tcPr>
                </a:tc>
                <a:extLst>
                  <a:ext uri="{0D108BD9-81ED-4DB2-BD59-A6C34878D82A}">
                    <a16:rowId xmlns:a16="http://schemas.microsoft.com/office/drawing/2014/main" val="2958842780"/>
                  </a:ext>
                </a:extLst>
              </a:tr>
              <a:tr h="151057">
                <a:tc>
                  <a:txBody>
                    <a:bodyPr/>
                    <a:lstStyle/>
                    <a:p>
                      <a:pPr marL="0" marR="0" algn="l">
                        <a:spcBef>
                          <a:spcPts val="0"/>
                        </a:spcBef>
                        <a:spcAft>
                          <a:spcPts val="0"/>
                        </a:spcAft>
                      </a:pPr>
                      <a:r>
                        <a:rPr lang="en-CA" sz="95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COVID Stress </a:t>
                      </a:r>
                      <a:endParaRPr lang="en-CA" sz="9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2">
                        <a:lumMod val="20000"/>
                        <a:lumOff val="80000"/>
                      </a:schemeClr>
                    </a:solidFill>
                  </a:tcPr>
                </a:tc>
                <a:tc>
                  <a:txBody>
                    <a:bodyPr/>
                    <a:lstStyle/>
                    <a:p>
                      <a:pPr marL="0" marR="0" algn="ctr">
                        <a:spcBef>
                          <a:spcPts val="0"/>
                        </a:spcBef>
                        <a:spcAft>
                          <a:spcPts val="0"/>
                        </a:spcAft>
                      </a:pPr>
                      <a:endParaRPr lang="en-C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chemeClr val="accent1">
                        <a:lumMod val="20000"/>
                        <a:lumOff val="80000"/>
                      </a:schemeClr>
                    </a:solidFill>
                  </a:tcPr>
                </a:tc>
                <a:tc>
                  <a:txBody>
                    <a:bodyPr/>
                    <a:lstStyle/>
                    <a:p>
                      <a:pPr marL="0" marR="0" algn="ctr">
                        <a:spcBef>
                          <a:spcPts val="0"/>
                        </a:spcBef>
                        <a:spcAft>
                          <a:spcPts val="0"/>
                        </a:spcAft>
                      </a:pPr>
                      <a:endParaRPr lang="en-CA"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FF2CC"/>
                    </a:solidFill>
                  </a:tcPr>
                </a:tc>
                <a:tc>
                  <a:txBody>
                    <a:bodyPr/>
                    <a:lstStyle/>
                    <a:p>
                      <a:pPr marL="0" marR="0" algn="ctr">
                        <a:spcBef>
                          <a:spcPts val="0"/>
                        </a:spcBef>
                        <a:spcAft>
                          <a:spcPts val="0"/>
                        </a:spcAft>
                      </a:pPr>
                      <a:endParaRPr lang="en-CA"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chemeClr val="accent2">
                        <a:lumMod val="20000"/>
                        <a:lumOff val="80000"/>
                      </a:schemeClr>
                    </a:solidFill>
                  </a:tcPr>
                </a:tc>
                <a:tc>
                  <a:txBody>
                    <a:bodyPr/>
                    <a:lstStyle/>
                    <a:p>
                      <a:pPr marL="0" marR="0" algn="ctr">
                        <a:spcBef>
                          <a:spcPts val="0"/>
                        </a:spcBef>
                        <a:spcAft>
                          <a:spcPts val="0"/>
                        </a:spcAft>
                      </a:pPr>
                      <a:endParaRPr lang="en-CA" sz="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chemeClr val="accent2">
                        <a:lumMod val="20000"/>
                        <a:lumOff val="80000"/>
                      </a:schemeClr>
                    </a:solidFill>
                  </a:tcPr>
                </a:tc>
                <a:extLst>
                  <a:ext uri="{0D108BD9-81ED-4DB2-BD59-A6C34878D82A}">
                    <a16:rowId xmlns:a16="http://schemas.microsoft.com/office/drawing/2014/main" val="4101950715"/>
                  </a:ext>
                </a:extLst>
              </a:tr>
              <a:tr h="153045">
                <a:tc>
                  <a:txBody>
                    <a:bodyPr/>
                    <a:lstStyle/>
                    <a:p>
                      <a:pPr marL="171450" marR="0" lvl="0" indent="-171450" algn="l">
                        <a:spcBef>
                          <a:spcPts val="0"/>
                        </a:spcBef>
                        <a:spcAft>
                          <a:spcPts val="0"/>
                        </a:spcAft>
                        <a:buFont typeface="Arial" panose="020B0604020202020204" pitchFamily="34" charset="0"/>
                        <a:buChar char="•"/>
                        <a:tabLst/>
                      </a:pPr>
                      <a:r>
                        <a:rPr lang="en-CA" sz="95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Danger</a:t>
                      </a:r>
                      <a:endParaRPr lang="en-CA" sz="9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2">
                        <a:lumMod val="20000"/>
                        <a:lumOff val="80000"/>
                      </a:schemeClr>
                    </a:solidFill>
                  </a:tcPr>
                </a:tc>
                <a:tc>
                  <a:txBody>
                    <a:bodyPr/>
                    <a:lstStyle/>
                    <a:p>
                      <a:pPr marL="0" marR="0" algn="ctr">
                        <a:spcBef>
                          <a:spcPts val="0"/>
                        </a:spcBef>
                        <a:spcAft>
                          <a:spcPts val="0"/>
                        </a:spcAft>
                      </a:pPr>
                      <a:r>
                        <a:rPr lang="en-CA"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5.63 (.17)</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chemeClr val="accent1">
                        <a:lumMod val="20000"/>
                        <a:lumOff val="80000"/>
                      </a:schemeClr>
                    </a:solidFill>
                  </a:tcPr>
                </a:tc>
                <a:tc>
                  <a:txBody>
                    <a:bodyPr/>
                    <a:lstStyle/>
                    <a:p>
                      <a:pPr marL="0" marR="0" algn="ctr">
                        <a:spcBef>
                          <a:spcPts val="0"/>
                        </a:spcBef>
                        <a:spcAft>
                          <a:spcPts val="0"/>
                        </a:spcAft>
                      </a:pPr>
                      <a:r>
                        <a:rPr lang="en-CA"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5.17 (.10)</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FF2CC"/>
                    </a:solidFill>
                  </a:tcPr>
                </a:tc>
                <a:tc>
                  <a:txBody>
                    <a:bodyPr/>
                    <a:lstStyle/>
                    <a:p>
                      <a:pPr algn="ctr" fontAlgn="b"/>
                      <a:r>
                        <a:rPr lang="en-CA" sz="900" b="0" i="1" u="none" strike="noStrike" dirty="0">
                          <a:solidFill>
                            <a:srgbClr val="000000"/>
                          </a:solidFill>
                          <a:effectLst/>
                          <a:latin typeface="Arial" panose="020B0604020202020204" pitchFamily="34" charset="0"/>
                          <a:cs typeface="Arial" panose="020B0604020202020204" pitchFamily="34" charset="0"/>
                        </a:rPr>
                        <a:t>p</a:t>
                      </a:r>
                      <a:r>
                        <a:rPr lang="en-CA" sz="900" b="0" i="0" u="none" strike="noStrike" dirty="0">
                          <a:solidFill>
                            <a:srgbClr val="000000"/>
                          </a:solidFill>
                          <a:effectLst/>
                          <a:latin typeface="Arial" panose="020B0604020202020204" pitchFamily="34" charset="0"/>
                          <a:cs typeface="Arial" panose="020B0604020202020204" pitchFamily="34" charset="0"/>
                        </a:rPr>
                        <a:t> = .025</a:t>
                      </a:r>
                    </a:p>
                  </a:txBody>
                  <a:tcPr marL="9525" marR="9525" marT="9525" marB="0" anchor="b">
                    <a:lnL>
                      <a:noFill/>
                    </a:lnL>
                    <a:lnR>
                      <a:noFill/>
                    </a:lnR>
                    <a:lnT>
                      <a:noFill/>
                    </a:lnT>
                    <a:lnB>
                      <a:noFill/>
                    </a:lnB>
                    <a:solidFill>
                      <a:schemeClr val="accent2">
                        <a:lumMod val="20000"/>
                        <a:lumOff val="80000"/>
                      </a:schemeClr>
                    </a:solidFill>
                  </a:tcPr>
                </a:tc>
                <a:tc>
                  <a:txBody>
                    <a:bodyPr/>
                    <a:lstStyle/>
                    <a:p>
                      <a:pPr marL="0" marR="0" algn="ctr">
                        <a:spcBef>
                          <a:spcPts val="0"/>
                        </a:spcBef>
                        <a:spcAft>
                          <a:spcPts val="0"/>
                        </a:spcAft>
                      </a:pPr>
                      <a:r>
                        <a:rPr lang="en-CA"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.003</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chemeClr val="accent2">
                        <a:lumMod val="20000"/>
                        <a:lumOff val="80000"/>
                      </a:schemeClr>
                    </a:solidFill>
                  </a:tcPr>
                </a:tc>
                <a:extLst>
                  <a:ext uri="{0D108BD9-81ED-4DB2-BD59-A6C34878D82A}">
                    <a16:rowId xmlns:a16="http://schemas.microsoft.com/office/drawing/2014/main" val="261541721"/>
                  </a:ext>
                </a:extLst>
              </a:tr>
              <a:tr h="302115">
                <a:tc>
                  <a:txBody>
                    <a:bodyPr/>
                    <a:lstStyle/>
                    <a:p>
                      <a:pPr marL="171450" marR="0" lvl="0" indent="-171450" algn="l">
                        <a:spcBef>
                          <a:spcPts val="0"/>
                        </a:spcBef>
                        <a:spcAft>
                          <a:spcPts val="0"/>
                        </a:spcAft>
                        <a:buFont typeface="Arial" panose="020B0604020202020204" pitchFamily="34" charset="0"/>
                        <a:buChar char="•"/>
                      </a:pPr>
                      <a:r>
                        <a:rPr lang="en-CA" sz="95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Socioeconomic consequences</a:t>
                      </a:r>
                      <a:endParaRPr lang="en-CA" sz="9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2">
                        <a:lumMod val="20000"/>
                        <a:lumOff val="80000"/>
                      </a:schemeClr>
                    </a:solidFill>
                  </a:tcPr>
                </a:tc>
                <a:tc>
                  <a:txBody>
                    <a:bodyPr/>
                    <a:lstStyle/>
                    <a:p>
                      <a:pPr marL="0" marR="0" algn="ctr">
                        <a:spcBef>
                          <a:spcPts val="0"/>
                        </a:spcBef>
                        <a:spcAft>
                          <a:spcPts val="0"/>
                        </a:spcAft>
                      </a:pPr>
                      <a:r>
                        <a:rPr lang="en-CA"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4.27 (.16)</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chemeClr val="accent1">
                        <a:lumMod val="20000"/>
                        <a:lumOff val="80000"/>
                      </a:schemeClr>
                    </a:solidFill>
                  </a:tcPr>
                </a:tc>
                <a:tc>
                  <a:txBody>
                    <a:bodyPr/>
                    <a:lstStyle/>
                    <a:p>
                      <a:pPr marL="0" marR="0" algn="ctr">
                        <a:spcBef>
                          <a:spcPts val="0"/>
                        </a:spcBef>
                        <a:spcAft>
                          <a:spcPts val="0"/>
                        </a:spcAft>
                      </a:pPr>
                      <a:r>
                        <a:rPr lang="en-CA"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3.21 (.10)</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FF2CC"/>
                    </a:solidFill>
                  </a:tcPr>
                </a:tc>
                <a:tc>
                  <a:txBody>
                    <a:bodyPr/>
                    <a:lstStyle/>
                    <a:p>
                      <a:pPr algn="ctr" fontAlgn="b"/>
                      <a:r>
                        <a:rPr lang="en-CA" sz="900" b="1" i="1" u="none" strike="noStrike" dirty="0">
                          <a:solidFill>
                            <a:srgbClr val="000000"/>
                          </a:solidFill>
                          <a:effectLst/>
                          <a:latin typeface="Arial" panose="020B0604020202020204" pitchFamily="34" charset="0"/>
                          <a:cs typeface="Arial" panose="020B0604020202020204" pitchFamily="34" charset="0"/>
                        </a:rPr>
                        <a:t>p</a:t>
                      </a:r>
                      <a:r>
                        <a:rPr lang="en-CA" sz="900" b="1" i="0" u="none" strike="noStrike" dirty="0">
                          <a:solidFill>
                            <a:srgbClr val="000000"/>
                          </a:solidFill>
                          <a:effectLst/>
                          <a:latin typeface="Arial" panose="020B0604020202020204" pitchFamily="34" charset="0"/>
                          <a:cs typeface="Arial" panose="020B0604020202020204" pitchFamily="34" charset="0"/>
                        </a:rPr>
                        <a:t> &lt; .001*</a:t>
                      </a:r>
                    </a:p>
                  </a:txBody>
                  <a:tcPr marL="9525" marR="9525" marT="9525" marB="0" anchor="b">
                    <a:lnL>
                      <a:noFill/>
                    </a:lnL>
                    <a:lnR>
                      <a:noFill/>
                    </a:lnR>
                    <a:lnT>
                      <a:noFill/>
                    </a:lnT>
                    <a:lnB>
                      <a:noFill/>
                    </a:lnB>
                    <a:solidFill>
                      <a:schemeClr val="accent2">
                        <a:lumMod val="20000"/>
                        <a:lumOff val="80000"/>
                      </a:schemeClr>
                    </a:solidFill>
                  </a:tcPr>
                </a:tc>
                <a:tc>
                  <a:txBody>
                    <a:bodyPr/>
                    <a:lstStyle/>
                    <a:p>
                      <a:pPr marL="0" marR="0" algn="ctr">
                        <a:spcBef>
                          <a:spcPts val="0"/>
                        </a:spcBef>
                        <a:spcAft>
                          <a:spcPts val="0"/>
                        </a:spcAft>
                      </a:pPr>
                      <a:r>
                        <a:rPr lang="en-CA"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.020</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chemeClr val="accent2">
                        <a:lumMod val="20000"/>
                        <a:lumOff val="80000"/>
                      </a:schemeClr>
                    </a:solidFill>
                  </a:tcPr>
                </a:tc>
                <a:extLst>
                  <a:ext uri="{0D108BD9-81ED-4DB2-BD59-A6C34878D82A}">
                    <a16:rowId xmlns:a16="http://schemas.microsoft.com/office/drawing/2014/main" val="1963594215"/>
                  </a:ext>
                </a:extLst>
              </a:tr>
              <a:tr h="153045">
                <a:tc>
                  <a:txBody>
                    <a:bodyPr/>
                    <a:lstStyle/>
                    <a:p>
                      <a:pPr marL="171450" marR="0" lvl="0" indent="-171450" algn="l">
                        <a:spcBef>
                          <a:spcPts val="0"/>
                        </a:spcBef>
                        <a:spcAft>
                          <a:spcPts val="0"/>
                        </a:spcAft>
                        <a:buFont typeface="Arial" panose="020B0604020202020204" pitchFamily="34" charset="0"/>
                        <a:buChar char="•"/>
                      </a:pPr>
                      <a:r>
                        <a:rPr lang="en-CA" sz="95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Contamination</a:t>
                      </a:r>
                      <a:endParaRPr lang="en-CA" sz="9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2">
                        <a:lumMod val="20000"/>
                        <a:lumOff val="80000"/>
                      </a:schemeClr>
                    </a:solidFill>
                  </a:tcPr>
                </a:tc>
                <a:tc>
                  <a:txBody>
                    <a:bodyPr/>
                    <a:lstStyle/>
                    <a:p>
                      <a:pPr marL="0" marR="0" algn="ctr">
                        <a:spcBef>
                          <a:spcPts val="0"/>
                        </a:spcBef>
                        <a:spcAft>
                          <a:spcPts val="0"/>
                        </a:spcAft>
                      </a:pPr>
                      <a:r>
                        <a:rPr lang="en-CA"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5.88 (.18)</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chemeClr val="accent1">
                        <a:lumMod val="20000"/>
                        <a:lumOff val="80000"/>
                      </a:schemeClr>
                    </a:solidFill>
                  </a:tcPr>
                </a:tc>
                <a:tc>
                  <a:txBody>
                    <a:bodyPr/>
                    <a:lstStyle/>
                    <a:p>
                      <a:pPr marL="0" marR="0" algn="ctr">
                        <a:spcBef>
                          <a:spcPts val="0"/>
                        </a:spcBef>
                        <a:spcAft>
                          <a:spcPts val="0"/>
                        </a:spcAft>
                      </a:pPr>
                      <a:r>
                        <a:rPr lang="en-CA"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5.46 (.11)</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FF2CC"/>
                    </a:solidFill>
                  </a:tcPr>
                </a:tc>
                <a:tc>
                  <a:txBody>
                    <a:bodyPr/>
                    <a:lstStyle/>
                    <a:p>
                      <a:pPr algn="ctr" fontAlgn="b"/>
                      <a:r>
                        <a:rPr lang="en-CA" sz="900" b="0" i="1" u="none" strike="noStrike" dirty="0">
                          <a:solidFill>
                            <a:srgbClr val="000000"/>
                          </a:solidFill>
                          <a:effectLst/>
                          <a:latin typeface="Arial" panose="020B0604020202020204" pitchFamily="34" charset="0"/>
                          <a:cs typeface="Arial" panose="020B0604020202020204" pitchFamily="34" charset="0"/>
                        </a:rPr>
                        <a:t>p</a:t>
                      </a:r>
                      <a:r>
                        <a:rPr lang="en-CA" sz="900" b="0" i="0" u="none" strike="noStrike" dirty="0">
                          <a:solidFill>
                            <a:srgbClr val="000000"/>
                          </a:solidFill>
                          <a:effectLst/>
                          <a:latin typeface="Arial" panose="020B0604020202020204" pitchFamily="34" charset="0"/>
                          <a:cs typeface="Arial" panose="020B0604020202020204" pitchFamily="34" charset="0"/>
                        </a:rPr>
                        <a:t> = .048</a:t>
                      </a:r>
                    </a:p>
                  </a:txBody>
                  <a:tcPr marL="9525" marR="9525" marT="9525" marB="0" anchor="b">
                    <a:lnL>
                      <a:noFill/>
                    </a:lnL>
                    <a:lnR>
                      <a:noFill/>
                    </a:lnR>
                    <a:lnT>
                      <a:noFill/>
                    </a:lnT>
                    <a:lnB>
                      <a:noFill/>
                    </a:lnB>
                    <a:solidFill>
                      <a:schemeClr val="accent2">
                        <a:lumMod val="20000"/>
                        <a:lumOff val="80000"/>
                      </a:schemeClr>
                    </a:solidFill>
                  </a:tcPr>
                </a:tc>
                <a:tc>
                  <a:txBody>
                    <a:bodyPr/>
                    <a:lstStyle/>
                    <a:p>
                      <a:pPr marL="0" marR="0" algn="ctr">
                        <a:spcBef>
                          <a:spcPts val="0"/>
                        </a:spcBef>
                        <a:spcAft>
                          <a:spcPts val="0"/>
                        </a:spcAft>
                      </a:pPr>
                      <a:r>
                        <a:rPr lang="en-CA"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.003</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chemeClr val="accent2">
                        <a:lumMod val="20000"/>
                        <a:lumOff val="80000"/>
                      </a:schemeClr>
                    </a:solidFill>
                  </a:tcPr>
                </a:tc>
                <a:extLst>
                  <a:ext uri="{0D108BD9-81ED-4DB2-BD59-A6C34878D82A}">
                    <a16:rowId xmlns:a16="http://schemas.microsoft.com/office/drawing/2014/main" val="37130195"/>
                  </a:ext>
                </a:extLst>
              </a:tr>
              <a:tr h="153045">
                <a:tc>
                  <a:txBody>
                    <a:bodyPr/>
                    <a:lstStyle/>
                    <a:p>
                      <a:pPr marL="171450" marR="0" lvl="0" indent="-171450" algn="l">
                        <a:spcBef>
                          <a:spcPts val="0"/>
                        </a:spcBef>
                        <a:spcAft>
                          <a:spcPts val="0"/>
                        </a:spcAft>
                        <a:buFont typeface="Arial" panose="020B0604020202020204" pitchFamily="34" charset="0"/>
                        <a:buChar char="•"/>
                      </a:pPr>
                      <a:r>
                        <a:rPr lang="en-CA" sz="95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Traumatic stress</a:t>
                      </a:r>
                      <a:endParaRPr lang="en-CA" sz="9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2">
                        <a:lumMod val="20000"/>
                        <a:lumOff val="80000"/>
                      </a:schemeClr>
                    </a:solidFill>
                  </a:tcPr>
                </a:tc>
                <a:tc>
                  <a:txBody>
                    <a:bodyPr/>
                    <a:lstStyle/>
                    <a:p>
                      <a:pPr marL="0" marR="0" algn="ctr">
                        <a:spcBef>
                          <a:spcPts val="0"/>
                        </a:spcBef>
                        <a:spcAft>
                          <a:spcPts val="0"/>
                        </a:spcAft>
                      </a:pPr>
                      <a:r>
                        <a:rPr lang="en-CA"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2.48 (.14)</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chemeClr val="accent1">
                        <a:lumMod val="20000"/>
                        <a:lumOff val="80000"/>
                      </a:schemeClr>
                    </a:solidFill>
                  </a:tcPr>
                </a:tc>
                <a:tc>
                  <a:txBody>
                    <a:bodyPr/>
                    <a:lstStyle/>
                    <a:p>
                      <a:pPr marL="0" marR="0" algn="ctr">
                        <a:spcBef>
                          <a:spcPts val="0"/>
                        </a:spcBef>
                        <a:spcAft>
                          <a:spcPts val="0"/>
                        </a:spcAft>
                      </a:pPr>
                      <a:r>
                        <a:rPr lang="en-CA"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1.79 (.09)</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FF2CC"/>
                    </a:solidFill>
                  </a:tcPr>
                </a:tc>
                <a:tc>
                  <a:txBody>
                    <a:bodyPr/>
                    <a:lstStyle/>
                    <a:p>
                      <a:pPr algn="ctr" fontAlgn="b"/>
                      <a:r>
                        <a:rPr lang="en-CA" sz="900" b="1" i="1" u="none" strike="noStrike" dirty="0">
                          <a:solidFill>
                            <a:srgbClr val="000000"/>
                          </a:solidFill>
                          <a:effectLst/>
                          <a:latin typeface="Arial" panose="020B0604020202020204" pitchFamily="34" charset="0"/>
                          <a:cs typeface="Arial" panose="020B0604020202020204" pitchFamily="34" charset="0"/>
                        </a:rPr>
                        <a:t>p</a:t>
                      </a:r>
                      <a:r>
                        <a:rPr lang="en-CA" sz="900" b="1" i="0" u="none" strike="noStrike" dirty="0">
                          <a:solidFill>
                            <a:srgbClr val="000000"/>
                          </a:solidFill>
                          <a:effectLst/>
                          <a:latin typeface="Arial" panose="020B0604020202020204" pitchFamily="34" charset="0"/>
                          <a:cs typeface="Arial" panose="020B0604020202020204" pitchFamily="34" charset="0"/>
                        </a:rPr>
                        <a:t> &lt; .001*</a:t>
                      </a:r>
                    </a:p>
                  </a:txBody>
                  <a:tcPr marL="9525" marR="9525" marT="9525" marB="0" anchor="b">
                    <a:lnL>
                      <a:noFill/>
                    </a:lnL>
                    <a:lnR>
                      <a:noFill/>
                    </a:lnR>
                    <a:lnT>
                      <a:noFill/>
                    </a:lnT>
                    <a:lnB>
                      <a:noFill/>
                    </a:lnB>
                    <a:solidFill>
                      <a:schemeClr val="accent2">
                        <a:lumMod val="20000"/>
                        <a:lumOff val="80000"/>
                      </a:schemeClr>
                    </a:solidFill>
                  </a:tcPr>
                </a:tc>
                <a:tc>
                  <a:txBody>
                    <a:bodyPr/>
                    <a:lstStyle/>
                    <a:p>
                      <a:pPr marL="0" marR="0" algn="ctr">
                        <a:spcBef>
                          <a:spcPts val="0"/>
                        </a:spcBef>
                        <a:spcAft>
                          <a:spcPts val="0"/>
                        </a:spcAft>
                      </a:pPr>
                      <a:r>
                        <a:rPr lang="en-CA"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.011</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chemeClr val="accent2">
                        <a:lumMod val="20000"/>
                        <a:lumOff val="80000"/>
                      </a:schemeClr>
                    </a:solidFill>
                  </a:tcPr>
                </a:tc>
                <a:extLst>
                  <a:ext uri="{0D108BD9-81ED-4DB2-BD59-A6C34878D82A}">
                    <a16:rowId xmlns:a16="http://schemas.microsoft.com/office/drawing/2014/main" val="953222546"/>
                  </a:ext>
                </a:extLst>
              </a:tr>
              <a:tr h="173964">
                <a:tc>
                  <a:txBody>
                    <a:bodyPr/>
                    <a:lstStyle/>
                    <a:p>
                      <a:pPr marL="0" marR="0" algn="l">
                        <a:spcBef>
                          <a:spcPts val="0"/>
                        </a:spcBef>
                        <a:spcAft>
                          <a:spcPts val="0"/>
                        </a:spcAft>
                      </a:pPr>
                      <a:r>
                        <a:rPr lang="en-CA" sz="950" b="1"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a:t>
                      </a:r>
                      <a:r>
                        <a:rPr lang="en-CA" sz="95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of Cannabis</a:t>
                      </a:r>
                      <a:endParaRPr lang="en-CA" sz="9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spcBef>
                          <a:spcPts val="0"/>
                        </a:spcBef>
                        <a:spcAft>
                          <a:spcPts val="0"/>
                        </a:spcAft>
                      </a:pPr>
                      <a:r>
                        <a:rPr lang="en-CA"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15.80 (3.19)</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spcBef>
                          <a:spcPts val="0"/>
                        </a:spcBef>
                        <a:spcAft>
                          <a:spcPts val="0"/>
                        </a:spcAft>
                      </a:pPr>
                      <a:r>
                        <a:rPr lang="en-CA"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9.72 (2.23)</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2CC"/>
                    </a:solidFill>
                  </a:tcPr>
                </a:tc>
                <a:tc>
                  <a:txBody>
                    <a:bodyPr/>
                    <a:lstStyle/>
                    <a:p>
                      <a:pPr marL="0" marR="0" algn="ctr">
                        <a:spcBef>
                          <a:spcPts val="0"/>
                        </a:spcBef>
                        <a:spcAft>
                          <a:spcPts val="0"/>
                        </a:spcAft>
                      </a:pPr>
                      <a:r>
                        <a:rPr lang="en-CA" sz="900" b="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 </a:t>
                      </a:r>
                      <a:r>
                        <a:rPr lang="en-CA" sz="900" b="0" i="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.125</a:t>
                      </a:r>
                      <a:endParaRPr lang="en-CA" sz="1600" b="0" i="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spcBef>
                          <a:spcPts val="0"/>
                        </a:spcBef>
                        <a:spcAft>
                          <a:spcPts val="0"/>
                        </a:spcAft>
                      </a:pPr>
                      <a:r>
                        <a:rPr lang="en-CA"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.013</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422317214"/>
                  </a:ext>
                </a:extLst>
              </a:tr>
            </a:tbl>
          </a:graphicData>
        </a:graphic>
      </p:graphicFrame>
      <p:graphicFrame>
        <p:nvGraphicFramePr>
          <p:cNvPr id="14" name="Table 13">
            <a:extLst>
              <a:ext uri="{FF2B5EF4-FFF2-40B4-BE49-F238E27FC236}">
                <a16:creationId xmlns:a16="http://schemas.microsoft.com/office/drawing/2014/main" id="{FCB221AF-7D97-4742-8155-5C6141C21210}"/>
              </a:ext>
            </a:extLst>
          </p:cNvPr>
          <p:cNvGraphicFramePr>
            <a:graphicFrameLocks noGrp="1"/>
          </p:cNvGraphicFramePr>
          <p:nvPr>
            <p:extLst>
              <p:ext uri="{D42A27DB-BD31-4B8C-83A1-F6EECF244321}">
                <p14:modId xmlns:p14="http://schemas.microsoft.com/office/powerpoint/2010/main" val="3788257505"/>
              </p:ext>
            </p:extLst>
          </p:nvPr>
        </p:nvGraphicFramePr>
        <p:xfrm>
          <a:off x="8488754" y="1176450"/>
          <a:ext cx="3552839" cy="670560"/>
        </p:xfrm>
        <a:graphic>
          <a:graphicData uri="http://schemas.openxmlformats.org/drawingml/2006/table">
            <a:tbl>
              <a:tblPr firstRow="1" bandRow="1">
                <a:tableStyleId>{5C22544A-7EE6-4342-B048-85BDC9FD1C3A}</a:tableStyleId>
              </a:tblPr>
              <a:tblGrid>
                <a:gridCol w="3552839">
                  <a:extLst>
                    <a:ext uri="{9D8B030D-6E8A-4147-A177-3AD203B41FA5}">
                      <a16:colId xmlns:a16="http://schemas.microsoft.com/office/drawing/2014/main" val="2560002216"/>
                    </a:ext>
                  </a:extLst>
                </a:gridCol>
              </a:tblGrid>
              <a:tr h="127540">
                <a:tc>
                  <a:txBody>
                    <a:bodyPr/>
                    <a:lstStyle/>
                    <a:p>
                      <a:pPr algn="ctr"/>
                      <a:r>
                        <a:rPr lang="en-US" sz="1200" dirty="0">
                          <a:solidFill>
                            <a:schemeClr val="bg1"/>
                          </a:solidFill>
                          <a:latin typeface="Perpetua Titling MT" panose="02020502060505020804" pitchFamily="18" charset="77"/>
                        </a:rPr>
                        <a:t>Results – CANNABIS USE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576820811"/>
                  </a:ext>
                </a:extLst>
              </a:tr>
              <a:tr h="184224">
                <a:tc>
                  <a:txBody>
                    <a:bodyPr/>
                    <a:lstStyle/>
                    <a:p>
                      <a:endParaRPr lang="en-US" sz="1000" dirty="0">
                        <a:latin typeface="Palatino" pitchFamily="2" charset="77"/>
                        <a:ea typeface="Palatino" pitchFamily="2" charset="77"/>
                      </a:endParaRPr>
                    </a:p>
                    <a:p>
                      <a:endParaRPr lang="en-US" sz="1000" dirty="0">
                        <a:latin typeface="Palatino" pitchFamily="2" charset="77"/>
                        <a:ea typeface="Palatino" pitchFamily="2" charset="77"/>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76082636"/>
                  </a:ext>
                </a:extLst>
              </a:tr>
            </a:tbl>
          </a:graphicData>
        </a:graphic>
      </p:graphicFrame>
      <p:sp>
        <p:nvSpPr>
          <p:cNvPr id="2" name="Rectangle 1">
            <a:extLst>
              <a:ext uri="{FF2B5EF4-FFF2-40B4-BE49-F238E27FC236}">
                <a16:creationId xmlns:a16="http://schemas.microsoft.com/office/drawing/2014/main" id="{3E90251E-7AB7-3943-856F-220A5D4AF2DA}"/>
              </a:ext>
            </a:extLst>
          </p:cNvPr>
          <p:cNvSpPr/>
          <p:nvPr/>
        </p:nvSpPr>
        <p:spPr>
          <a:xfrm>
            <a:off x="8488754" y="5974562"/>
            <a:ext cx="3703246" cy="861774"/>
          </a:xfrm>
          <a:prstGeom prst="rect">
            <a:avLst/>
          </a:prstGeom>
        </p:spPr>
        <p:txBody>
          <a:bodyPr wrap="square">
            <a:spAutoFit/>
          </a:bodyPr>
          <a:lstStyle/>
          <a:p>
            <a:r>
              <a:rPr lang="en-US" sz="1000" dirty="0">
                <a:latin typeface="Arial" panose="020B0604020202020204" pitchFamily="34" charset="0"/>
                <a:cs typeface="Arial" panose="020B0604020202020204" pitchFamily="34" charset="0"/>
              </a:rPr>
              <a:t>Cannabis users who homeschooled reported more frequent cannabis use to cope with both depression, F(1,180) = 8.95, </a:t>
            </a:r>
            <a:r>
              <a:rPr lang="en-US" sz="1000" i="1" dirty="0">
                <a:latin typeface="Arial" panose="020B0604020202020204" pitchFamily="34" charset="0"/>
                <a:cs typeface="Arial" panose="020B0604020202020204" pitchFamily="34" charset="0"/>
              </a:rPr>
              <a:t>p</a:t>
            </a:r>
            <a:r>
              <a:rPr lang="en-US" sz="1000" dirty="0">
                <a:latin typeface="Arial" panose="020B0604020202020204" pitchFamily="34" charset="0"/>
                <a:cs typeface="Arial" panose="020B0604020202020204" pitchFamily="34" charset="0"/>
              </a:rPr>
              <a:t> =.003, </a:t>
            </a:r>
            <a:r>
              <a:rPr lang="en-CA" sz="100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η</a:t>
            </a:r>
            <a:r>
              <a:rPr lang="en-CA" sz="1000" baseline="-2500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p</a:t>
            </a:r>
            <a:r>
              <a:rPr lang="en-CA" sz="1000" baseline="3000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2</a:t>
            </a:r>
            <a:r>
              <a:rPr lang="en-CA" sz="100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 .047, </a:t>
            </a:r>
            <a:r>
              <a:rPr lang="en-US" sz="1000" dirty="0">
                <a:latin typeface="Arial" panose="020B0604020202020204" pitchFamily="34" charset="0"/>
                <a:cs typeface="Arial" panose="020B0604020202020204" pitchFamily="34" charset="0"/>
              </a:rPr>
              <a:t>and anxiety, F(1,180) = 8.94, </a:t>
            </a:r>
            <a:r>
              <a:rPr lang="en-US" sz="1000" i="1" dirty="0">
                <a:latin typeface="Arial" panose="020B0604020202020204" pitchFamily="34" charset="0"/>
                <a:cs typeface="Arial" panose="020B0604020202020204" pitchFamily="34" charset="0"/>
              </a:rPr>
              <a:t>p</a:t>
            </a:r>
            <a:r>
              <a:rPr lang="en-US" sz="1000" dirty="0">
                <a:latin typeface="Arial" panose="020B0604020202020204" pitchFamily="34" charset="0"/>
                <a:cs typeface="Arial" panose="020B0604020202020204" pitchFamily="34" charset="0"/>
              </a:rPr>
              <a:t> = .003,</a:t>
            </a:r>
            <a:r>
              <a:rPr lang="en-CA" sz="100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 η</a:t>
            </a:r>
            <a:r>
              <a:rPr lang="en-CA" sz="1000" baseline="-2500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p</a:t>
            </a:r>
            <a:r>
              <a:rPr lang="en-CA" sz="1000" baseline="3000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2</a:t>
            </a:r>
            <a:r>
              <a:rPr lang="en-CA" sz="100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 .047,</a:t>
            </a:r>
            <a:r>
              <a:rPr lang="en-US" sz="1000" dirty="0">
                <a:latin typeface="Arial" panose="020B0604020202020204" pitchFamily="34" charset="0"/>
                <a:cs typeface="Arial" panose="020B0604020202020204" pitchFamily="34" charset="0"/>
              </a:rPr>
              <a:t> than cannabis users who did not homeschool, on the BCAMM. </a:t>
            </a:r>
          </a:p>
        </p:txBody>
      </p:sp>
      <p:graphicFrame>
        <p:nvGraphicFramePr>
          <p:cNvPr id="28" name="Chart 27">
            <a:extLst>
              <a:ext uri="{FF2B5EF4-FFF2-40B4-BE49-F238E27FC236}">
                <a16:creationId xmlns:a16="http://schemas.microsoft.com/office/drawing/2014/main" id="{05E81874-5504-7F45-A52B-B30F5AE31077}"/>
              </a:ext>
            </a:extLst>
          </p:cNvPr>
          <p:cNvGraphicFramePr>
            <a:graphicFrameLocks/>
          </p:cNvGraphicFramePr>
          <p:nvPr>
            <p:extLst>
              <p:ext uri="{D42A27DB-BD31-4B8C-83A1-F6EECF244321}">
                <p14:modId xmlns:p14="http://schemas.microsoft.com/office/powerpoint/2010/main" val="1192801895"/>
              </p:ext>
            </p:extLst>
          </p:nvPr>
        </p:nvGraphicFramePr>
        <p:xfrm>
          <a:off x="8533071" y="1464112"/>
          <a:ext cx="3536305" cy="1733336"/>
        </p:xfrm>
        <a:graphic>
          <a:graphicData uri="http://schemas.openxmlformats.org/drawingml/2006/chart">
            <c:chart xmlns:c="http://schemas.openxmlformats.org/drawingml/2006/chart" xmlns:r="http://schemas.openxmlformats.org/officeDocument/2006/relationships" r:id="rId2"/>
          </a:graphicData>
        </a:graphic>
      </p:graphicFrame>
      <p:sp>
        <p:nvSpPr>
          <p:cNvPr id="15" name="TextBox 14">
            <a:extLst>
              <a:ext uri="{FF2B5EF4-FFF2-40B4-BE49-F238E27FC236}">
                <a16:creationId xmlns:a16="http://schemas.microsoft.com/office/drawing/2014/main" id="{C10ADAB1-2A04-9E4F-A872-D068FB9319CB}"/>
              </a:ext>
            </a:extLst>
          </p:cNvPr>
          <p:cNvSpPr txBox="1"/>
          <p:nvPr/>
        </p:nvSpPr>
        <p:spPr>
          <a:xfrm>
            <a:off x="8549394" y="3126750"/>
            <a:ext cx="3552839" cy="707886"/>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Those who homeschooled used cannabis significantly more frequently in April than those who did not homeschool, on the DFAQ-CU, F(1,1517) = 9.02, </a:t>
            </a:r>
            <a:r>
              <a:rPr lang="en-US" sz="1000" i="1" dirty="0">
                <a:latin typeface="Arial" panose="020B0604020202020204" pitchFamily="34" charset="0"/>
                <a:cs typeface="Arial" panose="020B0604020202020204" pitchFamily="34" charset="0"/>
              </a:rPr>
              <a:t>p</a:t>
            </a:r>
            <a:r>
              <a:rPr lang="en-US" sz="1000" dirty="0">
                <a:latin typeface="Arial" panose="020B0604020202020204" pitchFamily="34" charset="0"/>
                <a:cs typeface="Arial" panose="020B0604020202020204" pitchFamily="34" charset="0"/>
              </a:rPr>
              <a:t> =.003, </a:t>
            </a:r>
            <a:r>
              <a:rPr lang="en-CA" sz="100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η</a:t>
            </a:r>
            <a:r>
              <a:rPr lang="en-CA" sz="1000" baseline="-2500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p</a:t>
            </a:r>
            <a:r>
              <a:rPr lang="en-CA" sz="1000" baseline="3000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2</a:t>
            </a:r>
            <a:r>
              <a:rPr lang="en-CA" sz="100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 .006. </a:t>
            </a:r>
          </a:p>
          <a:p>
            <a:endParaRPr lang="en-US" sz="1000" dirty="0">
              <a:latin typeface="Arial" panose="020B0604020202020204" pitchFamily="34" charset="0"/>
              <a:cs typeface="Arial" panose="020B0604020202020204" pitchFamily="34" charset="0"/>
            </a:endParaRPr>
          </a:p>
        </p:txBody>
      </p:sp>
      <p:graphicFrame>
        <p:nvGraphicFramePr>
          <p:cNvPr id="17" name="Table 16">
            <a:extLst>
              <a:ext uri="{FF2B5EF4-FFF2-40B4-BE49-F238E27FC236}">
                <a16:creationId xmlns:a16="http://schemas.microsoft.com/office/drawing/2014/main" id="{B32D1E99-EAE0-DB44-AD27-B5D74A95B25C}"/>
              </a:ext>
            </a:extLst>
          </p:cNvPr>
          <p:cNvGraphicFramePr>
            <a:graphicFrameLocks noGrp="1"/>
          </p:cNvGraphicFramePr>
          <p:nvPr>
            <p:extLst>
              <p:ext uri="{D42A27DB-BD31-4B8C-83A1-F6EECF244321}">
                <p14:modId xmlns:p14="http://schemas.microsoft.com/office/powerpoint/2010/main" val="829220045"/>
              </p:ext>
            </p:extLst>
          </p:nvPr>
        </p:nvGraphicFramePr>
        <p:xfrm>
          <a:off x="3296134" y="5482807"/>
          <a:ext cx="5076402" cy="1332060"/>
        </p:xfrm>
        <a:graphic>
          <a:graphicData uri="http://schemas.openxmlformats.org/drawingml/2006/table">
            <a:tbl>
              <a:tblPr firstRow="1" bandRow="1">
                <a:tableStyleId>{5C22544A-7EE6-4342-B048-85BDC9FD1C3A}</a:tableStyleId>
              </a:tblPr>
              <a:tblGrid>
                <a:gridCol w="5076402">
                  <a:extLst>
                    <a:ext uri="{9D8B030D-6E8A-4147-A177-3AD203B41FA5}">
                      <a16:colId xmlns:a16="http://schemas.microsoft.com/office/drawing/2014/main" val="2560002216"/>
                    </a:ext>
                  </a:extLst>
                </a:gridCol>
              </a:tblGrid>
              <a:tr h="222421">
                <a:tc>
                  <a:txBody>
                    <a:bodyPr/>
                    <a:lstStyle/>
                    <a:p>
                      <a:pPr algn="ctr"/>
                      <a:r>
                        <a:rPr lang="en-US" sz="1200" dirty="0">
                          <a:solidFill>
                            <a:schemeClr val="bg1"/>
                          </a:solidFill>
                          <a:latin typeface="Palatino" pitchFamily="2" charset="77"/>
                          <a:ea typeface="Palatino" pitchFamily="2" charset="77"/>
                        </a:rPr>
                        <a:t>CONCLUSIONS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576820811"/>
                  </a:ext>
                </a:extLst>
              </a:tr>
              <a:tr h="105774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000" kern="1200" dirty="0">
                          <a:solidFill>
                            <a:schemeClr val="dk1"/>
                          </a:solidFill>
                          <a:effectLst/>
                          <a:latin typeface="Arial" panose="020B0604020202020204" pitchFamily="34" charset="0"/>
                          <a:ea typeface="Palatino" pitchFamily="2" charset="77"/>
                          <a:cs typeface="Arial" panose="020B0604020202020204" pitchFamily="34" charset="0"/>
                        </a:rPr>
                        <a:t>These findings suggest that our societal viral containment strategies can lead to more depression, pessimism, role strain, inter-parental conflict, and certain COVID-related stresses, and extend to more frequent cannabis use to cope with negative affect among parents required to homeschool during the pandemic. These unintended mental health and substance misuse consequences for parents need to be considered when planning for an educational strategy in the fall and for any future waves of the pandemic.</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76082636"/>
                  </a:ext>
                </a:extLst>
              </a:tr>
            </a:tbl>
          </a:graphicData>
        </a:graphic>
      </p:graphicFrame>
      <p:sp>
        <p:nvSpPr>
          <p:cNvPr id="21" name="Rectangle 20">
            <a:extLst>
              <a:ext uri="{FF2B5EF4-FFF2-40B4-BE49-F238E27FC236}">
                <a16:creationId xmlns:a16="http://schemas.microsoft.com/office/drawing/2014/main" id="{5C2A2585-2381-F448-B7B1-64F35F6A07F9}"/>
              </a:ext>
            </a:extLst>
          </p:cNvPr>
          <p:cNvSpPr/>
          <p:nvPr/>
        </p:nvSpPr>
        <p:spPr>
          <a:xfrm>
            <a:off x="3283245" y="5146483"/>
            <a:ext cx="5220499" cy="461665"/>
          </a:xfrm>
          <a:prstGeom prst="rect">
            <a:avLst/>
          </a:prstGeom>
        </p:spPr>
        <p:txBody>
          <a:bodyPr wrap="square">
            <a:spAutoFit/>
          </a:bodyPr>
          <a:lstStyle/>
          <a:p>
            <a:r>
              <a:rPr lang="en-CA" sz="800" i="1" dirty="0">
                <a:latin typeface="Arial" panose="020B0604020202020204" pitchFamily="34" charset="0"/>
                <a:cs typeface="Arial" panose="020B0604020202020204" pitchFamily="34" charset="0"/>
              </a:rPr>
              <a:t>Note. </a:t>
            </a:r>
            <a:r>
              <a:rPr lang="en-CA" sz="800" dirty="0">
                <a:latin typeface="Arial" panose="020B0604020202020204" pitchFamily="34" charset="0"/>
                <a:cs typeface="Arial" panose="020B0604020202020204" pitchFamily="34" charset="0"/>
              </a:rPr>
              <a:t>Means adjusted for age as covariate; </a:t>
            </a:r>
            <a:r>
              <a:rPr lang="en-CA" sz="800" i="1" dirty="0">
                <a:latin typeface="Arial" panose="020B0604020202020204" pitchFamily="34" charset="0"/>
                <a:cs typeface="Arial" panose="020B0604020202020204" pitchFamily="34" charset="0"/>
              </a:rPr>
              <a:t>g </a:t>
            </a:r>
            <a:r>
              <a:rPr lang="en-CA" sz="800" dirty="0">
                <a:latin typeface="Arial" panose="020B0604020202020204" pitchFamily="34" charset="0"/>
                <a:cs typeface="Arial" panose="020B0604020202020204" pitchFamily="34" charset="0"/>
              </a:rPr>
              <a:t>of cannabis only in cannabis users; *significant after Bonferroni correction (</a:t>
            </a:r>
            <a:r>
              <a:rPr lang="el-GR" sz="800" dirty="0">
                <a:latin typeface="Arial" panose="020B0604020202020204" pitchFamily="34" charset="0"/>
                <a:cs typeface="Arial" panose="020B0604020202020204" pitchFamily="34" charset="0"/>
              </a:rPr>
              <a:t>α</a:t>
            </a:r>
            <a:r>
              <a:rPr lang="en-CA" sz="800" baseline="-25000" dirty="0">
                <a:latin typeface="Arial" panose="020B0604020202020204" pitchFamily="34" charset="0"/>
                <a:cs typeface="Arial" panose="020B0604020202020204" pitchFamily="34" charset="0"/>
              </a:rPr>
              <a:t>critical</a:t>
            </a:r>
            <a:r>
              <a:rPr lang="en-CA" sz="800" dirty="0">
                <a:latin typeface="Arial" panose="020B0604020202020204" pitchFamily="34" charset="0"/>
                <a:cs typeface="Arial" panose="020B0604020202020204" pitchFamily="34" charset="0"/>
              </a:rPr>
              <a:t>= .05/14 = .004)</a:t>
            </a:r>
          </a:p>
          <a:p>
            <a:endParaRPr lang="en-US" sz="800" i="1" dirty="0">
              <a:latin typeface="Arial" panose="020B0604020202020204" pitchFamily="34" charset="0"/>
              <a:cs typeface="Arial" panose="020B0604020202020204" pitchFamily="34" charset="0"/>
            </a:endParaRPr>
          </a:p>
        </p:txBody>
      </p:sp>
      <p:graphicFrame>
        <p:nvGraphicFramePr>
          <p:cNvPr id="22" name="Chart 21">
            <a:extLst>
              <a:ext uri="{FF2B5EF4-FFF2-40B4-BE49-F238E27FC236}">
                <a16:creationId xmlns:a16="http://schemas.microsoft.com/office/drawing/2014/main" id="{A6B9CA4A-DEC9-294D-957A-7AB8062D1EC1}"/>
              </a:ext>
            </a:extLst>
          </p:cNvPr>
          <p:cNvGraphicFramePr>
            <a:graphicFrameLocks/>
          </p:cNvGraphicFramePr>
          <p:nvPr>
            <p:extLst>
              <p:ext uri="{D42A27DB-BD31-4B8C-83A1-F6EECF244321}">
                <p14:modId xmlns:p14="http://schemas.microsoft.com/office/powerpoint/2010/main" val="1738089556"/>
              </p:ext>
            </p:extLst>
          </p:nvPr>
        </p:nvGraphicFramePr>
        <p:xfrm>
          <a:off x="8488754" y="3777142"/>
          <a:ext cx="3636430" cy="2291149"/>
        </p:xfrm>
        <a:graphic>
          <a:graphicData uri="http://schemas.openxmlformats.org/drawingml/2006/chart">
            <c:chart xmlns:c="http://schemas.openxmlformats.org/drawingml/2006/chart" xmlns:r="http://schemas.openxmlformats.org/officeDocument/2006/relationships" r:id="rId3"/>
          </a:graphicData>
        </a:graphic>
      </p:graphicFrame>
      <p:pic>
        <p:nvPicPr>
          <p:cNvPr id="8" name="Picture 7">
            <a:extLst>
              <a:ext uri="{FF2B5EF4-FFF2-40B4-BE49-F238E27FC236}">
                <a16:creationId xmlns:a16="http://schemas.microsoft.com/office/drawing/2014/main" id="{8EEA12C3-059D-194D-87D9-DC86B3489E58}"/>
              </a:ext>
            </a:extLst>
          </p:cNvPr>
          <p:cNvPicPr>
            <a:picLocks noChangeAspect="1"/>
          </p:cNvPicPr>
          <p:nvPr/>
        </p:nvPicPr>
        <p:blipFill>
          <a:blip r:embed="rId4"/>
          <a:stretch>
            <a:fillRect/>
          </a:stretch>
        </p:blipFill>
        <p:spPr>
          <a:xfrm>
            <a:off x="150407" y="141665"/>
            <a:ext cx="1044130" cy="687554"/>
          </a:xfrm>
          <a:prstGeom prst="rect">
            <a:avLst/>
          </a:prstGeom>
        </p:spPr>
      </p:pic>
      <p:pic>
        <p:nvPicPr>
          <p:cNvPr id="23" name="Picture 6" descr="https://cdn.dal.ca/content/dam/dalhousie/images/dept/communicationsandmarketing/01%20DAL%20FullMark-Blk.png.lt_9dc61ccd695321bd3d499967167ff304.res/01%20DAL%20FullMark-Blk.png">
            <a:extLst>
              <a:ext uri="{FF2B5EF4-FFF2-40B4-BE49-F238E27FC236}">
                <a16:creationId xmlns:a16="http://schemas.microsoft.com/office/drawing/2014/main" id="{44D2F536-F3A9-EA45-87B7-1AA680D5EC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41588" y="123264"/>
            <a:ext cx="1422048" cy="473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9002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3FDB1-C8A3-B143-A307-ACC6EAB277D2}"/>
              </a:ext>
            </a:extLst>
          </p:cNvPr>
          <p:cNvSpPr>
            <a:spLocks noGrp="1"/>
          </p:cNvSpPr>
          <p:nvPr>
            <p:ph type="title"/>
          </p:nvPr>
        </p:nvSpPr>
        <p:spPr/>
        <p:txBody>
          <a:bodyPr>
            <a:normAutofit/>
          </a:bodyPr>
          <a:lstStyle/>
          <a:p>
            <a:r>
              <a:rPr lang="en-US" sz="3200" dirty="0"/>
              <a:t>References</a:t>
            </a:r>
          </a:p>
        </p:txBody>
      </p:sp>
      <p:sp>
        <p:nvSpPr>
          <p:cNvPr id="3" name="Content Placeholder 2">
            <a:extLst>
              <a:ext uri="{FF2B5EF4-FFF2-40B4-BE49-F238E27FC236}">
                <a16:creationId xmlns:a16="http://schemas.microsoft.com/office/drawing/2014/main" id="{8CA36BCA-7F93-2D4B-B1F7-AEE28896C06A}"/>
              </a:ext>
            </a:extLst>
          </p:cNvPr>
          <p:cNvSpPr>
            <a:spLocks noGrp="1"/>
          </p:cNvSpPr>
          <p:nvPr>
            <p:ph idx="1"/>
          </p:nvPr>
        </p:nvSpPr>
        <p:spPr/>
        <p:txBody>
          <a:bodyPr/>
          <a:lstStyle/>
          <a:p>
            <a:r>
              <a:rPr lang="en-CA" sz="1200" dirty="0">
                <a:latin typeface="Arial" panose="020B0604020202020204" pitchFamily="34" charset="0"/>
                <a:cs typeface="Arial" panose="020B0604020202020204" pitchFamily="34" charset="0"/>
              </a:rPr>
              <a:t>Rodriguez, L., </a:t>
            </a:r>
            <a:r>
              <a:rPr lang="en-CA" sz="1200" dirty="0" err="1">
                <a:latin typeface="Arial" panose="020B0604020202020204" pitchFamily="34" charset="0"/>
                <a:cs typeface="Arial" panose="020B0604020202020204" pitchFamily="34" charset="0"/>
              </a:rPr>
              <a:t>Litt</a:t>
            </a:r>
            <a:r>
              <a:rPr lang="en-CA" sz="1200" dirty="0">
                <a:latin typeface="Arial" panose="020B0604020202020204" pitchFamily="34" charset="0"/>
                <a:cs typeface="Arial" panose="020B0604020202020204" pitchFamily="34" charset="0"/>
              </a:rPr>
              <a:t>, D., &amp; </a:t>
            </a:r>
            <a:r>
              <a:rPr lang="en-CA" sz="1200" b="1" dirty="0">
                <a:latin typeface="Arial" panose="020B0604020202020204" pitchFamily="34" charset="0"/>
                <a:cs typeface="Arial" panose="020B0604020202020204" pitchFamily="34" charset="0"/>
              </a:rPr>
              <a:t>Stewart, S. H.</a:t>
            </a:r>
            <a:r>
              <a:rPr lang="en-CA" sz="1200" dirty="0">
                <a:latin typeface="Arial" panose="020B0604020202020204" pitchFamily="34" charset="0"/>
                <a:cs typeface="Arial" panose="020B0604020202020204" pitchFamily="34" charset="0"/>
              </a:rPr>
              <a:t> (in press). Drinking to Cope with the Pandemic: COVID-19-Related Stressors and Links to Drinking Behaviors. </a:t>
            </a:r>
            <a:r>
              <a:rPr lang="en-CA" sz="1200" i="1" dirty="0">
                <a:latin typeface="Arial" panose="020B0604020202020204" pitchFamily="34" charset="0"/>
                <a:cs typeface="Arial" panose="020B0604020202020204" pitchFamily="34" charset="0"/>
              </a:rPr>
              <a:t>Addict </a:t>
            </a:r>
            <a:r>
              <a:rPr lang="en-CA" sz="1200" i="1" dirty="0" err="1">
                <a:latin typeface="Arial" panose="020B0604020202020204" pitchFamily="34" charset="0"/>
                <a:cs typeface="Arial" panose="020B0604020202020204" pitchFamily="34" charset="0"/>
              </a:rPr>
              <a:t>Behav</a:t>
            </a:r>
            <a:r>
              <a:rPr lang="en-CA" sz="1200" i="1" dirty="0">
                <a:latin typeface="Arial" panose="020B0604020202020204" pitchFamily="34" charset="0"/>
                <a:cs typeface="Arial" panose="020B0604020202020204" pitchFamily="34" charset="0"/>
              </a:rPr>
              <a:t>.</a:t>
            </a:r>
            <a:endParaRPr lang="en-CA" sz="12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6906548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286</TotalTime>
  <Words>874</Words>
  <Application>Microsoft Office PowerPoint</Application>
  <PresentationFormat>Widescreen</PresentationFormat>
  <Paragraphs>97</Paragraphs>
  <Slides>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Arial</vt:lpstr>
      <vt:lpstr>Calibri</vt:lpstr>
      <vt:lpstr>Calibri Light</vt:lpstr>
      <vt:lpstr>Palatino</vt:lpstr>
      <vt:lpstr>Perpetua Titling MT</vt:lpstr>
      <vt:lpstr>Times New Roman</vt:lpstr>
      <vt:lpstr>Office Theme</vt:lpstr>
      <vt:lpstr>PowerPoint Presentation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Mariam Elgendi</dc:creator>
  <cp:lastModifiedBy>Ladd, Ben</cp:lastModifiedBy>
  <cp:revision>26</cp:revision>
  <dcterms:created xsi:type="dcterms:W3CDTF">2020-07-17T01:57:53Z</dcterms:created>
  <dcterms:modified xsi:type="dcterms:W3CDTF">2020-07-17T20:48:32Z</dcterms:modified>
</cp:coreProperties>
</file>