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3686756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1pPr>
    <a:lvl2pPr marL="1843379" algn="l" defTabSz="3686756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2pPr>
    <a:lvl3pPr marL="3686756" algn="l" defTabSz="3686756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3pPr>
    <a:lvl4pPr marL="5530135" algn="l" defTabSz="3686756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4pPr>
    <a:lvl5pPr marL="7373512" algn="l" defTabSz="3686756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5pPr>
    <a:lvl6pPr marL="9216891" algn="l" defTabSz="3686756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6pPr>
    <a:lvl7pPr marL="11060270" algn="l" defTabSz="3686756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7pPr>
    <a:lvl8pPr marL="12903647" algn="l" defTabSz="3686756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8pPr>
    <a:lvl9pPr marL="14747026" algn="l" defTabSz="3686756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82FD"/>
    <a:srgbClr val="9199FF"/>
    <a:srgbClr val="FFA18D"/>
    <a:srgbClr val="D8ACFF"/>
    <a:srgbClr val="ABD3FD"/>
    <a:srgbClr val="FD7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669"/>
    <p:restoredTop sz="91415"/>
  </p:normalViewPr>
  <p:slideViewPr>
    <p:cSldViewPr snapToGrid="0" snapToObjects="1">
      <p:cViewPr varScale="1">
        <p:scale>
          <a:sx n="13" d="100"/>
          <a:sy n="13" d="100"/>
        </p:scale>
        <p:origin x="13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ylajoyce\Desktop\final%20plots%20-%20aug%2031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ylajoyce\Desktop\Kara%20-%20Syntax%20for%20Kayla\90%25%20CIs\Cannabis%20Use%20and%20Coping%20Motives%20PMD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8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865709532395904"/>
          <c:y val="4.4615309162304079E-2"/>
          <c:w val="0.72967721917098061"/>
          <c:h val="0.89536160222010719"/>
        </c:manualLayout>
      </c:layout>
      <c:lineChart>
        <c:grouping val="standard"/>
        <c:varyColors val="0"/>
        <c:ser>
          <c:idx val="0"/>
          <c:order val="0"/>
          <c:tx>
            <c:strRef>
              <c:f>'Dep on Can PMDD'!$B$1</c:f>
              <c:strCache>
                <c:ptCount val="1"/>
                <c:pt idx="0">
                  <c:v>90_L</c:v>
                </c:pt>
              </c:strCache>
            </c:strRef>
          </c:tx>
          <c:spPr>
            <a:ln w="28575" cap="rnd">
              <a:solidFill>
                <a:srgbClr val="9199FF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'Dep on Can PMDD'!$A$2:$A$101</c:f>
              <c:numCache>
                <c:formatCode>General</c:formatCode>
                <c:ptCount val="100"/>
                <c:pt idx="0" formatCode="0">
                  <c:v>0.99999999999999989</c:v>
                </c:pt>
                <c:pt idx="10" formatCode="0">
                  <c:v>3.727272727272728</c:v>
                </c:pt>
                <c:pt idx="21" formatCode="0">
                  <c:v>6.7272727272727275</c:v>
                </c:pt>
                <c:pt idx="32" formatCode="0">
                  <c:v>9.7272727272727284</c:v>
                </c:pt>
                <c:pt idx="43" formatCode="0">
                  <c:v>12.727272727272728</c:v>
                </c:pt>
                <c:pt idx="54" formatCode="0">
                  <c:v>15.727272727272728</c:v>
                </c:pt>
                <c:pt idx="65" formatCode="0">
                  <c:v>18.727272727272727</c:v>
                </c:pt>
                <c:pt idx="76" formatCode="0">
                  <c:v>21.727272727272727</c:v>
                </c:pt>
                <c:pt idx="87" formatCode="0">
                  <c:v>24.727272727272727</c:v>
                </c:pt>
                <c:pt idx="98" formatCode="0">
                  <c:v>27.727272727272727</c:v>
                </c:pt>
              </c:numCache>
            </c:numRef>
          </c:cat>
          <c:val>
            <c:numRef>
              <c:f>'Dep on Can PMDD'!$B$2:$B$101</c:f>
              <c:numCache>
                <c:formatCode>0.0000000</c:formatCode>
                <c:ptCount val="100"/>
                <c:pt idx="0">
                  <c:v>3.1129031517760919E-3</c:v>
                </c:pt>
                <c:pt idx="1">
                  <c:v>1.9086557579358378E-3</c:v>
                </c:pt>
                <c:pt idx="2">
                  <c:v>2.6346149803670865E-4</c:v>
                </c:pt>
                <c:pt idx="3">
                  <c:v>-1.8863289979061081E-3</c:v>
                </c:pt>
                <c:pt idx="4">
                  <c:v>-4.5626529550401862E-3</c:v>
                </c:pt>
                <c:pt idx="5">
                  <c:v>-7.7258038826913105E-3</c:v>
                </c:pt>
                <c:pt idx="6">
                  <c:v>-1.1280644582832783E-2</c:v>
                </c:pt>
                <c:pt idx="7">
                  <c:v>-1.5105582579830374E-2</c:v>
                </c:pt>
                <c:pt idx="8">
                  <c:v>-1.9082691061691592E-2</c:v>
                </c:pt>
                <c:pt idx="9">
                  <c:v>-2.3114296536012036E-2</c:v>
                </c:pt>
                <c:pt idx="10">
                  <c:v>-2.7126544640283978E-2</c:v>
                </c:pt>
                <c:pt idx="11">
                  <c:v>-3.1066350400692701E-2</c:v>
                </c:pt>
                <c:pt idx="12">
                  <c:v>-3.4896605379291151E-2</c:v>
                </c:pt>
                <c:pt idx="13">
                  <c:v>-3.8591812563034851E-2</c:v>
                </c:pt>
                <c:pt idx="14">
                  <c:v>-4.2134722123087248E-2</c:v>
                </c:pt>
                <c:pt idx="15">
                  <c:v>-4.5513911768387587E-2</c:v>
                </c:pt>
                <c:pt idx="16">
                  <c:v>-4.8722095072335991E-2</c:v>
                </c:pt>
                <c:pt idx="17">
                  <c:v>-5.1754948546756399E-2</c:v>
                </c:pt>
                <c:pt idx="18">
                  <c:v>-5.4610296650190203E-2</c:v>
                </c:pt>
                <c:pt idx="19">
                  <c:v>-5.7287541137130735E-2</c:v>
                </c:pt>
                <c:pt idx="20">
                  <c:v>-5.9787257259758114E-2</c:v>
                </c:pt>
                <c:pt idx="21">
                  <c:v>-6.2110904619612606E-2</c:v>
                </c:pt>
                <c:pt idx="22">
                  <c:v>-6.4260617539984549E-2</c:v>
                </c:pt>
                <c:pt idx="23">
                  <c:v>-6.62390511998108E-2</c:v>
                </c:pt>
                <c:pt idx="24">
                  <c:v>-6.8049267324506515E-2</c:v>
                </c:pt>
                <c:pt idx="25">
                  <c:v>-6.9694648268669779E-2</c:v>
                </c:pt>
                <c:pt idx="26">
                  <c:v>-7.1178831712379251E-2</c:v>
                </c:pt>
                <c:pt idx="27">
                  <c:v>-7.2505660490169155E-2</c:v>
                </c:pt>
                <c:pt idx="28">
                  <c:v>-7.3679143646212489E-2</c:v>
                </c:pt>
                <c:pt idx="29">
                  <c:v>-7.4703425899806691E-2</c:v>
                </c:pt>
                <c:pt idx="30">
                  <c:v>-7.5582763468732855E-2</c:v>
                </c:pt>
                <c:pt idx="31">
                  <c:v>-7.6321504738160767E-2</c:v>
                </c:pt>
                <c:pt idx="32">
                  <c:v>-7.6924074648693413E-2</c:v>
                </c:pt>
                <c:pt idx="33">
                  <c:v>-7.7394961955524394E-2</c:v>
                </c:pt>
                <c:pt idx="34">
                  <c:v>-7.7738708713261467E-2</c:v>
                </c:pt>
                <c:pt idx="35">
                  <c:v>-7.7959901489557781E-2</c:v>
                </c:pt>
                <c:pt idx="36">
                  <c:v>-7.8063163920446543E-2</c:v>
                </c:pt>
                <c:pt idx="37">
                  <c:v>-7.8053150301792135E-2</c:v>
                </c:pt>
                <c:pt idx="38">
                  <c:v>-7.7934539972072475E-2</c:v>
                </c:pt>
                <c:pt idx="39">
                  <c:v>-7.7712032287145974E-2</c:v>
                </c:pt>
                <c:pt idx="40">
                  <c:v>-7.7390342021601763E-2</c:v>
                </c:pt>
                <c:pt idx="41">
                  <c:v>-7.6974195056553701E-2</c:v>
                </c:pt>
                <c:pt idx="42">
                  <c:v>-7.6468324232396495E-2</c:v>
                </c:pt>
                <c:pt idx="43">
                  <c:v>-7.5877465258645305E-2</c:v>
                </c:pt>
                <c:pt idx="44">
                  <c:v>-7.5206352582711328E-2</c:v>
                </c:pt>
                <c:pt idx="45">
                  <c:v>-7.4459715126262205E-2</c:v>
                </c:pt>
                <c:pt idx="46">
                  <c:v>-7.3642271802436279E-2</c:v>
                </c:pt>
                <c:pt idx="47">
                  <c:v>-7.2758726730281026E-2</c:v>
                </c:pt>
                <c:pt idx="48">
                  <c:v>-7.1813764064973126E-2</c:v>
                </c:pt>
                <c:pt idx="49">
                  <c:v>-7.0812042364242697E-2</c:v>
                </c:pt>
                <c:pt idx="50">
                  <c:v>-6.9758188413574229E-2</c:v>
                </c:pt>
                <c:pt idx="51">
                  <c:v>-6.8656790435859691E-2</c:v>
                </c:pt>
                <c:pt idx="52">
                  <c:v>-6.75123906159565E-2</c:v>
                </c:pt>
                <c:pt idx="53">
                  <c:v>-6.632947687788357E-2</c:v>
                </c:pt>
                <c:pt idx="54">
                  <c:v>-6.5112473863052897E-2</c:v>
                </c:pt>
                <c:pt idx="55">
                  <c:v>-6.3865733073005401E-2</c:v>
                </c:pt>
                <c:pt idx="56">
                  <c:v>-6.2593522160598714E-2</c:v>
                </c:pt>
                <c:pt idx="57">
                  <c:v>-6.1300013380572796E-2</c:v>
                </c:pt>
                <c:pt idx="58">
                  <c:v>-5.9989271244891867E-2</c:v>
                </c:pt>
                <c:pt idx="59">
                  <c:v>-5.8665239471109978E-2</c:v>
                </c:pt>
                <c:pt idx="60">
                  <c:v>-5.7331727363812729E-2</c:v>
                </c:pt>
                <c:pt idx="61">
                  <c:v>-5.5992395830265551E-2</c:v>
                </c:pt>
                <c:pt idx="62">
                  <c:v>-5.4650743301373761E-2</c:v>
                </c:pt>
                <c:pt idx="63">
                  <c:v>-5.3310091907164903E-2</c:v>
                </c:pt>
                <c:pt idx="64">
                  <c:v>-5.1973574340529335E-2</c:v>
                </c:pt>
                <c:pt idx="65">
                  <c:v>-5.0644121931826463E-2</c:v>
                </c:pt>
                <c:pt idx="66">
                  <c:v>-4.9324454547262031E-2</c:v>
                </c:pt>
                <c:pt idx="67">
                  <c:v>-4.8017073012916731E-2</c:v>
                </c:pt>
                <c:pt idx="68">
                  <c:v>-4.6724254851167282E-2</c:v>
                </c:pt>
                <c:pt idx="69">
                  <c:v>-4.5448054195541834E-2</c:v>
                </c:pt>
                <c:pt idx="70">
                  <c:v>-4.4190306824008332E-2</c:v>
                </c:pt>
                <c:pt idx="71">
                  <c:v>-4.2952641322572732E-2</c:v>
                </c:pt>
                <c:pt idx="72">
                  <c:v>-4.1736497468033554E-2</c:v>
                </c:pt>
                <c:pt idx="73">
                  <c:v>-4.0543153012634274E-2</c:v>
                </c:pt>
                <c:pt idx="74">
                  <c:v>-3.9373760181650216E-2</c:v>
                </c:pt>
                <c:pt idx="75">
                  <c:v>-3.8229393380150967E-2</c:v>
                </c:pt>
                <c:pt idx="76">
                  <c:v>-3.7111109875032078E-2</c:v>
                </c:pt>
                <c:pt idx="77">
                  <c:v>-3.602002560250081E-2</c:v>
                </c:pt>
                <c:pt idx="78">
                  <c:v>-3.4957408777595733E-2</c:v>
                </c:pt>
                <c:pt idx="79">
                  <c:v>-3.3924794667277471E-2</c:v>
                </c:pt>
                <c:pt idx="80">
                  <c:v>-3.2924125720163767E-2</c:v>
                </c:pt>
                <c:pt idx="81">
                  <c:v>-3.1957922149810497E-2</c:v>
                </c:pt>
                <c:pt idx="82">
                  <c:v>-3.1029488850255128E-2</c:v>
                </c:pt>
                <c:pt idx="83">
                  <c:v>-3.0143164762939718E-2</c:v>
                </c:pt>
                <c:pt idx="84">
                  <c:v>-2.9304619704921781E-2</c:v>
                </c:pt>
                <c:pt idx="85">
                  <c:v>-2.8521199774188381E-2</c:v>
                </c:pt>
                <c:pt idx="86">
                  <c:v>-2.7802313450030314E-2</c:v>
                </c:pt>
                <c:pt idx="87">
                  <c:v>-2.7159833138312373E-2</c:v>
                </c:pt>
                <c:pt idx="88">
                  <c:v>-2.6608457661000954E-2</c:v>
                </c:pt>
                <c:pt idx="89">
                  <c:v>-2.6165938886418445E-2</c:v>
                </c:pt>
                <c:pt idx="90">
                  <c:v>-2.5853027332851924E-2</c:v>
                </c:pt>
                <c:pt idx="91">
                  <c:v>-2.569296088662406E-2</c:v>
                </c:pt>
                <c:pt idx="92">
                  <c:v>-2.5710352481120392E-2</c:v>
                </c:pt>
                <c:pt idx="93">
                  <c:v>-2.5929475087114282E-2</c:v>
                </c:pt>
                <c:pt idx="94">
                  <c:v>-2.6372194775258633E-2</c:v>
                </c:pt>
                <c:pt idx="95">
                  <c:v>-2.7056056052161888E-2</c:v>
                </c:pt>
                <c:pt idx="96">
                  <c:v>-2.7993088577205234E-2</c:v>
                </c:pt>
                <c:pt idx="97">
                  <c:v>-2.9189670943126533E-2</c:v>
                </c:pt>
                <c:pt idx="98">
                  <c:v>-3.0647372766621502E-2</c:v>
                </c:pt>
                <c:pt idx="99">
                  <c:v>-3.2364367030973673E-2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BA-5E40-B346-6918E63AD778}"/>
            </c:ext>
          </c:extLst>
        </c:ser>
        <c:ser>
          <c:idx val="1"/>
          <c:order val="1"/>
          <c:tx>
            <c:strRef>
              <c:f>'Dep on Can PMDD'!$C$1</c:f>
              <c:strCache>
                <c:ptCount val="1"/>
                <c:pt idx="0">
                  <c:v>Depressed_Affect</c:v>
                </c:pt>
              </c:strCache>
            </c:strRef>
          </c:tx>
          <c:spPr>
            <a:ln w="28575" cap="rnd">
              <a:solidFill>
                <a:srgbClr val="4B82FD"/>
              </a:solidFill>
              <a:round/>
            </a:ln>
            <a:effectLst/>
          </c:spPr>
          <c:marker>
            <c:symbol val="none"/>
          </c:marker>
          <c:cat>
            <c:numRef>
              <c:f>'Dep on Can PMDD'!$A$2:$A$101</c:f>
              <c:numCache>
                <c:formatCode>General</c:formatCode>
                <c:ptCount val="100"/>
                <c:pt idx="0" formatCode="0">
                  <c:v>0.99999999999999989</c:v>
                </c:pt>
                <c:pt idx="10" formatCode="0">
                  <c:v>3.727272727272728</c:v>
                </c:pt>
                <c:pt idx="21" formatCode="0">
                  <c:v>6.7272727272727275</c:v>
                </c:pt>
                <c:pt idx="32" formatCode="0">
                  <c:v>9.7272727272727284</c:v>
                </c:pt>
                <c:pt idx="43" formatCode="0">
                  <c:v>12.727272727272728</c:v>
                </c:pt>
                <c:pt idx="54" formatCode="0">
                  <c:v>15.727272727272728</c:v>
                </c:pt>
                <c:pt idx="65" formatCode="0">
                  <c:v>18.727272727272727</c:v>
                </c:pt>
                <c:pt idx="76" formatCode="0">
                  <c:v>21.727272727272727</c:v>
                </c:pt>
                <c:pt idx="87" formatCode="0">
                  <c:v>24.727272727272727</c:v>
                </c:pt>
                <c:pt idx="98" formatCode="0">
                  <c:v>27.727272727272727</c:v>
                </c:pt>
              </c:numCache>
            </c:numRef>
          </c:cat>
          <c:val>
            <c:numRef>
              <c:f>'Dep on Can PMDD'!$C$2:$C$101</c:f>
              <c:numCache>
                <c:formatCode>0.0000000</c:formatCode>
                <c:ptCount val="100"/>
                <c:pt idx="0">
                  <c:v>2.599894515567415E-2</c:v>
                </c:pt>
                <c:pt idx="1">
                  <c:v>2.2529618568658979E-2</c:v>
                </c:pt>
                <c:pt idx="2">
                  <c:v>1.9185747798088539E-2</c:v>
                </c:pt>
                <c:pt idx="3">
                  <c:v>1.5965385445075898E-2</c:v>
                </c:pt>
                <c:pt idx="4">
                  <c:v>1.286658411073412E-2</c:v>
                </c:pt>
                <c:pt idx="5">
                  <c:v>9.8873963961762807E-3</c:v>
                </c:pt>
                <c:pt idx="6">
                  <c:v>7.0258749025154301E-3</c:v>
                </c:pt>
                <c:pt idx="7">
                  <c:v>4.2800722308646497E-3</c:v>
                </c:pt>
                <c:pt idx="8">
                  <c:v>1.6480409823370001E-3</c:v>
                </c:pt>
                <c:pt idx="9">
                  <c:v>-8.7216624195443995E-4</c:v>
                </c:pt>
                <c:pt idx="10">
                  <c:v>-3.2824968408966099E-3</c:v>
                </c:pt>
                <c:pt idx="11">
                  <c:v>-5.5848982133764298E-3</c:v>
                </c:pt>
                <c:pt idx="12">
                  <c:v>-7.7813177582808602E-3</c:v>
                </c:pt>
                <c:pt idx="13">
                  <c:v>-9.8737028744967995E-3</c:v>
                </c:pt>
                <c:pt idx="14">
                  <c:v>-1.1864000960911201E-2</c:v>
                </c:pt>
                <c:pt idx="15">
                  <c:v>-1.3754159416410989E-2</c:v>
                </c:pt>
                <c:pt idx="16">
                  <c:v>-1.5546125639883101E-2</c:v>
                </c:pt>
                <c:pt idx="17">
                  <c:v>-1.7241847030214471E-2</c:v>
                </c:pt>
                <c:pt idx="18">
                  <c:v>-1.8843270986292009E-2</c:v>
                </c:pt>
                <c:pt idx="19">
                  <c:v>-2.0352344907002669E-2</c:v>
                </c:pt>
                <c:pt idx="20">
                  <c:v>-2.1771016191233391E-2</c:v>
                </c:pt>
                <c:pt idx="21">
                  <c:v>-2.3101232237871059E-2</c:v>
                </c:pt>
                <c:pt idx="22">
                  <c:v>-2.4344940445802671E-2</c:v>
                </c:pt>
                <c:pt idx="23">
                  <c:v>-2.5504088213915119E-2</c:v>
                </c:pt>
                <c:pt idx="24">
                  <c:v>-2.6580622941095321E-2</c:v>
                </c:pt>
                <c:pt idx="25">
                  <c:v>-2.7576492026230259E-2</c:v>
                </c:pt>
                <c:pt idx="26">
                  <c:v>-2.8493642868206819E-2</c:v>
                </c:pt>
                <c:pt idx="27">
                  <c:v>-2.9334022865911961E-2</c:v>
                </c:pt>
                <c:pt idx="28">
                  <c:v>-3.0099579418232599E-2</c:v>
                </c:pt>
                <c:pt idx="29">
                  <c:v>-3.0792259924055689E-2</c:v>
                </c:pt>
                <c:pt idx="30">
                  <c:v>-3.1414011782268117E-2</c:v>
                </c:pt>
                <c:pt idx="31">
                  <c:v>-3.1966782391756862E-2</c:v>
                </c:pt>
                <c:pt idx="32">
                  <c:v>-3.2452519151408843E-2</c:v>
                </c:pt>
                <c:pt idx="33">
                  <c:v>-3.2873169460110971E-2</c:v>
                </c:pt>
                <c:pt idx="34">
                  <c:v>-3.3230680716750213E-2</c:v>
                </c:pt>
                <c:pt idx="35">
                  <c:v>-3.3527000320213461E-2</c:v>
                </c:pt>
                <c:pt idx="36">
                  <c:v>-3.3764075669387689E-2</c:v>
                </c:pt>
                <c:pt idx="37">
                  <c:v>-3.3943854163159801E-2</c:v>
                </c:pt>
                <c:pt idx="38">
                  <c:v>-3.4068283200416737E-2</c:v>
                </c:pt>
                <c:pt idx="39">
                  <c:v>-3.4139310180045422E-2</c:v>
                </c:pt>
                <c:pt idx="40">
                  <c:v>-3.4158882500932769E-2</c:v>
                </c:pt>
                <c:pt idx="41">
                  <c:v>-3.4128947561965772E-2</c:v>
                </c:pt>
                <c:pt idx="42">
                  <c:v>-3.4051452762031323E-2</c:v>
                </c:pt>
                <c:pt idx="43">
                  <c:v>-3.392834550001636E-2</c:v>
                </c:pt>
                <c:pt idx="44">
                  <c:v>-3.3761573174807803E-2</c:v>
                </c:pt>
                <c:pt idx="45">
                  <c:v>-3.3553083185292563E-2</c:v>
                </c:pt>
                <c:pt idx="46">
                  <c:v>-3.3304822930357643E-2</c:v>
                </c:pt>
                <c:pt idx="47">
                  <c:v>-3.3018739808889919E-2</c:v>
                </c:pt>
                <c:pt idx="48">
                  <c:v>-3.2696781219776337E-2</c:v>
                </c:pt>
                <c:pt idx="49">
                  <c:v>-3.2340894561903831E-2</c:v>
                </c:pt>
                <c:pt idx="50">
                  <c:v>-3.1953027234159347E-2</c:v>
                </c:pt>
                <c:pt idx="51">
                  <c:v>-3.1535126635429747E-2</c:v>
                </c:pt>
                <c:pt idx="52">
                  <c:v>-3.1089140164602042E-2</c:v>
                </c:pt>
                <c:pt idx="53">
                  <c:v>-3.061701522056318E-2</c:v>
                </c:pt>
                <c:pt idx="54">
                  <c:v>-3.0120699202200028E-2</c:v>
                </c:pt>
                <c:pt idx="55">
                  <c:v>-2.960213950839953E-2</c:v>
                </c:pt>
                <c:pt idx="56">
                  <c:v>-2.906328353804866E-2</c:v>
                </c:pt>
                <c:pt idx="57">
                  <c:v>-2.850607869003426E-2</c:v>
                </c:pt>
                <c:pt idx="58">
                  <c:v>-2.7932472363243369E-2</c:v>
                </c:pt>
                <c:pt idx="59">
                  <c:v>-2.7344411956562859E-2</c:v>
                </c:pt>
                <c:pt idx="60">
                  <c:v>-2.6743844868879679E-2</c:v>
                </c:pt>
                <c:pt idx="61">
                  <c:v>-2.6132718499080779E-2</c:v>
                </c:pt>
                <c:pt idx="62">
                  <c:v>-2.551298024605304E-2</c:v>
                </c:pt>
                <c:pt idx="63">
                  <c:v>-2.4886577508683439E-2</c:v>
                </c:pt>
                <c:pt idx="64">
                  <c:v>-2.4255457685858892E-2</c:v>
                </c:pt>
                <c:pt idx="65">
                  <c:v>-2.3621568176466299E-2</c:v>
                </c:pt>
                <c:pt idx="66">
                  <c:v>-2.2986856379392639E-2</c:v>
                </c:pt>
                <c:pt idx="67">
                  <c:v>-2.235326969352484E-2</c:v>
                </c:pt>
                <c:pt idx="68">
                  <c:v>-2.172275551774978E-2</c:v>
                </c:pt>
                <c:pt idx="69">
                  <c:v>-2.1097261250954499E-2</c:v>
                </c:pt>
                <c:pt idx="70">
                  <c:v>-2.0478734292025791E-2</c:v>
                </c:pt>
                <c:pt idx="71">
                  <c:v>-1.9869122039850761E-2</c:v>
                </c:pt>
                <c:pt idx="72">
                  <c:v>-1.9270371893316169E-2</c:v>
                </c:pt>
                <c:pt idx="73">
                  <c:v>-1.868443125130903E-2</c:v>
                </c:pt>
                <c:pt idx="74">
                  <c:v>-1.8113247512716309E-2</c:v>
                </c:pt>
                <c:pt idx="75">
                  <c:v>-1.7558768076424841E-2</c:v>
                </c:pt>
                <c:pt idx="76">
                  <c:v>-1.7022940341321621E-2</c:v>
                </c:pt>
                <c:pt idx="77">
                  <c:v>-1.6507711706293501E-2</c:v>
                </c:pt>
                <c:pt idx="78">
                  <c:v>-1.6015029570227549E-2</c:v>
                </c:pt>
                <c:pt idx="79">
                  <c:v>-1.554684133201065E-2</c:v>
                </c:pt>
                <c:pt idx="80">
                  <c:v>-1.510509439052971E-2</c:v>
                </c:pt>
                <c:pt idx="81">
                  <c:v>-1.469173614467165E-2</c:v>
                </c:pt>
                <c:pt idx="82">
                  <c:v>-1.43087139933234E-2</c:v>
                </c:pt>
                <c:pt idx="83">
                  <c:v>-1.395797533537191E-2</c:v>
                </c:pt>
                <c:pt idx="84">
                  <c:v>-1.364146756970416E-2</c:v>
                </c:pt>
                <c:pt idx="85">
                  <c:v>-1.336113809520703E-2</c:v>
                </c:pt>
                <c:pt idx="86">
                  <c:v>-1.311893431076744E-2</c:v>
                </c:pt>
                <c:pt idx="87">
                  <c:v>-1.2916803615272339E-2</c:v>
                </c:pt>
                <c:pt idx="88">
                  <c:v>-1.275669340760857E-2</c:v>
                </c:pt>
                <c:pt idx="89">
                  <c:v>-1.264055108666326E-2</c:v>
                </c:pt>
                <c:pt idx="90">
                  <c:v>-1.2570324051323221E-2</c:v>
                </c:pt>
                <c:pt idx="91">
                  <c:v>-1.2547959700475401E-2</c:v>
                </c:pt>
                <c:pt idx="92">
                  <c:v>-1.257540543300667E-2</c:v>
                </c:pt>
                <c:pt idx="93">
                  <c:v>-1.26546086478041E-2</c:v>
                </c:pt>
                <c:pt idx="94">
                  <c:v>-1.2787516743754499E-2</c:v>
                </c:pt>
                <c:pt idx="95">
                  <c:v>-1.29760771197448E-2</c:v>
                </c:pt>
                <c:pt idx="96">
                  <c:v>-1.322223717466209E-2</c:v>
                </c:pt>
                <c:pt idx="97">
                  <c:v>-1.352794430739318E-2</c:v>
                </c:pt>
                <c:pt idx="98">
                  <c:v>-1.3895145916825001E-2</c:v>
                </c:pt>
                <c:pt idx="99">
                  <c:v>-1.4325789401844421E-2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BA-5E40-B346-6918E63AD778}"/>
            </c:ext>
          </c:extLst>
        </c:ser>
        <c:ser>
          <c:idx val="2"/>
          <c:order val="2"/>
          <c:tx>
            <c:strRef>
              <c:f>'Dep on Can PMDD'!$D$1</c:f>
              <c:strCache>
                <c:ptCount val="1"/>
                <c:pt idx="0">
                  <c:v>90_U</c:v>
                </c:pt>
              </c:strCache>
            </c:strRef>
          </c:tx>
          <c:spPr>
            <a:ln w="28575" cap="rnd">
              <a:solidFill>
                <a:srgbClr val="9199FF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'Dep on Can PMDD'!$A$2:$A$101</c:f>
              <c:numCache>
                <c:formatCode>General</c:formatCode>
                <c:ptCount val="100"/>
                <c:pt idx="0" formatCode="0">
                  <c:v>0.99999999999999989</c:v>
                </c:pt>
                <c:pt idx="10" formatCode="0">
                  <c:v>3.727272727272728</c:v>
                </c:pt>
                <c:pt idx="21" formatCode="0">
                  <c:v>6.7272727272727275</c:v>
                </c:pt>
                <c:pt idx="32" formatCode="0">
                  <c:v>9.7272727272727284</c:v>
                </c:pt>
                <c:pt idx="43" formatCode="0">
                  <c:v>12.727272727272728</c:v>
                </c:pt>
                <c:pt idx="54" formatCode="0">
                  <c:v>15.727272727272728</c:v>
                </c:pt>
                <c:pt idx="65" formatCode="0">
                  <c:v>18.727272727272727</c:v>
                </c:pt>
                <c:pt idx="76" formatCode="0">
                  <c:v>21.727272727272727</c:v>
                </c:pt>
                <c:pt idx="87" formatCode="0">
                  <c:v>24.727272727272727</c:v>
                </c:pt>
                <c:pt idx="98" formatCode="0">
                  <c:v>27.727272727272727</c:v>
                </c:pt>
              </c:numCache>
            </c:numRef>
          </c:cat>
          <c:val>
            <c:numRef>
              <c:f>'Dep on Can PMDD'!$D$2:$D$101</c:f>
              <c:numCache>
                <c:formatCode>0.0000000</c:formatCode>
                <c:ptCount val="100"/>
                <c:pt idx="0">
                  <c:v>4.8884987159572207E-2</c:v>
                </c:pt>
                <c:pt idx="1">
                  <c:v>4.3150581379382116E-2</c:v>
                </c:pt>
                <c:pt idx="2">
                  <c:v>3.810803409814037E-2</c:v>
                </c:pt>
                <c:pt idx="3">
                  <c:v>3.3817099888057908E-2</c:v>
                </c:pt>
                <c:pt idx="4">
                  <c:v>3.0295821176508426E-2</c:v>
                </c:pt>
                <c:pt idx="5">
                  <c:v>2.750059667504387E-2</c:v>
                </c:pt>
                <c:pt idx="6">
                  <c:v>2.5332394387863645E-2</c:v>
                </c:pt>
                <c:pt idx="7">
                  <c:v>2.3665727041559673E-2</c:v>
                </c:pt>
                <c:pt idx="8">
                  <c:v>2.2378773026365591E-2</c:v>
                </c:pt>
                <c:pt idx="9">
                  <c:v>2.1369964052103157E-2</c:v>
                </c:pt>
                <c:pt idx="10">
                  <c:v>2.056155095849076E-2</c:v>
                </c:pt>
                <c:pt idx="11">
                  <c:v>1.9896553973939843E-2</c:v>
                </c:pt>
                <c:pt idx="12">
                  <c:v>1.9333969862729432E-2</c:v>
                </c:pt>
                <c:pt idx="13">
                  <c:v>1.8844406814041252E-2</c:v>
                </c:pt>
                <c:pt idx="14">
                  <c:v>1.840672020126485E-2</c:v>
                </c:pt>
                <c:pt idx="15">
                  <c:v>1.8005592935565605E-2</c:v>
                </c:pt>
                <c:pt idx="16">
                  <c:v>1.7629843792569794E-2</c:v>
                </c:pt>
                <c:pt idx="17">
                  <c:v>1.7271254486327461E-2</c:v>
                </c:pt>
                <c:pt idx="18">
                  <c:v>1.6923754677606186E-2</c:v>
                </c:pt>
                <c:pt idx="19">
                  <c:v>1.6582851323125397E-2</c:v>
                </c:pt>
                <c:pt idx="20">
                  <c:v>1.6245224877291336E-2</c:v>
                </c:pt>
                <c:pt idx="21">
                  <c:v>1.5908440143870484E-2</c:v>
                </c:pt>
                <c:pt idx="22">
                  <c:v>1.5570736648379203E-2</c:v>
                </c:pt>
                <c:pt idx="23">
                  <c:v>1.5230874771980565E-2</c:v>
                </c:pt>
                <c:pt idx="24">
                  <c:v>1.4888021442315876E-2</c:v>
                </c:pt>
                <c:pt idx="25">
                  <c:v>1.4541664216209265E-2</c:v>
                </c:pt>
                <c:pt idx="26">
                  <c:v>1.4191545975965614E-2</c:v>
                </c:pt>
                <c:pt idx="27">
                  <c:v>1.3837614758345225E-2</c:v>
                </c:pt>
                <c:pt idx="28">
                  <c:v>1.3479984809747287E-2</c:v>
                </c:pt>
                <c:pt idx="29">
                  <c:v>1.3118906051695314E-2</c:v>
                </c:pt>
                <c:pt idx="30">
                  <c:v>1.2754739904196621E-2</c:v>
                </c:pt>
                <c:pt idx="31">
                  <c:v>1.238793995464705E-2</c:v>
                </c:pt>
                <c:pt idx="32">
                  <c:v>1.2019036345875721E-2</c:v>
                </c:pt>
                <c:pt idx="33">
                  <c:v>1.1648623035302459E-2</c:v>
                </c:pt>
                <c:pt idx="34">
                  <c:v>1.1277347279761034E-2</c:v>
                </c:pt>
                <c:pt idx="35">
                  <c:v>1.0905900849130866E-2</c:v>
                </c:pt>
                <c:pt idx="36">
                  <c:v>1.0535012581671159E-2</c:v>
                </c:pt>
                <c:pt idx="37">
                  <c:v>1.0165441975472526E-2</c:v>
                </c:pt>
                <c:pt idx="38">
                  <c:v>9.797973571239002E-3</c:v>
                </c:pt>
                <c:pt idx="39">
                  <c:v>9.4334119270551298E-3</c:v>
                </c:pt>
                <c:pt idx="40">
                  <c:v>9.0725770197362249E-3</c:v>
                </c:pt>
                <c:pt idx="41">
                  <c:v>8.7162999326221569E-3</c:v>
                </c:pt>
                <c:pt idx="42">
                  <c:v>8.3654187083338424E-3</c:v>
                </c:pt>
                <c:pt idx="43">
                  <c:v>8.0207742586125771E-3</c:v>
                </c:pt>
                <c:pt idx="44">
                  <c:v>7.6832062330957282E-3</c:v>
                </c:pt>
                <c:pt idx="45">
                  <c:v>7.3535487556770709E-3</c:v>
                </c:pt>
                <c:pt idx="46">
                  <c:v>7.0326259417209935E-3</c:v>
                </c:pt>
                <c:pt idx="47">
                  <c:v>6.7212471125011955E-3</c:v>
                </c:pt>
                <c:pt idx="48">
                  <c:v>6.4202016254204519E-3</c:v>
                </c:pt>
                <c:pt idx="49">
                  <c:v>6.1302532404350352E-3</c:v>
                </c:pt>
                <c:pt idx="50">
                  <c:v>5.8521339452555429E-3</c:v>
                </c:pt>
                <c:pt idx="51">
                  <c:v>5.5865371650001966E-3</c:v>
                </c:pt>
                <c:pt idx="52">
                  <c:v>5.3341102867524165E-3</c:v>
                </c:pt>
                <c:pt idx="53">
                  <c:v>5.0954464367572068E-3</c:v>
                </c:pt>
                <c:pt idx="54">
                  <c:v>4.8710754586528404E-3</c:v>
                </c:pt>
                <c:pt idx="55">
                  <c:v>4.6614540562063406E-3</c:v>
                </c:pt>
                <c:pt idx="56">
                  <c:v>4.4669550845013901E-3</c:v>
                </c:pt>
                <c:pt idx="57">
                  <c:v>4.2878560005042733E-3</c:v>
                </c:pt>
                <c:pt idx="58">
                  <c:v>4.1243265184051255E-3</c:v>
                </c:pt>
                <c:pt idx="59">
                  <c:v>3.9764155579842565E-3</c:v>
                </c:pt>
                <c:pt idx="60">
                  <c:v>3.8440376260533739E-3</c:v>
                </c:pt>
                <c:pt idx="61">
                  <c:v>3.7269588321039923E-3</c:v>
                </c:pt>
                <c:pt idx="62">
                  <c:v>3.6247828092676806E-3</c:v>
                </c:pt>
                <c:pt idx="63">
                  <c:v>3.5369368897980279E-3</c:v>
                </c:pt>
                <c:pt idx="64">
                  <c:v>3.4626589688115557E-3</c:v>
                </c:pt>
                <c:pt idx="65">
                  <c:v>3.4009855788938656E-3</c:v>
                </c:pt>
                <c:pt idx="66">
                  <c:v>3.3507417884767535E-3</c:v>
                </c:pt>
                <c:pt idx="67">
                  <c:v>3.3105336258670466E-3</c:v>
                </c:pt>
                <c:pt idx="68">
                  <c:v>3.2787438156677215E-3</c:v>
                </c:pt>
                <c:pt idx="69">
                  <c:v>3.2535316936328357E-3</c:v>
                </c:pt>
                <c:pt idx="70">
                  <c:v>3.2328382399567542E-3</c:v>
                </c:pt>
                <c:pt idx="71">
                  <c:v>3.2143972428712135E-3</c:v>
                </c:pt>
                <c:pt idx="72">
                  <c:v>3.1957536814012123E-3</c:v>
                </c:pt>
                <c:pt idx="73">
                  <c:v>3.174290510016213E-3</c:v>
                </c:pt>
                <c:pt idx="74">
                  <c:v>3.1472651562175942E-3</c:v>
                </c:pt>
                <c:pt idx="75">
                  <c:v>3.111857227301288E-3</c:v>
                </c:pt>
                <c:pt idx="76">
                  <c:v>3.0652291923888367E-3</c:v>
                </c:pt>
                <c:pt idx="77">
                  <c:v>3.004602189913809E-3</c:v>
                </c:pt>
                <c:pt idx="78">
                  <c:v>2.9273496371406312E-3</c:v>
                </c:pt>
                <c:pt idx="79">
                  <c:v>2.8311120032561699E-3</c:v>
                </c:pt>
                <c:pt idx="80">
                  <c:v>2.7139369391043482E-3</c:v>
                </c:pt>
                <c:pt idx="81">
                  <c:v>2.5744498604672005E-3</c:v>
                </c:pt>
                <c:pt idx="82">
                  <c:v>2.4120608636083278E-3</c:v>
                </c:pt>
                <c:pt idx="83">
                  <c:v>2.2272140921959001E-3</c:v>
                </c:pt>
                <c:pt idx="84">
                  <c:v>2.0216845655134617E-3</c:v>
                </c:pt>
                <c:pt idx="85">
                  <c:v>1.7989235837743214E-3</c:v>
                </c:pt>
                <c:pt idx="86">
                  <c:v>1.5644448284954354E-3</c:v>
                </c:pt>
                <c:pt idx="87">
                  <c:v>1.3262259077676947E-3</c:v>
                </c:pt>
                <c:pt idx="88">
                  <c:v>1.0950708457838146E-3</c:v>
                </c:pt>
                <c:pt idx="89">
                  <c:v>8.8483671309192401E-4</c:v>
                </c:pt>
                <c:pt idx="90">
                  <c:v>7.1237923020548224E-4</c:v>
                </c:pt>
                <c:pt idx="91">
                  <c:v>5.970414856732581E-4</c:v>
                </c:pt>
                <c:pt idx="92">
                  <c:v>5.5954161510705057E-4</c:v>
                </c:pt>
                <c:pt idx="93">
                  <c:v>6.2025779150608022E-4</c:v>
                </c:pt>
                <c:pt idx="94">
                  <c:v>7.9716128774963424E-4</c:v>
                </c:pt>
                <c:pt idx="95">
                  <c:v>1.103901812672288E-3</c:v>
                </c:pt>
                <c:pt idx="96">
                  <c:v>1.5486142278810528E-3</c:v>
                </c:pt>
                <c:pt idx="97">
                  <c:v>2.1337823283401718E-3</c:v>
                </c:pt>
                <c:pt idx="98">
                  <c:v>2.8570809329714984E-3</c:v>
                </c:pt>
                <c:pt idx="99">
                  <c:v>3.712788227284828E-3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BA-5E40-B346-6918E63AD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110191"/>
        <c:axId val="114758367"/>
      </c:lineChart>
      <c:catAx>
        <c:axId val="1111101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500" b="1" i="0" u="none" strike="noStrike" kern="1200" baseline="0">
                    <a:solidFill>
                      <a:srgbClr val="4B82FD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500" b="1" dirty="0">
                    <a:solidFill>
                      <a:srgbClr val="4B82FD"/>
                    </a:solidFill>
                  </a:rPr>
                  <a:t>Menstrual Cycle Day</a:t>
                </a:r>
              </a:p>
            </c:rich>
          </c:tx>
          <c:layout>
            <c:manualLayout>
              <c:xMode val="edge"/>
              <c:yMode val="edge"/>
              <c:x val="0.43356378613370328"/>
              <c:y val="0.933541361429409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500" b="1" i="0" u="none" strike="noStrike" kern="1200" baseline="0">
                  <a:solidFill>
                    <a:srgbClr val="4B82FD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rgbClr val="4B82F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758367"/>
        <c:crosses val="autoZero"/>
        <c:auto val="1"/>
        <c:lblAlgn val="ctr"/>
        <c:lblOffset val="100"/>
        <c:noMultiLvlLbl val="0"/>
      </c:catAx>
      <c:valAx>
        <c:axId val="11475836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500" b="1" i="0" u="none" strike="noStrike" kern="1200" baseline="0">
                    <a:solidFill>
                      <a:srgbClr val="4B82FD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500" b="1" dirty="0">
                    <a:solidFill>
                      <a:srgbClr val="4B82FD"/>
                    </a:solidFill>
                  </a:rPr>
                  <a:t>Effect of Depressed Mood on Cannabis Use Quantity</a:t>
                </a:r>
              </a:p>
            </c:rich>
          </c:tx>
          <c:layout>
            <c:manualLayout>
              <c:xMode val="edge"/>
              <c:yMode val="edge"/>
              <c:x val="4.048846267995157E-2"/>
              <c:y val="8.266610841982342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500" b="1" i="0" u="none" strike="noStrike" kern="1200" baseline="0">
                  <a:solidFill>
                    <a:srgbClr val="4B82FD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rgbClr val="4B82F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110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08845243827212"/>
          <c:y val="7.8711985688729877E-2"/>
          <c:w val="0.77844054665661844"/>
          <c:h val="0.8100535820119259"/>
        </c:manualLayout>
      </c:layout>
      <c:lineChart>
        <c:grouping val="standard"/>
        <c:varyColors val="0"/>
        <c:ser>
          <c:idx val="0"/>
          <c:order val="0"/>
          <c:tx>
            <c:strRef>
              <c:f>'Cannabis Use and Coping Motives'!$I$1</c:f>
              <c:strCache>
                <c:ptCount val="1"/>
                <c:pt idx="0">
                  <c:v>90_L</c:v>
                </c:pt>
              </c:strCache>
            </c:strRef>
          </c:tx>
          <c:spPr>
            <a:ln w="28575" cap="rnd">
              <a:solidFill>
                <a:srgbClr val="9199FF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'Cannabis Use and Coping Motives'!$A$2:$A$101</c:f>
              <c:numCache>
                <c:formatCode>General</c:formatCode>
                <c:ptCount val="100"/>
                <c:pt idx="0" formatCode="0">
                  <c:v>0.99999999999999989</c:v>
                </c:pt>
                <c:pt idx="10" formatCode="0">
                  <c:v>3.727272727272728</c:v>
                </c:pt>
                <c:pt idx="21" formatCode="0">
                  <c:v>6.7272727272727275</c:v>
                </c:pt>
                <c:pt idx="32" formatCode="0">
                  <c:v>9.7272727272727284</c:v>
                </c:pt>
                <c:pt idx="43" formatCode="0">
                  <c:v>12.727272727272728</c:v>
                </c:pt>
                <c:pt idx="54" formatCode="0">
                  <c:v>15.727272727272728</c:v>
                </c:pt>
                <c:pt idx="65" formatCode="0">
                  <c:v>18.727272727272727</c:v>
                </c:pt>
                <c:pt idx="76" formatCode="0">
                  <c:v>21.727272727272727</c:v>
                </c:pt>
                <c:pt idx="87" formatCode="0">
                  <c:v>24.727272727272727</c:v>
                </c:pt>
                <c:pt idx="98" formatCode="0">
                  <c:v>27.727272727272727</c:v>
                </c:pt>
              </c:numCache>
            </c:numRef>
          </c:cat>
          <c:val>
            <c:numRef>
              <c:f>'Cannabis Use and Coping Motives'!$I$2:$I$101</c:f>
              <c:numCache>
                <c:formatCode>0.0000000</c:formatCode>
                <c:ptCount val="100"/>
                <c:pt idx="0">
                  <c:v>1.3672310791998168E-2</c:v>
                </c:pt>
                <c:pt idx="1">
                  <c:v>1.3399877795941088E-2</c:v>
                </c:pt>
                <c:pt idx="2">
                  <c:v>1.2837677092713669E-2</c:v>
                </c:pt>
                <c:pt idx="3">
                  <c:v>1.1892600087293627E-2</c:v>
                </c:pt>
                <c:pt idx="4">
                  <c:v>1.0448319938680707E-2</c:v>
                </c:pt>
                <c:pt idx="5">
                  <c:v>8.3737356147444847E-3</c:v>
                </c:pt>
                <c:pt idx="6">
                  <c:v>5.5485761183028878E-3</c:v>
                </c:pt>
                <c:pt idx="7">
                  <c:v>1.9059199244438607E-3</c:v>
                </c:pt>
                <c:pt idx="8">
                  <c:v>-2.5293062073224355E-3</c:v>
                </c:pt>
                <c:pt idx="9">
                  <c:v>-7.6374511484749129E-3</c:v>
                </c:pt>
                <c:pt idx="10">
                  <c:v>-1.3242174859419621E-2</c:v>
                </c:pt>
                <c:pt idx="11">
                  <c:v>-1.9159720053247495E-2</c:v>
                </c:pt>
                <c:pt idx="12">
                  <c:v>-2.5231088453625605E-2</c:v>
                </c:pt>
                <c:pt idx="13">
                  <c:v>-3.1332534700227697E-2</c:v>
                </c:pt>
                <c:pt idx="14">
                  <c:v>-3.7373194424267432E-2</c:v>
                </c:pt>
                <c:pt idx="15">
                  <c:v>-4.328833102951448E-2</c:v>
                </c:pt>
                <c:pt idx="16">
                  <c:v>-4.9032521168705302E-2</c:v>
                </c:pt>
                <c:pt idx="17">
                  <c:v>-5.4574180056438701E-2</c:v>
                </c:pt>
                <c:pt idx="18">
                  <c:v>-5.9891542542613363E-2</c:v>
                </c:pt>
                <c:pt idx="19">
                  <c:v>-6.4969823101250476E-2</c:v>
                </c:pt>
                <c:pt idx="20">
                  <c:v>-6.9799235766766374E-2</c:v>
                </c:pt>
                <c:pt idx="21">
                  <c:v>-7.4373614700731283E-2</c:v>
                </c:pt>
                <c:pt idx="22">
                  <c:v>-7.8689447440431895E-2</c:v>
                </c:pt>
                <c:pt idx="23">
                  <c:v>-8.2745190888349598E-2</c:v>
                </c:pt>
                <c:pt idx="24">
                  <c:v>-8.6540781864244742E-2</c:v>
                </c:pt>
                <c:pt idx="25">
                  <c:v>-9.00772826506748E-2</c:v>
                </c:pt>
                <c:pt idx="26">
                  <c:v>-9.3356621168391885E-2</c:v>
                </c:pt>
                <c:pt idx="27">
                  <c:v>-9.6381398236125265E-2</c:v>
                </c:pt>
                <c:pt idx="28">
                  <c:v>-9.9154742940233534E-2</c:v>
                </c:pt>
                <c:pt idx="29">
                  <c:v>-0.10168020290614568</c:v>
                </c:pt>
                <c:pt idx="30">
                  <c:v>-0.10396166017630083</c:v>
                </c:pt>
                <c:pt idx="31">
                  <c:v>-0.10600326608045042</c:v>
                </c:pt>
                <c:pt idx="32">
                  <c:v>-0.10780939034062831</c:v>
                </c:pt>
                <c:pt idx="33">
                  <c:v>-0.10938458095223275</c:v>
                </c:pt>
                <c:pt idx="34">
                  <c:v>-0.11073353230149055</c:v>
                </c:pt>
                <c:pt idx="35">
                  <c:v>-0.11186105963621371</c:v>
                </c:pt>
                <c:pt idx="36">
                  <c:v>-0.11277207848082794</c:v>
                </c:pt>
                <c:pt idx="37">
                  <c:v>-0.11347158793229442</c:v>
                </c:pt>
                <c:pt idx="38">
                  <c:v>-0.11396465702798461</c:v>
                </c:pt>
                <c:pt idx="39">
                  <c:v>-0.11425641356561539</c:v>
                </c:pt>
                <c:pt idx="40">
                  <c:v>-0.1143520348971144</c:v>
                </c:pt>
                <c:pt idx="41">
                  <c:v>-0.11425674032554271</c:v>
                </c:pt>
                <c:pt idx="42">
                  <c:v>-0.11397578481612276</c:v>
                </c:pt>
                <c:pt idx="43">
                  <c:v>-0.11351445379555639</c:v>
                </c:pt>
                <c:pt idx="44">
                  <c:v>-0.11287805886299851</c:v>
                </c:pt>
                <c:pt idx="45">
                  <c:v>-0.11207193427477274</c:v>
                </c:pt>
                <c:pt idx="46">
                  <c:v>-0.11110143409580517</c:v>
                </c:pt>
                <c:pt idx="47">
                  <c:v>-0.10997192993576499</c:v>
                </c:pt>
                <c:pt idx="48">
                  <c:v>-0.10868880920853245</c:v>
                </c:pt>
                <c:pt idx="49">
                  <c:v>-0.10725747387102279</c:v>
                </c:pt>
                <c:pt idx="50">
                  <c:v>-0.10568333961247794</c:v>
                </c:pt>
                <c:pt idx="51">
                  <c:v>-0.10397183547885619</c:v>
                </c:pt>
                <c:pt idx="52">
                  <c:v>-0.10212840392949796</c:v>
                </c:pt>
                <c:pt idx="53">
                  <c:v>-0.10015850133539185</c:v>
                </c:pt>
                <c:pt idx="54">
                  <c:v>-9.8067598940583547E-2</c:v>
                </c:pt>
                <c:pt idx="55">
                  <c:v>-9.5861184321078666E-2</c:v>
                </c:pt>
                <c:pt idx="56">
                  <c:v>-9.3544763389457483E-2</c:v>
                </c:pt>
                <c:pt idx="57">
                  <c:v>-9.1123863008915215E-2</c:v>
                </c:pt>
                <c:pt idx="58">
                  <c:v>-8.8604034298151821E-2</c:v>
                </c:pt>
                <c:pt idx="59">
                  <c:v>-8.5990856729190768E-2</c:v>
                </c:pt>
                <c:pt idx="60">
                  <c:v>-8.3289943144619252E-2</c:v>
                </c:pt>
                <c:pt idx="61">
                  <c:v>-8.0506945849960238E-2</c:v>
                </c:pt>
                <c:pt idx="62">
                  <c:v>-7.7647563972106995E-2</c:v>
                </c:pt>
                <c:pt idx="63">
                  <c:v>-7.4717552317545038E-2</c:v>
                </c:pt>
                <c:pt idx="64">
                  <c:v>-7.172273201623261E-2</c:v>
                </c:pt>
                <c:pt idx="65">
                  <c:v>-6.8669003300888737E-2</c:v>
                </c:pt>
                <c:pt idx="66">
                  <c:v>-6.5562360849732604E-2</c:v>
                </c:pt>
                <c:pt idx="67">
                  <c:v>-6.2408912216854122E-2</c:v>
                </c:pt>
                <c:pt idx="68">
                  <c:v>-5.9214899992303172E-2</c:v>
                </c:pt>
                <c:pt idx="69">
                  <c:v>-5.5986728478309628E-2</c:v>
                </c:pt>
                <c:pt idx="70">
                  <c:v>-5.2730995843835386E-2</c:v>
                </c:pt>
                <c:pt idx="71">
                  <c:v>-4.9454532932189071E-2</c:v>
                </c:pt>
                <c:pt idx="72">
                  <c:v>-4.6164450150170108E-2</c:v>
                </c:pt>
                <c:pt idx="73">
                  <c:v>-4.2868194164462137E-2</c:v>
                </c:pt>
                <c:pt idx="74">
                  <c:v>-3.9573616468698926E-2</c:v>
                </c:pt>
                <c:pt idx="75">
                  <c:v>-3.6289056249329044E-2</c:v>
                </c:pt>
                <c:pt idx="76">
                  <c:v>-3.3023440336960593E-2</c:v>
                </c:pt>
                <c:pt idx="77">
                  <c:v>-2.9786403314592827E-2</c:v>
                </c:pt>
                <c:pt idx="78">
                  <c:v>-2.6588430938341658E-2</c:v>
                </c:pt>
                <c:pt idx="79">
                  <c:v>-2.3441029686646537E-2</c:v>
                </c:pt>
                <c:pt idx="80">
                  <c:v>-2.035692411654157E-2</c:v>
                </c:pt>
                <c:pt idx="81">
                  <c:v>-1.7350281174304035E-2</c:v>
                </c:pt>
                <c:pt idx="82">
                  <c:v>-1.4436955791017711E-2</c:v>
                </c:pt>
                <c:pt idx="83">
                  <c:v>-1.1634743770972913E-2</c:v>
                </c:pt>
                <c:pt idx="84">
                  <c:v>-8.9636147239807763E-3</c:v>
                </c:pt>
                <c:pt idx="85">
                  <c:v>-6.4458784556691677E-3</c:v>
                </c:pt>
                <c:pt idx="86">
                  <c:v>-4.1062131521100165E-3</c:v>
                </c:pt>
                <c:pt idx="87">
                  <c:v>-1.9714569415814932E-3</c:v>
                </c:pt>
                <c:pt idx="88">
                  <c:v>-7.0046835670415503E-5</c:v>
                </c:pt>
                <c:pt idx="89">
                  <c:v>1.5689997115082913E-3</c:v>
                </c:pt>
                <c:pt idx="90">
                  <c:v>2.9176005302837295E-3</c:v>
                </c:pt>
                <c:pt idx="91">
                  <c:v>3.9505283513319688E-3</c:v>
                </c:pt>
                <c:pt idx="92">
                  <c:v>4.6474602326716762E-3</c:v>
                </c:pt>
                <c:pt idx="93">
                  <c:v>4.994729362973141E-3</c:v>
                </c:pt>
                <c:pt idx="94">
                  <c:v>4.9863301410414604E-3</c:v>
                </c:pt>
                <c:pt idx="95">
                  <c:v>4.6238964851091843E-3</c:v>
                </c:pt>
                <c:pt idx="96">
                  <c:v>3.9156772095158242E-3</c:v>
                </c:pt>
                <c:pt idx="97">
                  <c:v>2.8748197188717614E-3</c:v>
                </c:pt>
                <c:pt idx="98">
                  <c:v>1.5174069824999484E-3</c:v>
                </c:pt>
                <c:pt idx="99">
                  <c:v>-1.3935596169695197E-4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6F-704F-BF7F-CC376C331F5E}"/>
            </c:ext>
          </c:extLst>
        </c:ser>
        <c:ser>
          <c:idx val="1"/>
          <c:order val="1"/>
          <c:tx>
            <c:strRef>
              <c:f>'Cannabis Use and Coping Motives'!$J$1</c:f>
              <c:strCache>
                <c:ptCount val="1"/>
                <c:pt idx="0">
                  <c:v>COPING_MOTIVE</c:v>
                </c:pt>
              </c:strCache>
            </c:strRef>
          </c:tx>
          <c:spPr>
            <a:ln w="28575" cap="rnd">
              <a:solidFill>
                <a:srgbClr val="4B82FD"/>
              </a:solidFill>
              <a:round/>
            </a:ln>
            <a:effectLst/>
          </c:spPr>
          <c:marker>
            <c:symbol val="none"/>
          </c:marker>
          <c:cat>
            <c:numRef>
              <c:f>'Cannabis Use and Coping Motives'!$A$2:$A$101</c:f>
              <c:numCache>
                <c:formatCode>General</c:formatCode>
                <c:ptCount val="100"/>
                <c:pt idx="0" formatCode="0">
                  <c:v>0.99999999999999989</c:v>
                </c:pt>
                <c:pt idx="10" formatCode="0">
                  <c:v>3.727272727272728</c:v>
                </c:pt>
                <c:pt idx="21" formatCode="0">
                  <c:v>6.7272727272727275</c:v>
                </c:pt>
                <c:pt idx="32" formatCode="0">
                  <c:v>9.7272727272727284</c:v>
                </c:pt>
                <c:pt idx="43" formatCode="0">
                  <c:v>12.727272727272728</c:v>
                </c:pt>
                <c:pt idx="54" formatCode="0">
                  <c:v>15.727272727272728</c:v>
                </c:pt>
                <c:pt idx="65" formatCode="0">
                  <c:v>18.727272727272727</c:v>
                </c:pt>
                <c:pt idx="76" formatCode="0">
                  <c:v>21.727272727272727</c:v>
                </c:pt>
                <c:pt idx="87" formatCode="0">
                  <c:v>24.727272727272727</c:v>
                </c:pt>
                <c:pt idx="98" formatCode="0">
                  <c:v>27.727272727272727</c:v>
                </c:pt>
              </c:numCache>
            </c:numRef>
          </c:cat>
          <c:val>
            <c:numRef>
              <c:f>'Cannabis Use and Coping Motives'!$J$2:$J$101</c:f>
              <c:numCache>
                <c:formatCode>0.0000000</c:formatCode>
                <c:ptCount val="100"/>
                <c:pt idx="0">
                  <c:v>6.4821504919119075E-2</c:v>
                </c:pt>
                <c:pt idx="1">
                  <c:v>5.9206505373620988E-2</c:v>
                </c:pt>
                <c:pt idx="2">
                  <c:v>5.3802319362217313E-2</c:v>
                </c:pt>
                <c:pt idx="3">
                  <c:v>4.8605782484358789E-2</c:v>
                </c:pt>
                <c:pt idx="4">
                  <c:v>4.3613730339496233E-2</c:v>
                </c:pt>
                <c:pt idx="5">
                  <c:v>3.8822998527080377E-2</c:v>
                </c:pt>
                <c:pt idx="6">
                  <c:v>3.423042264656205E-2</c:v>
                </c:pt>
                <c:pt idx="7">
                  <c:v>2.9832838297392E-2</c:v>
                </c:pt>
                <c:pt idx="8">
                  <c:v>2.5627081079021011E-2</c:v>
                </c:pt>
                <c:pt idx="9">
                  <c:v>2.1609986590899861E-2</c:v>
                </c:pt>
                <c:pt idx="10">
                  <c:v>1.7778390432479332E-2</c:v>
                </c:pt>
                <c:pt idx="11">
                  <c:v>1.4129128203210189E-2</c:v>
                </c:pt>
                <c:pt idx="12">
                  <c:v>1.065903550254323E-2</c:v>
                </c:pt>
                <c:pt idx="13">
                  <c:v>7.3649479299292301E-3</c:v>
                </c:pt>
                <c:pt idx="14">
                  <c:v>4.24370108481894E-3</c:v>
                </c:pt>
                <c:pt idx="15">
                  <c:v>1.29213056666317E-3</c:v>
                </c:pt>
                <c:pt idx="16">
                  <c:v>-1.4929280250873199E-3</c:v>
                </c:pt>
                <c:pt idx="17">
                  <c:v>-4.1146390909817497E-3</c:v>
                </c:pt>
                <c:pt idx="18">
                  <c:v>-6.57616703156934E-3</c:v>
                </c:pt>
                <c:pt idx="19">
                  <c:v>-8.8806762473993203E-3</c:v>
                </c:pt>
                <c:pt idx="20">
                  <c:v>-1.103133113902089E-2</c:v>
                </c:pt>
                <c:pt idx="21">
                  <c:v>-1.303129610698329E-2</c:v>
                </c:pt>
                <c:pt idx="22">
                  <c:v>-1.4883735551835741E-2</c:v>
                </c:pt>
                <c:pt idx="23">
                  <c:v>-1.6591813874127458E-2</c:v>
                </c:pt>
                <c:pt idx="24">
                  <c:v>-1.8158695474407661E-2</c:v>
                </c:pt>
                <c:pt idx="25">
                  <c:v>-1.9587544753225581E-2</c:v>
                </c:pt>
                <c:pt idx="26">
                  <c:v>-2.0881526111130439E-2</c:v>
                </c:pt>
                <c:pt idx="27">
                  <c:v>-2.2043803948671462E-2</c:v>
                </c:pt>
                <c:pt idx="28">
                  <c:v>-2.307754266639787E-2</c:v>
                </c:pt>
                <c:pt idx="29">
                  <c:v>-2.3985906664858871E-2</c:v>
                </c:pt>
                <c:pt idx="30">
                  <c:v>-2.4772060344603691E-2</c:v>
                </c:pt>
                <c:pt idx="31">
                  <c:v>-2.5439168106181562E-2</c:v>
                </c:pt>
                <c:pt idx="32">
                  <c:v>-2.59903943501417E-2</c:v>
                </c:pt>
                <c:pt idx="33">
                  <c:v>-2.6428903477033319E-2</c:v>
                </c:pt>
                <c:pt idx="34">
                  <c:v>-2.6757859887405679E-2</c:v>
                </c:pt>
                <c:pt idx="35">
                  <c:v>-2.6980427981807921E-2</c:v>
                </c:pt>
                <c:pt idx="36">
                  <c:v>-2.709977216078939E-2</c:v>
                </c:pt>
                <c:pt idx="37">
                  <c:v>-2.7119056824899151E-2</c:v>
                </c:pt>
                <c:pt idx="38">
                  <c:v>-2.7041446374686619E-2</c:v>
                </c:pt>
                <c:pt idx="39">
                  <c:v>-2.6870105210700799E-2</c:v>
                </c:pt>
                <c:pt idx="40">
                  <c:v>-2.6608197733491129E-2</c:v>
                </c:pt>
                <c:pt idx="41">
                  <c:v>-2.6258888343606641E-2</c:v>
                </c:pt>
                <c:pt idx="42">
                  <c:v>-2.582534144159673E-2</c:v>
                </c:pt>
                <c:pt idx="43">
                  <c:v>-2.531072142801043E-2</c:v>
                </c:pt>
                <c:pt idx="44">
                  <c:v>-2.4718192703397101E-2</c:v>
                </c:pt>
                <c:pt idx="45">
                  <c:v>-2.4050919668305949E-2</c:v>
                </c:pt>
                <c:pt idx="46">
                  <c:v>-2.3312066723286121E-2</c:v>
                </c:pt>
                <c:pt idx="47">
                  <c:v>-2.2504798268886982E-2</c:v>
                </c:pt>
                <c:pt idx="48">
                  <c:v>-2.1632278705657568E-2</c:v>
                </c:pt>
                <c:pt idx="49">
                  <c:v>-2.0697672434147291E-2</c:v>
                </c:pt>
                <c:pt idx="50">
                  <c:v>-1.9704143854905209E-2</c:v>
                </c:pt>
                <c:pt idx="51">
                  <c:v>-1.8654857368480649E-2</c:v>
                </c:pt>
                <c:pt idx="52">
                  <c:v>-1.755297737542277E-2</c:v>
                </c:pt>
                <c:pt idx="53">
                  <c:v>-1.6401668276280871E-2</c:v>
                </c:pt>
                <c:pt idx="54">
                  <c:v>-1.5204094471604101E-2</c:v>
                </c:pt>
                <c:pt idx="55">
                  <c:v>-1.396342036194172E-2</c:v>
                </c:pt>
                <c:pt idx="56">
                  <c:v>-1.26828103478429E-2</c:v>
                </c:pt>
                <c:pt idx="57">
                  <c:v>-1.136542882985692E-2</c:v>
                </c:pt>
                <c:pt idx="58">
                  <c:v>-1.001444020853293E-2</c:v>
                </c:pt>
                <c:pt idx="59">
                  <c:v>-8.6330088844203297E-3</c:v>
                </c:pt>
                <c:pt idx="60">
                  <c:v>-7.2242992580680799E-3</c:v>
                </c:pt>
                <c:pt idx="61">
                  <c:v>-5.7914757300256397E-3</c:v>
                </c:pt>
                <c:pt idx="62">
                  <c:v>-4.3377027008420803E-3</c:v>
                </c:pt>
                <c:pt idx="63">
                  <c:v>-2.8661445710667101E-3</c:v>
                </c:pt>
                <c:pt idx="64">
                  <c:v>-1.37996574124868E-3</c:v>
                </c:pt>
                <c:pt idx="65">
                  <c:v>1.1766938806274E-4</c:v>
                </c:pt>
                <c:pt idx="66">
                  <c:v>1.6235964163183699E-3</c:v>
                </c:pt>
                <c:pt idx="67">
                  <c:v>3.1346509429689101E-3</c:v>
                </c:pt>
                <c:pt idx="68">
                  <c:v>4.6476685674652603E-3</c:v>
                </c:pt>
                <c:pt idx="69">
                  <c:v>6.15948488925797E-3</c:v>
                </c:pt>
                <c:pt idx="70">
                  <c:v>7.66693550779818E-3</c:v>
                </c:pt>
                <c:pt idx="71">
                  <c:v>9.1668560225363106E-3</c:v>
                </c:pt>
                <c:pt idx="72">
                  <c:v>1.065608203292337E-2</c:v>
                </c:pt>
                <c:pt idx="73">
                  <c:v>1.2131449138409941E-2</c:v>
                </c:pt>
                <c:pt idx="74">
                  <c:v>1.358979293844703E-2</c:v>
                </c:pt>
                <c:pt idx="75">
                  <c:v>1.5027949032485281E-2</c:v>
                </c:pt>
                <c:pt idx="76">
                  <c:v>1.644275301997547E-2</c:v>
                </c:pt>
                <c:pt idx="77">
                  <c:v>1.7831040500368461E-2</c:v>
                </c:pt>
                <c:pt idx="78">
                  <c:v>1.9189647073114879E-2</c:v>
                </c:pt>
                <c:pt idx="79">
                  <c:v>2.0515408337665571E-2</c:v>
                </c:pt>
                <c:pt idx="80">
                  <c:v>2.1805159893471478E-2</c:v>
                </c:pt>
                <c:pt idx="81">
                  <c:v>2.3055737339983121E-2</c:v>
                </c:pt>
                <c:pt idx="82">
                  <c:v>2.42639762766515E-2</c:v>
                </c:pt>
                <c:pt idx="83">
                  <c:v>2.5426712302927201E-2</c:v>
                </c:pt>
                <c:pt idx="84">
                  <c:v>2.6540781018261069E-2</c:v>
                </c:pt>
                <c:pt idx="85">
                  <c:v>2.7603018022103801E-2</c:v>
                </c:pt>
                <c:pt idx="86">
                  <c:v>2.861025891390645E-2</c:v>
                </c:pt>
                <c:pt idx="87">
                  <c:v>2.955933929311955E-2</c:v>
                </c:pt>
                <c:pt idx="88">
                  <c:v>3.044709475919399E-2</c:v>
                </c:pt>
                <c:pt idx="89">
                  <c:v>3.1270360911580468E-2</c:v>
                </c:pt>
                <c:pt idx="90">
                  <c:v>3.2025973349729842E-2</c:v>
                </c:pt>
                <c:pt idx="91">
                  <c:v>3.2710767673092778E-2</c:v>
                </c:pt>
                <c:pt idx="92">
                  <c:v>3.3321579481120189E-2</c:v>
                </c:pt>
                <c:pt idx="93">
                  <c:v>3.3855244373262712E-2</c:v>
                </c:pt>
                <c:pt idx="94">
                  <c:v>3.4308597948971287E-2</c:v>
                </c:pt>
                <c:pt idx="95">
                  <c:v>3.4678475807696618E-2</c:v>
                </c:pt>
                <c:pt idx="96">
                  <c:v>3.4961713548889217E-2</c:v>
                </c:pt>
                <c:pt idx="97">
                  <c:v>3.5155146772000267E-2</c:v>
                </c:pt>
                <c:pt idx="98">
                  <c:v>3.5255611076480557E-2</c:v>
                </c:pt>
                <c:pt idx="99">
                  <c:v>3.5259942061780507E-2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6F-704F-BF7F-CC376C331F5E}"/>
            </c:ext>
          </c:extLst>
        </c:ser>
        <c:ser>
          <c:idx val="2"/>
          <c:order val="2"/>
          <c:tx>
            <c:strRef>
              <c:f>'Cannabis Use and Coping Motives'!$K$1</c:f>
              <c:strCache>
                <c:ptCount val="1"/>
                <c:pt idx="0">
                  <c:v>90_U</c:v>
                </c:pt>
              </c:strCache>
            </c:strRef>
          </c:tx>
          <c:spPr>
            <a:ln w="28575" cap="rnd">
              <a:solidFill>
                <a:srgbClr val="9199FF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'Cannabis Use and Coping Motives'!$A$2:$A$101</c:f>
              <c:numCache>
                <c:formatCode>General</c:formatCode>
                <c:ptCount val="100"/>
                <c:pt idx="0" formatCode="0">
                  <c:v>0.99999999999999989</c:v>
                </c:pt>
                <c:pt idx="10" formatCode="0">
                  <c:v>3.727272727272728</c:v>
                </c:pt>
                <c:pt idx="21" formatCode="0">
                  <c:v>6.7272727272727275</c:v>
                </c:pt>
                <c:pt idx="32" formatCode="0">
                  <c:v>9.7272727272727284</c:v>
                </c:pt>
                <c:pt idx="43" formatCode="0">
                  <c:v>12.727272727272728</c:v>
                </c:pt>
                <c:pt idx="54" formatCode="0">
                  <c:v>15.727272727272728</c:v>
                </c:pt>
                <c:pt idx="65" formatCode="0">
                  <c:v>18.727272727272727</c:v>
                </c:pt>
                <c:pt idx="76" formatCode="0">
                  <c:v>21.727272727272727</c:v>
                </c:pt>
                <c:pt idx="87" formatCode="0">
                  <c:v>24.727272727272727</c:v>
                </c:pt>
                <c:pt idx="98" formatCode="0">
                  <c:v>27.727272727272727</c:v>
                </c:pt>
              </c:numCache>
            </c:numRef>
          </c:cat>
          <c:val>
            <c:numRef>
              <c:f>'Cannabis Use and Coping Motives'!$K$2:$K$101</c:f>
              <c:numCache>
                <c:formatCode>0.0000000</c:formatCode>
                <c:ptCount val="100"/>
                <c:pt idx="0">
                  <c:v>0.11597069904623998</c:v>
                </c:pt>
                <c:pt idx="1">
                  <c:v>0.10501313295130088</c:v>
                </c:pt>
                <c:pt idx="2">
                  <c:v>9.4766961631720964E-2</c:v>
                </c:pt>
                <c:pt idx="3">
                  <c:v>8.5318964881423959E-2</c:v>
                </c:pt>
                <c:pt idx="4">
                  <c:v>7.6779140740311752E-2</c:v>
                </c:pt>
                <c:pt idx="5">
                  <c:v>6.9272261439416269E-2</c:v>
                </c:pt>
                <c:pt idx="6">
                  <c:v>6.2912269174821206E-2</c:v>
                </c:pt>
                <c:pt idx="7">
                  <c:v>5.775975667034014E-2</c:v>
                </c:pt>
                <c:pt idx="8">
                  <c:v>5.3783468365364462E-2</c:v>
                </c:pt>
                <c:pt idx="9">
                  <c:v>5.0857424330274639E-2</c:v>
                </c:pt>
                <c:pt idx="10">
                  <c:v>4.8798955724378285E-2</c:v>
                </c:pt>
                <c:pt idx="11">
                  <c:v>4.7417976459667874E-2</c:v>
                </c:pt>
                <c:pt idx="12">
                  <c:v>4.6549159458712061E-2</c:v>
                </c:pt>
                <c:pt idx="13">
                  <c:v>4.6062430560086152E-2</c:v>
                </c:pt>
                <c:pt idx="14">
                  <c:v>4.586059659390531E-2</c:v>
                </c:pt>
                <c:pt idx="15">
                  <c:v>4.5872592162840821E-2</c:v>
                </c:pt>
                <c:pt idx="16">
                  <c:v>4.6046665118530665E-2</c:v>
                </c:pt>
                <c:pt idx="17">
                  <c:v>4.6344901874475208E-2</c:v>
                </c:pt>
                <c:pt idx="18">
                  <c:v>4.6739208479474686E-2</c:v>
                </c:pt>
                <c:pt idx="19">
                  <c:v>4.7208470606451836E-2</c:v>
                </c:pt>
                <c:pt idx="20">
                  <c:v>4.7736573488724593E-2</c:v>
                </c:pt>
                <c:pt idx="21">
                  <c:v>4.8311022486764707E-2</c:v>
                </c:pt>
                <c:pt idx="22">
                  <c:v>4.8921976336760417E-2</c:v>
                </c:pt>
                <c:pt idx="23">
                  <c:v>4.9561563140094675E-2</c:v>
                </c:pt>
                <c:pt idx="24">
                  <c:v>5.0223390915429413E-2</c:v>
                </c:pt>
                <c:pt idx="25">
                  <c:v>5.0902193144223645E-2</c:v>
                </c:pt>
                <c:pt idx="26">
                  <c:v>5.1593568946131013E-2</c:v>
                </c:pt>
                <c:pt idx="27">
                  <c:v>5.2293790338782342E-2</c:v>
                </c:pt>
                <c:pt idx="28">
                  <c:v>5.2999657607437786E-2</c:v>
                </c:pt>
                <c:pt idx="29">
                  <c:v>5.3708389576427935E-2</c:v>
                </c:pt>
                <c:pt idx="30">
                  <c:v>5.441753948709345E-2</c:v>
                </c:pt>
                <c:pt idx="31">
                  <c:v>5.51249298680873E-2</c:v>
                </c:pt>
                <c:pt idx="32">
                  <c:v>5.5828601640344915E-2</c:v>
                </c:pt>
                <c:pt idx="33">
                  <c:v>5.6526773998166108E-2</c:v>
                </c:pt>
                <c:pt idx="34">
                  <c:v>5.72178125266792E-2</c:v>
                </c:pt>
                <c:pt idx="35">
                  <c:v>5.7900203672597871E-2</c:v>
                </c:pt>
                <c:pt idx="36">
                  <c:v>5.8572534159249165E-2</c:v>
                </c:pt>
                <c:pt idx="37">
                  <c:v>5.9233474282496118E-2</c:v>
                </c:pt>
                <c:pt idx="38">
                  <c:v>5.9881764278611381E-2</c:v>
                </c:pt>
                <c:pt idx="39">
                  <c:v>6.0516203144213798E-2</c:v>
                </c:pt>
                <c:pt idx="40">
                  <c:v>6.1135639430132144E-2</c:v>
                </c:pt>
                <c:pt idx="41">
                  <c:v>6.1738963638329439E-2</c:v>
                </c:pt>
                <c:pt idx="42">
                  <c:v>6.2325101932929297E-2</c:v>
                </c:pt>
                <c:pt idx="43">
                  <c:v>6.2893010939535532E-2</c:v>
                </c:pt>
                <c:pt idx="44">
                  <c:v>6.3441673456204301E-2</c:v>
                </c:pt>
                <c:pt idx="45">
                  <c:v>6.3970094938160832E-2</c:v>
                </c:pt>
                <c:pt idx="46">
                  <c:v>6.4477300649232933E-2</c:v>
                </c:pt>
                <c:pt idx="47">
                  <c:v>6.4962333397991012E-2</c:v>
                </c:pt>
                <c:pt idx="48">
                  <c:v>6.5424251797217323E-2</c:v>
                </c:pt>
                <c:pt idx="49">
                  <c:v>6.5862129002728212E-2</c:v>
                </c:pt>
                <c:pt idx="50">
                  <c:v>6.6275051902667526E-2</c:v>
                </c:pt>
                <c:pt idx="51">
                  <c:v>6.6662120741894898E-2</c:v>
                </c:pt>
                <c:pt idx="52">
                  <c:v>6.702244917865241E-2</c:v>
                </c:pt>
                <c:pt idx="53">
                  <c:v>6.7355164782830115E-2</c:v>
                </c:pt>
                <c:pt idx="54">
                  <c:v>6.7659409997375339E-2</c:v>
                </c:pt>
                <c:pt idx="55">
                  <c:v>6.7934343597195232E-2</c:v>
                </c:pt>
                <c:pt idx="56">
                  <c:v>6.8179142693771691E-2</c:v>
                </c:pt>
                <c:pt idx="57">
                  <c:v>6.8393005349201383E-2</c:v>
                </c:pt>
                <c:pt idx="58">
                  <c:v>6.8575153881085968E-2</c:v>
                </c:pt>
                <c:pt idx="59">
                  <c:v>6.8724838960350115E-2</c:v>
                </c:pt>
                <c:pt idx="60">
                  <c:v>6.8841344628483084E-2</c:v>
                </c:pt>
                <c:pt idx="61">
                  <c:v>6.8923994389908955E-2</c:v>
                </c:pt>
                <c:pt idx="62">
                  <c:v>6.897215857042284E-2</c:v>
                </c:pt>
                <c:pt idx="63">
                  <c:v>6.8985263175411621E-2</c:v>
                </c:pt>
                <c:pt idx="64">
                  <c:v>6.8962800533735241E-2</c:v>
                </c:pt>
                <c:pt idx="65">
                  <c:v>6.8904342077014208E-2</c:v>
                </c:pt>
                <c:pt idx="66">
                  <c:v>6.8809553682369351E-2</c:v>
                </c:pt>
                <c:pt idx="67">
                  <c:v>6.8678214102791943E-2</c:v>
                </c:pt>
                <c:pt idx="68">
                  <c:v>6.8510237127233697E-2</c:v>
                </c:pt>
                <c:pt idx="69">
                  <c:v>6.8305698256825573E-2</c:v>
                </c:pt>
                <c:pt idx="70">
                  <c:v>6.806486685943175E-2</c:v>
                </c:pt>
                <c:pt idx="71">
                  <c:v>6.77882449772617E-2</c:v>
                </c:pt>
                <c:pt idx="72">
                  <c:v>6.7476614216016848E-2</c:v>
                </c:pt>
                <c:pt idx="73">
                  <c:v>6.7131092441282014E-2</c:v>
                </c:pt>
                <c:pt idx="74">
                  <c:v>6.6753202345592982E-2</c:v>
                </c:pt>
                <c:pt idx="75">
                  <c:v>6.6344954314299612E-2</c:v>
                </c:pt>
                <c:pt idx="76">
                  <c:v>6.5908946376911526E-2</c:v>
                </c:pt>
                <c:pt idx="77">
                  <c:v>6.544848431532975E-2</c:v>
                </c:pt>
                <c:pt idx="78">
                  <c:v>6.4967725084571409E-2</c:v>
                </c:pt>
                <c:pt idx="79">
                  <c:v>6.4471846361977683E-2</c:v>
                </c:pt>
                <c:pt idx="80">
                  <c:v>6.396724390348453E-2</c:v>
                </c:pt>
                <c:pt idx="81">
                  <c:v>6.3461755854270274E-2</c:v>
                </c:pt>
                <c:pt idx="82">
                  <c:v>6.2964908344320711E-2</c:v>
                </c:pt>
                <c:pt idx="83">
                  <c:v>6.2488168376827316E-2</c:v>
                </c:pt>
                <c:pt idx="84">
                  <c:v>6.2045176760502918E-2</c:v>
                </c:pt>
                <c:pt idx="85">
                  <c:v>6.1651914499876767E-2</c:v>
                </c:pt>
                <c:pt idx="86">
                  <c:v>6.1326730979922917E-2</c:v>
                </c:pt>
                <c:pt idx="87">
                  <c:v>6.1090135527820597E-2</c:v>
                </c:pt>
                <c:pt idx="88">
                  <c:v>6.0964236354058399E-2</c:v>
                </c:pt>
                <c:pt idx="89">
                  <c:v>6.0971722111652644E-2</c:v>
                </c:pt>
                <c:pt idx="90">
                  <c:v>6.1134346169175957E-2</c:v>
                </c:pt>
                <c:pt idx="91">
                  <c:v>6.1471006994853583E-2</c:v>
                </c:pt>
                <c:pt idx="92">
                  <c:v>6.1995698729568699E-2</c:v>
                </c:pt>
                <c:pt idx="93">
                  <c:v>6.2715759383552283E-2</c:v>
                </c:pt>
                <c:pt idx="94">
                  <c:v>6.3630865756901106E-2</c:v>
                </c:pt>
                <c:pt idx="95">
                  <c:v>6.4733055130284045E-2</c:v>
                </c:pt>
                <c:pt idx="96">
                  <c:v>6.6007749888262607E-2</c:v>
                </c:pt>
                <c:pt idx="97">
                  <c:v>6.7435473825128767E-2</c:v>
                </c:pt>
                <c:pt idx="98">
                  <c:v>6.8993815170461159E-2</c:v>
                </c:pt>
                <c:pt idx="99">
                  <c:v>7.0659240085257966E-2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6F-704F-BF7F-CC376C331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972031"/>
        <c:axId val="84094719"/>
      </c:lineChart>
      <c:catAx>
        <c:axId val="839720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rgbClr val="4B82FD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500" b="1" dirty="0">
                    <a:solidFill>
                      <a:srgbClr val="4B82FD"/>
                    </a:solidFill>
                  </a:rPr>
                  <a:t>Menstrual</a:t>
                </a:r>
                <a:r>
                  <a:rPr lang="en-US" sz="2500" b="1" baseline="0" dirty="0">
                    <a:solidFill>
                      <a:srgbClr val="4B82FD"/>
                    </a:solidFill>
                  </a:rPr>
                  <a:t> Cycle Day</a:t>
                </a:r>
                <a:endParaRPr lang="en-US" sz="2500" b="1" dirty="0">
                  <a:solidFill>
                    <a:srgbClr val="4B82FD"/>
                  </a:solidFill>
                </a:endParaRPr>
              </a:p>
            </c:rich>
          </c:tx>
          <c:layout>
            <c:manualLayout>
              <c:xMode val="edge"/>
              <c:yMode val="edge"/>
              <c:x val="0.43468225716703129"/>
              <c:y val="0.931008321540452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500" b="1" i="0" u="none" strike="noStrike" kern="1200" baseline="0">
                  <a:solidFill>
                    <a:srgbClr val="4B82FD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rgbClr val="4B82F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94719"/>
        <c:crosses val="autoZero"/>
        <c:auto val="1"/>
        <c:lblAlgn val="ctr"/>
        <c:lblOffset val="100"/>
        <c:noMultiLvlLbl val="0"/>
      </c:catAx>
      <c:valAx>
        <c:axId val="8409471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500" b="1" i="0" u="none" strike="noStrike" kern="1200" baseline="0">
                    <a:solidFill>
                      <a:srgbClr val="4B82FD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500" b="1">
                    <a:solidFill>
                      <a:srgbClr val="4B82FD"/>
                    </a:solidFill>
                  </a:rPr>
                  <a:t>Effect of</a:t>
                </a:r>
                <a:r>
                  <a:rPr lang="en-US" sz="3500" b="1" baseline="0">
                    <a:solidFill>
                      <a:srgbClr val="4B82FD"/>
                    </a:solidFill>
                  </a:rPr>
                  <a:t> Coping Motives on Cannabis Use Quantity</a:t>
                </a:r>
                <a:endParaRPr lang="en-US" sz="3500" b="1">
                  <a:solidFill>
                    <a:srgbClr val="4B82FD"/>
                  </a:solidFill>
                </a:endParaRPr>
              </a:p>
            </c:rich>
          </c:tx>
          <c:layout>
            <c:manualLayout>
              <c:xMode val="edge"/>
              <c:yMode val="edge"/>
              <c:x val="8.7758088560448209E-5"/>
              <c:y val="8.905300471135181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500" b="1" i="0" u="none" strike="noStrike" kern="1200" baseline="0">
                  <a:solidFill>
                    <a:srgbClr val="4B82FD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rgbClr val="4B82F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72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97705005808756"/>
          <c:y val="5.542957923910305E-2"/>
          <c:w val="0.64002818340130785"/>
          <c:h val="0.827673128160567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1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BE-4741-AB8B-9FC43DD98551}"/>
              </c:ext>
            </c:extLst>
          </c:dPt>
          <c:dPt>
            <c:idx val="1"/>
            <c:invertIfNegative val="0"/>
            <c:bubble3D val="0"/>
            <c:spPr>
              <a:solidFill>
                <a:srgbClr val="91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6BE-4741-AB8B-9FC43DD98551}"/>
              </c:ext>
            </c:extLst>
          </c:dPt>
          <c:errBars>
            <c:errBarType val="both"/>
            <c:errValType val="cust"/>
            <c:noEndCap val="0"/>
            <c:plus>
              <c:numRef>
                <c:f>Cannabis!$B$4:$C$4</c:f>
                <c:numCache>
                  <c:formatCode>General</c:formatCode>
                  <c:ptCount val="2"/>
                  <c:pt idx="0">
                    <c:v>0.65</c:v>
                  </c:pt>
                  <c:pt idx="1">
                    <c:v>0.26</c:v>
                  </c:pt>
                </c:numCache>
              </c:numRef>
            </c:plus>
            <c:minus>
              <c:numRef>
                <c:f>Cannabis!$B$4:$C$4</c:f>
                <c:numCache>
                  <c:formatCode>General</c:formatCode>
                  <c:ptCount val="2"/>
                  <c:pt idx="0">
                    <c:v>0.65</c:v>
                  </c:pt>
                  <c:pt idx="1">
                    <c:v>0.26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Cannabis!$B$2:$C$2</c:f>
              <c:strCache>
                <c:ptCount val="2"/>
                <c:pt idx="0">
                  <c:v>PMDD</c:v>
                </c:pt>
                <c:pt idx="1">
                  <c:v>No PMDD</c:v>
                </c:pt>
              </c:strCache>
            </c:strRef>
          </c:cat>
          <c:val>
            <c:numRef>
              <c:f>Cannabis!$B$3:$C$3</c:f>
              <c:numCache>
                <c:formatCode>General</c:formatCode>
                <c:ptCount val="2"/>
                <c:pt idx="0">
                  <c:v>3.44</c:v>
                </c:pt>
                <c:pt idx="1">
                  <c:v>1.85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BE-4741-AB8B-9FC43DD98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941087"/>
        <c:axId val="78005887"/>
      </c:barChart>
      <c:catAx>
        <c:axId val="78941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rgbClr val="4B82F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05887"/>
        <c:crosses val="autoZero"/>
        <c:auto val="1"/>
        <c:lblAlgn val="ctr"/>
        <c:lblOffset val="100"/>
        <c:noMultiLvlLbl val="0"/>
      </c:catAx>
      <c:valAx>
        <c:axId val="780058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500" b="1" i="0" u="none" strike="noStrike" kern="1200" baseline="0">
                    <a:solidFill>
                      <a:srgbClr val="4B82FD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500" b="1">
                    <a:solidFill>
                      <a:srgbClr val="4B82FD"/>
                    </a:solidFill>
                  </a:rPr>
                  <a:t>Quantity</a:t>
                </a:r>
                <a:r>
                  <a:rPr lang="en-US" sz="3500" b="1" baseline="0">
                    <a:solidFill>
                      <a:srgbClr val="4B82FD"/>
                    </a:solidFill>
                  </a:rPr>
                  <a:t> of Cannabis Used (Standard Joints)</a:t>
                </a:r>
                <a:endParaRPr lang="en-US" sz="3500" b="1">
                  <a:solidFill>
                    <a:srgbClr val="4B82FD"/>
                  </a:solidFill>
                </a:endParaRPr>
              </a:p>
            </c:rich>
          </c:tx>
          <c:layout>
            <c:manualLayout>
              <c:xMode val="edge"/>
              <c:yMode val="edge"/>
              <c:x val="1.9444444444444445E-2"/>
              <c:y val="0.101053149606299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500" b="1" i="0" u="none" strike="noStrike" kern="1200" baseline="0">
                  <a:solidFill>
                    <a:srgbClr val="4B82FD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rgbClr val="4B82F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941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419C5F-188B-2A44-954E-6CCB33660D1A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78DBA8-8193-6841-9D93-9C4B2E053D76}">
      <dgm:prSet phldrT="[Text]"/>
      <dgm:spPr>
        <a:solidFill>
          <a:srgbClr val="4B82FD"/>
        </a:solidFill>
      </dgm:spPr>
      <dgm:t>
        <a:bodyPr/>
        <a:lstStyle/>
        <a:p>
          <a:r>
            <a:rPr lang="en-US" dirty="0"/>
            <a:t>1</a:t>
          </a:r>
        </a:p>
      </dgm:t>
    </dgm:pt>
    <dgm:pt modelId="{D467C756-0107-5D49-9738-7AC9C7DAE6EB}" type="parTrans" cxnId="{205F0447-B9CB-9C46-B331-CC6F5BF2C92A}">
      <dgm:prSet/>
      <dgm:spPr/>
      <dgm:t>
        <a:bodyPr/>
        <a:lstStyle/>
        <a:p>
          <a:endParaRPr lang="en-US"/>
        </a:p>
      </dgm:t>
    </dgm:pt>
    <dgm:pt modelId="{AB8F9109-4E81-ED4D-B54D-12F855A07C92}" type="sibTrans" cxnId="{205F0447-B9CB-9C46-B331-CC6F5BF2C92A}">
      <dgm:prSet/>
      <dgm:spPr/>
      <dgm:t>
        <a:bodyPr/>
        <a:lstStyle/>
        <a:p>
          <a:endParaRPr lang="en-US"/>
        </a:p>
      </dgm:t>
    </dgm:pt>
    <dgm:pt modelId="{15D15413-6DC5-BD44-8D26-96710AB1E862}">
      <dgm:prSet phldrT="[Text]" custT="1"/>
      <dgm:spPr/>
      <dgm:t>
        <a:bodyPr/>
        <a:lstStyle/>
        <a:p>
          <a:r>
            <a:rPr lang="en-US" sz="4500" dirty="0"/>
            <a:t> Telephone Screening</a:t>
          </a:r>
        </a:p>
      </dgm:t>
    </dgm:pt>
    <dgm:pt modelId="{20FEB6C5-37D3-AB4E-B101-C61F62B1D31A}" type="parTrans" cxnId="{4B6B8F2F-2449-A249-BBFE-6E87BED7F17A}">
      <dgm:prSet/>
      <dgm:spPr/>
      <dgm:t>
        <a:bodyPr/>
        <a:lstStyle/>
        <a:p>
          <a:endParaRPr lang="en-US"/>
        </a:p>
      </dgm:t>
    </dgm:pt>
    <dgm:pt modelId="{0C8E607A-4498-C64F-83AA-26B908637BA6}" type="sibTrans" cxnId="{4B6B8F2F-2449-A249-BBFE-6E87BED7F17A}">
      <dgm:prSet/>
      <dgm:spPr/>
      <dgm:t>
        <a:bodyPr/>
        <a:lstStyle/>
        <a:p>
          <a:endParaRPr lang="en-US"/>
        </a:p>
      </dgm:t>
    </dgm:pt>
    <dgm:pt modelId="{53BF82FE-7418-6649-A6CD-E4F9B647121E}">
      <dgm:prSet phldrT="[Text]" custT="1"/>
      <dgm:spPr/>
      <dgm:t>
        <a:bodyPr/>
        <a:lstStyle/>
        <a:p>
          <a:r>
            <a:rPr lang="en-US" sz="4500" dirty="0"/>
            <a:t> Surveys &amp; Saliva Sample</a:t>
          </a:r>
        </a:p>
      </dgm:t>
    </dgm:pt>
    <dgm:pt modelId="{6850516D-7C61-224A-929F-FA1624B59423}" type="parTrans" cxnId="{1C69D855-B1B7-FD48-9155-C47A69593914}">
      <dgm:prSet/>
      <dgm:spPr/>
      <dgm:t>
        <a:bodyPr/>
        <a:lstStyle/>
        <a:p>
          <a:endParaRPr lang="en-US"/>
        </a:p>
      </dgm:t>
    </dgm:pt>
    <dgm:pt modelId="{ACF9BB56-87EE-C848-B1E7-DEA9F35D0568}" type="sibTrans" cxnId="{1C69D855-B1B7-FD48-9155-C47A69593914}">
      <dgm:prSet/>
      <dgm:spPr/>
      <dgm:t>
        <a:bodyPr/>
        <a:lstStyle/>
        <a:p>
          <a:endParaRPr lang="en-US"/>
        </a:p>
      </dgm:t>
    </dgm:pt>
    <dgm:pt modelId="{ED2C2C63-2517-C340-8C0D-EB49A18C870D}">
      <dgm:prSet phldrT="[Text]"/>
      <dgm:spPr>
        <a:solidFill>
          <a:srgbClr val="4B82FD"/>
        </a:solidFill>
      </dgm:spPr>
      <dgm:t>
        <a:bodyPr/>
        <a:lstStyle/>
        <a:p>
          <a:r>
            <a:rPr lang="en-US" dirty="0"/>
            <a:t>3</a:t>
          </a:r>
        </a:p>
      </dgm:t>
    </dgm:pt>
    <dgm:pt modelId="{7480B41A-B4C1-9644-AC0B-7268BB5D008C}" type="parTrans" cxnId="{C3CEC91E-6A5C-5B48-98FD-8895DBE52F2B}">
      <dgm:prSet/>
      <dgm:spPr/>
      <dgm:t>
        <a:bodyPr/>
        <a:lstStyle/>
        <a:p>
          <a:endParaRPr lang="en-US"/>
        </a:p>
      </dgm:t>
    </dgm:pt>
    <dgm:pt modelId="{02C13FB3-5FBD-3541-A2C4-D3CF95DD6302}" type="sibTrans" cxnId="{C3CEC91E-6A5C-5B48-98FD-8895DBE52F2B}">
      <dgm:prSet/>
      <dgm:spPr/>
      <dgm:t>
        <a:bodyPr/>
        <a:lstStyle/>
        <a:p>
          <a:endParaRPr lang="en-US"/>
        </a:p>
      </dgm:t>
    </dgm:pt>
    <dgm:pt modelId="{6F7633E9-FB57-4145-BF8A-6A12050C9CB8}">
      <dgm:prSet phldrT="[Text]" custT="1"/>
      <dgm:spPr/>
      <dgm:t>
        <a:bodyPr/>
        <a:lstStyle/>
        <a:p>
          <a:r>
            <a:rPr lang="en-US" sz="4500" dirty="0"/>
            <a:t> 32 Days of Surveys (via Smartphone)</a:t>
          </a:r>
        </a:p>
      </dgm:t>
    </dgm:pt>
    <dgm:pt modelId="{96EC85FB-BA2A-B84F-B590-2BB507D333E3}" type="parTrans" cxnId="{6A7336B8-846D-7D43-AC3D-0928F8934448}">
      <dgm:prSet/>
      <dgm:spPr/>
      <dgm:t>
        <a:bodyPr/>
        <a:lstStyle/>
        <a:p>
          <a:endParaRPr lang="en-US"/>
        </a:p>
      </dgm:t>
    </dgm:pt>
    <dgm:pt modelId="{ADF2DBC4-14AA-E445-B933-0CA15FE9C924}" type="sibTrans" cxnId="{6A7336B8-846D-7D43-AC3D-0928F8934448}">
      <dgm:prSet/>
      <dgm:spPr/>
      <dgm:t>
        <a:bodyPr/>
        <a:lstStyle/>
        <a:p>
          <a:endParaRPr lang="en-US"/>
        </a:p>
      </dgm:t>
    </dgm:pt>
    <dgm:pt modelId="{E2F7F521-8136-7B46-8211-7A83220F44B5}">
      <dgm:prSet phldrT="[Text]"/>
      <dgm:spPr>
        <a:solidFill>
          <a:srgbClr val="4B82FD"/>
        </a:solidFill>
      </dgm:spPr>
      <dgm:t>
        <a:bodyPr/>
        <a:lstStyle/>
        <a:p>
          <a:r>
            <a:rPr lang="en-US" dirty="0"/>
            <a:t>4</a:t>
          </a:r>
        </a:p>
      </dgm:t>
    </dgm:pt>
    <dgm:pt modelId="{14E3B321-0385-4A48-B551-614D8DFB5EB3}" type="parTrans" cxnId="{326680C5-BCFC-0741-A444-90469EF56FFC}">
      <dgm:prSet/>
      <dgm:spPr/>
      <dgm:t>
        <a:bodyPr/>
        <a:lstStyle/>
        <a:p>
          <a:endParaRPr lang="en-US"/>
        </a:p>
      </dgm:t>
    </dgm:pt>
    <dgm:pt modelId="{64BA783C-ADFF-FB47-BB2F-D7EEE84FA28C}" type="sibTrans" cxnId="{326680C5-BCFC-0741-A444-90469EF56FFC}">
      <dgm:prSet/>
      <dgm:spPr/>
      <dgm:t>
        <a:bodyPr/>
        <a:lstStyle/>
        <a:p>
          <a:endParaRPr lang="en-US"/>
        </a:p>
      </dgm:t>
    </dgm:pt>
    <dgm:pt modelId="{198697B5-6DB9-914E-8E41-0B29DA46CD32}">
      <dgm:prSet phldrT="[Text]"/>
      <dgm:spPr>
        <a:solidFill>
          <a:srgbClr val="4B82FD"/>
        </a:solidFill>
      </dgm:spPr>
      <dgm:t>
        <a:bodyPr/>
        <a:lstStyle/>
        <a:p>
          <a:r>
            <a:rPr lang="en-US" dirty="0"/>
            <a:t>2</a:t>
          </a:r>
        </a:p>
      </dgm:t>
    </dgm:pt>
    <dgm:pt modelId="{BA147643-77E4-7F4D-A365-29E1806FF4DD}" type="sibTrans" cxnId="{BC34C72F-B62D-C345-B3C7-98E0DD297512}">
      <dgm:prSet/>
      <dgm:spPr/>
      <dgm:t>
        <a:bodyPr/>
        <a:lstStyle/>
        <a:p>
          <a:endParaRPr lang="en-US"/>
        </a:p>
      </dgm:t>
    </dgm:pt>
    <dgm:pt modelId="{82FB69FE-3E55-2D40-9E24-1D937273346A}" type="parTrans" cxnId="{BC34C72F-B62D-C345-B3C7-98E0DD297512}">
      <dgm:prSet/>
      <dgm:spPr/>
      <dgm:t>
        <a:bodyPr/>
        <a:lstStyle/>
        <a:p>
          <a:endParaRPr lang="en-US"/>
        </a:p>
      </dgm:t>
    </dgm:pt>
    <dgm:pt modelId="{61388EBC-2642-BF42-A68A-FBE206FDE3E3}">
      <dgm:prSet phldrT="[Text]" custT="1"/>
      <dgm:spPr/>
      <dgm:t>
        <a:bodyPr/>
        <a:lstStyle/>
        <a:p>
          <a:r>
            <a:rPr lang="en-US" sz="4500" dirty="0"/>
            <a:t> Saliva Sample</a:t>
          </a:r>
        </a:p>
      </dgm:t>
    </dgm:pt>
    <dgm:pt modelId="{03B168BB-A1DE-3042-B539-C35843918451}" type="parTrans" cxnId="{DC904BF7-7C4B-E34F-8DCF-A65AF5A60563}">
      <dgm:prSet/>
      <dgm:spPr/>
      <dgm:t>
        <a:bodyPr/>
        <a:lstStyle/>
        <a:p>
          <a:endParaRPr lang="en-US"/>
        </a:p>
      </dgm:t>
    </dgm:pt>
    <dgm:pt modelId="{303D0794-09AA-7248-97F6-3CB415A25A17}" type="sibTrans" cxnId="{DC904BF7-7C4B-E34F-8DCF-A65AF5A60563}">
      <dgm:prSet/>
      <dgm:spPr/>
      <dgm:t>
        <a:bodyPr/>
        <a:lstStyle/>
        <a:p>
          <a:endParaRPr lang="en-US"/>
        </a:p>
      </dgm:t>
    </dgm:pt>
    <dgm:pt modelId="{2F9E62D6-89AC-8E4C-A06C-49E7BDE24430}">
      <dgm:prSet phldrT="[Text]"/>
      <dgm:spPr>
        <a:solidFill>
          <a:srgbClr val="4B82FD"/>
        </a:solidFill>
      </dgm:spPr>
      <dgm:t>
        <a:bodyPr/>
        <a:lstStyle/>
        <a:p>
          <a:r>
            <a:rPr lang="en-US" dirty="0"/>
            <a:t>5</a:t>
          </a:r>
        </a:p>
      </dgm:t>
    </dgm:pt>
    <dgm:pt modelId="{E91E108C-9FB7-2C4E-A464-FCB089228FB6}" type="parTrans" cxnId="{ABD08FE2-9FEA-2342-8FDA-EC6DB0F84BB2}">
      <dgm:prSet/>
      <dgm:spPr/>
      <dgm:t>
        <a:bodyPr/>
        <a:lstStyle/>
        <a:p>
          <a:endParaRPr lang="en-US"/>
        </a:p>
      </dgm:t>
    </dgm:pt>
    <dgm:pt modelId="{C110BA78-FB83-ED4F-B8FF-740ADD2DD423}" type="sibTrans" cxnId="{ABD08FE2-9FEA-2342-8FDA-EC6DB0F84BB2}">
      <dgm:prSet/>
      <dgm:spPr/>
      <dgm:t>
        <a:bodyPr/>
        <a:lstStyle/>
        <a:p>
          <a:endParaRPr lang="en-US"/>
        </a:p>
      </dgm:t>
    </dgm:pt>
    <dgm:pt modelId="{2B5353D7-E0F6-9B4C-B7FA-5F4814FBA660}">
      <dgm:prSet phldrT="[Text]" custT="1"/>
      <dgm:spPr/>
      <dgm:t>
        <a:bodyPr/>
        <a:lstStyle/>
        <a:p>
          <a:r>
            <a:rPr lang="en-US" sz="4500" dirty="0"/>
            <a:t> Debriefing &amp; Compensation</a:t>
          </a:r>
        </a:p>
      </dgm:t>
    </dgm:pt>
    <dgm:pt modelId="{A32C28DD-139A-224C-92CB-17C256BA5EDB}" type="parTrans" cxnId="{EAFDD0A5-A84E-5240-8FA4-6738CD23DA9E}">
      <dgm:prSet/>
      <dgm:spPr/>
      <dgm:t>
        <a:bodyPr/>
        <a:lstStyle/>
        <a:p>
          <a:endParaRPr lang="en-US"/>
        </a:p>
      </dgm:t>
    </dgm:pt>
    <dgm:pt modelId="{2DA3E9FD-F2EF-8049-BF36-D2D538CFF21E}" type="sibTrans" cxnId="{EAFDD0A5-A84E-5240-8FA4-6738CD23DA9E}">
      <dgm:prSet/>
      <dgm:spPr/>
      <dgm:t>
        <a:bodyPr/>
        <a:lstStyle/>
        <a:p>
          <a:endParaRPr lang="en-US"/>
        </a:p>
      </dgm:t>
    </dgm:pt>
    <dgm:pt modelId="{0DDC83B2-3EEA-D949-A1CC-331A259B6E2A}" type="pres">
      <dgm:prSet presAssocID="{34419C5F-188B-2A44-954E-6CCB33660D1A}" presName="linearFlow" presStyleCnt="0">
        <dgm:presLayoutVars>
          <dgm:dir/>
          <dgm:animLvl val="lvl"/>
          <dgm:resizeHandles val="exact"/>
        </dgm:presLayoutVars>
      </dgm:prSet>
      <dgm:spPr/>
    </dgm:pt>
    <dgm:pt modelId="{F2B4CD5B-AE0A-564A-8E6B-4C2B9059B806}" type="pres">
      <dgm:prSet presAssocID="{F478DBA8-8193-6841-9D93-9C4B2E053D76}" presName="composite" presStyleCnt="0"/>
      <dgm:spPr/>
    </dgm:pt>
    <dgm:pt modelId="{48FF2CB8-346E-0E49-B6B2-2AB45891A9E2}" type="pres">
      <dgm:prSet presAssocID="{F478DBA8-8193-6841-9D93-9C4B2E053D76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EF6F686E-2AE7-804E-8CA9-76D399FBFC71}" type="pres">
      <dgm:prSet presAssocID="{F478DBA8-8193-6841-9D93-9C4B2E053D76}" presName="descendantText" presStyleLbl="alignAcc1" presStyleIdx="0" presStyleCnt="5">
        <dgm:presLayoutVars>
          <dgm:bulletEnabled val="1"/>
        </dgm:presLayoutVars>
      </dgm:prSet>
      <dgm:spPr/>
    </dgm:pt>
    <dgm:pt modelId="{A1C0BF69-C5FE-8F4B-B272-40D8FD23C1EC}" type="pres">
      <dgm:prSet presAssocID="{AB8F9109-4E81-ED4D-B54D-12F855A07C92}" presName="sp" presStyleCnt="0"/>
      <dgm:spPr/>
    </dgm:pt>
    <dgm:pt modelId="{938C6CF4-5D82-1E4B-9A10-37C3AA928502}" type="pres">
      <dgm:prSet presAssocID="{198697B5-6DB9-914E-8E41-0B29DA46CD32}" presName="composite" presStyleCnt="0"/>
      <dgm:spPr/>
    </dgm:pt>
    <dgm:pt modelId="{B836D832-A97C-F54C-9603-86DCD81015CB}" type="pres">
      <dgm:prSet presAssocID="{198697B5-6DB9-914E-8E41-0B29DA46CD32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6A39BE8B-3407-064F-9D52-FE9EAC1B9A95}" type="pres">
      <dgm:prSet presAssocID="{198697B5-6DB9-914E-8E41-0B29DA46CD32}" presName="descendantText" presStyleLbl="alignAcc1" presStyleIdx="1" presStyleCnt="5">
        <dgm:presLayoutVars>
          <dgm:bulletEnabled val="1"/>
        </dgm:presLayoutVars>
      </dgm:prSet>
      <dgm:spPr/>
    </dgm:pt>
    <dgm:pt modelId="{F5AC5C74-D463-4D42-94C2-B789948AABB7}" type="pres">
      <dgm:prSet presAssocID="{BA147643-77E4-7F4D-A365-29E1806FF4DD}" presName="sp" presStyleCnt="0"/>
      <dgm:spPr/>
    </dgm:pt>
    <dgm:pt modelId="{4C9C8D82-67F3-9048-98D5-EB7EEE51DBE1}" type="pres">
      <dgm:prSet presAssocID="{ED2C2C63-2517-C340-8C0D-EB49A18C870D}" presName="composite" presStyleCnt="0"/>
      <dgm:spPr/>
    </dgm:pt>
    <dgm:pt modelId="{048A24F6-CB19-D345-9B5A-39E78F55496B}" type="pres">
      <dgm:prSet presAssocID="{ED2C2C63-2517-C340-8C0D-EB49A18C870D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61A6AD4B-35AC-7348-94B9-A67BF25BCD95}" type="pres">
      <dgm:prSet presAssocID="{ED2C2C63-2517-C340-8C0D-EB49A18C870D}" presName="descendantText" presStyleLbl="alignAcc1" presStyleIdx="2" presStyleCnt="5">
        <dgm:presLayoutVars>
          <dgm:bulletEnabled val="1"/>
        </dgm:presLayoutVars>
      </dgm:prSet>
      <dgm:spPr/>
    </dgm:pt>
    <dgm:pt modelId="{DD0E4713-BCCD-3F42-8C75-F60471432921}" type="pres">
      <dgm:prSet presAssocID="{02C13FB3-5FBD-3541-A2C4-D3CF95DD6302}" presName="sp" presStyleCnt="0"/>
      <dgm:spPr/>
    </dgm:pt>
    <dgm:pt modelId="{3292DD3A-9491-4E40-958E-BBBD0534DFB6}" type="pres">
      <dgm:prSet presAssocID="{E2F7F521-8136-7B46-8211-7A83220F44B5}" presName="composite" presStyleCnt="0"/>
      <dgm:spPr/>
    </dgm:pt>
    <dgm:pt modelId="{1D55ABE9-4B00-8940-85D7-561EA66E00C6}" type="pres">
      <dgm:prSet presAssocID="{E2F7F521-8136-7B46-8211-7A83220F44B5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347B1953-C64E-AF41-ACFB-9E57378EBACC}" type="pres">
      <dgm:prSet presAssocID="{E2F7F521-8136-7B46-8211-7A83220F44B5}" presName="descendantText" presStyleLbl="alignAcc1" presStyleIdx="3" presStyleCnt="5">
        <dgm:presLayoutVars>
          <dgm:bulletEnabled val="1"/>
        </dgm:presLayoutVars>
      </dgm:prSet>
      <dgm:spPr/>
    </dgm:pt>
    <dgm:pt modelId="{AA19E0EC-495A-ED4D-A5A6-5D155D172B86}" type="pres">
      <dgm:prSet presAssocID="{64BA783C-ADFF-FB47-BB2F-D7EEE84FA28C}" presName="sp" presStyleCnt="0"/>
      <dgm:spPr/>
    </dgm:pt>
    <dgm:pt modelId="{8B9AF0FA-BED5-4347-8265-052EC16CCC49}" type="pres">
      <dgm:prSet presAssocID="{2F9E62D6-89AC-8E4C-A06C-49E7BDE24430}" presName="composite" presStyleCnt="0"/>
      <dgm:spPr/>
    </dgm:pt>
    <dgm:pt modelId="{08C0E649-DAE1-DE41-92DC-8DCEE08DC3C9}" type="pres">
      <dgm:prSet presAssocID="{2F9E62D6-89AC-8E4C-A06C-49E7BDE24430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C4638643-B58B-B943-BFB5-CF24E1946664}" type="pres">
      <dgm:prSet presAssocID="{2F9E62D6-89AC-8E4C-A06C-49E7BDE24430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C3CEC91E-6A5C-5B48-98FD-8895DBE52F2B}" srcId="{34419C5F-188B-2A44-954E-6CCB33660D1A}" destId="{ED2C2C63-2517-C340-8C0D-EB49A18C870D}" srcOrd="2" destOrd="0" parTransId="{7480B41A-B4C1-9644-AC0B-7268BB5D008C}" sibTransId="{02C13FB3-5FBD-3541-A2C4-D3CF95DD6302}"/>
    <dgm:cxn modelId="{4B6B8F2F-2449-A249-BBFE-6E87BED7F17A}" srcId="{F478DBA8-8193-6841-9D93-9C4B2E053D76}" destId="{15D15413-6DC5-BD44-8D26-96710AB1E862}" srcOrd="0" destOrd="0" parTransId="{20FEB6C5-37D3-AB4E-B101-C61F62B1D31A}" sibTransId="{0C8E607A-4498-C64F-83AA-26B908637BA6}"/>
    <dgm:cxn modelId="{BC34C72F-B62D-C345-B3C7-98E0DD297512}" srcId="{34419C5F-188B-2A44-954E-6CCB33660D1A}" destId="{198697B5-6DB9-914E-8E41-0B29DA46CD32}" srcOrd="1" destOrd="0" parTransId="{82FB69FE-3E55-2D40-9E24-1D937273346A}" sibTransId="{BA147643-77E4-7F4D-A365-29E1806FF4DD}"/>
    <dgm:cxn modelId="{41E86E33-4BD6-C24B-BC03-BCB6A71560E1}" type="presOf" srcId="{6F7633E9-FB57-4145-BF8A-6A12050C9CB8}" destId="{61A6AD4B-35AC-7348-94B9-A67BF25BCD95}" srcOrd="0" destOrd="0" presId="urn:microsoft.com/office/officeart/2005/8/layout/chevron2"/>
    <dgm:cxn modelId="{4773F65B-32BC-BD45-AA7E-E2DD277795B7}" type="presOf" srcId="{F478DBA8-8193-6841-9D93-9C4B2E053D76}" destId="{48FF2CB8-346E-0E49-B6B2-2AB45891A9E2}" srcOrd="0" destOrd="0" presId="urn:microsoft.com/office/officeart/2005/8/layout/chevron2"/>
    <dgm:cxn modelId="{205F0447-B9CB-9C46-B331-CC6F5BF2C92A}" srcId="{34419C5F-188B-2A44-954E-6CCB33660D1A}" destId="{F478DBA8-8193-6841-9D93-9C4B2E053D76}" srcOrd="0" destOrd="0" parTransId="{D467C756-0107-5D49-9738-7AC9C7DAE6EB}" sibTransId="{AB8F9109-4E81-ED4D-B54D-12F855A07C92}"/>
    <dgm:cxn modelId="{49492647-50F1-1849-ABA4-00C638EB6648}" type="presOf" srcId="{198697B5-6DB9-914E-8E41-0B29DA46CD32}" destId="{B836D832-A97C-F54C-9603-86DCD81015CB}" srcOrd="0" destOrd="0" presId="urn:microsoft.com/office/officeart/2005/8/layout/chevron2"/>
    <dgm:cxn modelId="{1657F770-6FF9-1B46-9329-C012244A4D3D}" type="presOf" srcId="{34419C5F-188B-2A44-954E-6CCB33660D1A}" destId="{0DDC83B2-3EEA-D949-A1CC-331A259B6E2A}" srcOrd="0" destOrd="0" presId="urn:microsoft.com/office/officeart/2005/8/layout/chevron2"/>
    <dgm:cxn modelId="{1C69D855-B1B7-FD48-9155-C47A69593914}" srcId="{198697B5-6DB9-914E-8E41-0B29DA46CD32}" destId="{53BF82FE-7418-6649-A6CD-E4F9B647121E}" srcOrd="0" destOrd="0" parTransId="{6850516D-7C61-224A-929F-FA1624B59423}" sibTransId="{ACF9BB56-87EE-C848-B1E7-DEA9F35D0568}"/>
    <dgm:cxn modelId="{9EFC967B-96AA-D54D-B4BE-62FEB5523B37}" type="presOf" srcId="{53BF82FE-7418-6649-A6CD-E4F9B647121E}" destId="{6A39BE8B-3407-064F-9D52-FE9EAC1B9A95}" srcOrd="0" destOrd="0" presId="urn:microsoft.com/office/officeart/2005/8/layout/chevron2"/>
    <dgm:cxn modelId="{B2DCC69A-0610-5F46-AF46-81CC99E6C9DA}" type="presOf" srcId="{2B5353D7-E0F6-9B4C-B7FA-5F4814FBA660}" destId="{C4638643-B58B-B943-BFB5-CF24E1946664}" srcOrd="0" destOrd="0" presId="urn:microsoft.com/office/officeart/2005/8/layout/chevron2"/>
    <dgm:cxn modelId="{EAFDD0A5-A84E-5240-8FA4-6738CD23DA9E}" srcId="{2F9E62D6-89AC-8E4C-A06C-49E7BDE24430}" destId="{2B5353D7-E0F6-9B4C-B7FA-5F4814FBA660}" srcOrd="0" destOrd="0" parTransId="{A32C28DD-139A-224C-92CB-17C256BA5EDB}" sibTransId="{2DA3E9FD-F2EF-8049-BF36-D2D538CFF21E}"/>
    <dgm:cxn modelId="{6A7336B8-846D-7D43-AC3D-0928F8934448}" srcId="{ED2C2C63-2517-C340-8C0D-EB49A18C870D}" destId="{6F7633E9-FB57-4145-BF8A-6A12050C9CB8}" srcOrd="0" destOrd="0" parTransId="{96EC85FB-BA2A-B84F-B590-2BB507D333E3}" sibTransId="{ADF2DBC4-14AA-E445-B933-0CA15FE9C924}"/>
    <dgm:cxn modelId="{326680C5-BCFC-0741-A444-90469EF56FFC}" srcId="{34419C5F-188B-2A44-954E-6CCB33660D1A}" destId="{E2F7F521-8136-7B46-8211-7A83220F44B5}" srcOrd="3" destOrd="0" parTransId="{14E3B321-0385-4A48-B551-614D8DFB5EB3}" sibTransId="{64BA783C-ADFF-FB47-BB2F-D7EEE84FA28C}"/>
    <dgm:cxn modelId="{F12014C6-9C43-3B43-BE9B-559A2DDB8619}" type="presOf" srcId="{ED2C2C63-2517-C340-8C0D-EB49A18C870D}" destId="{048A24F6-CB19-D345-9B5A-39E78F55496B}" srcOrd="0" destOrd="0" presId="urn:microsoft.com/office/officeart/2005/8/layout/chevron2"/>
    <dgm:cxn modelId="{2B9D84C8-E3EF-C94B-8B31-4539E4A3B165}" type="presOf" srcId="{2F9E62D6-89AC-8E4C-A06C-49E7BDE24430}" destId="{08C0E649-DAE1-DE41-92DC-8DCEE08DC3C9}" srcOrd="0" destOrd="0" presId="urn:microsoft.com/office/officeart/2005/8/layout/chevron2"/>
    <dgm:cxn modelId="{EF22E6CC-E5C6-954D-B697-0980FD719255}" type="presOf" srcId="{61388EBC-2642-BF42-A68A-FBE206FDE3E3}" destId="{347B1953-C64E-AF41-ACFB-9E57378EBACC}" srcOrd="0" destOrd="0" presId="urn:microsoft.com/office/officeart/2005/8/layout/chevron2"/>
    <dgm:cxn modelId="{ABD08FE2-9FEA-2342-8FDA-EC6DB0F84BB2}" srcId="{34419C5F-188B-2A44-954E-6CCB33660D1A}" destId="{2F9E62D6-89AC-8E4C-A06C-49E7BDE24430}" srcOrd="4" destOrd="0" parTransId="{E91E108C-9FB7-2C4E-A464-FCB089228FB6}" sibTransId="{C110BA78-FB83-ED4F-B8FF-740ADD2DD423}"/>
    <dgm:cxn modelId="{50AB21E6-2382-5A4E-9B8A-F802314A3A09}" type="presOf" srcId="{E2F7F521-8136-7B46-8211-7A83220F44B5}" destId="{1D55ABE9-4B00-8940-85D7-561EA66E00C6}" srcOrd="0" destOrd="0" presId="urn:microsoft.com/office/officeart/2005/8/layout/chevron2"/>
    <dgm:cxn modelId="{1BE972EC-58EE-CC47-8AB3-CB979F7C6FAF}" type="presOf" srcId="{15D15413-6DC5-BD44-8D26-96710AB1E862}" destId="{EF6F686E-2AE7-804E-8CA9-76D399FBFC71}" srcOrd="0" destOrd="0" presId="urn:microsoft.com/office/officeart/2005/8/layout/chevron2"/>
    <dgm:cxn modelId="{DC904BF7-7C4B-E34F-8DCF-A65AF5A60563}" srcId="{E2F7F521-8136-7B46-8211-7A83220F44B5}" destId="{61388EBC-2642-BF42-A68A-FBE206FDE3E3}" srcOrd="0" destOrd="0" parTransId="{03B168BB-A1DE-3042-B539-C35843918451}" sibTransId="{303D0794-09AA-7248-97F6-3CB415A25A17}"/>
    <dgm:cxn modelId="{B9992B2E-4038-D04C-9706-0D132180EA3F}" type="presParOf" srcId="{0DDC83B2-3EEA-D949-A1CC-331A259B6E2A}" destId="{F2B4CD5B-AE0A-564A-8E6B-4C2B9059B806}" srcOrd="0" destOrd="0" presId="urn:microsoft.com/office/officeart/2005/8/layout/chevron2"/>
    <dgm:cxn modelId="{7300C4D1-1F94-1141-A357-C4B30862AD71}" type="presParOf" srcId="{F2B4CD5B-AE0A-564A-8E6B-4C2B9059B806}" destId="{48FF2CB8-346E-0E49-B6B2-2AB45891A9E2}" srcOrd="0" destOrd="0" presId="urn:microsoft.com/office/officeart/2005/8/layout/chevron2"/>
    <dgm:cxn modelId="{56C9206B-4F8B-CC42-9C30-FA570C0112F5}" type="presParOf" srcId="{F2B4CD5B-AE0A-564A-8E6B-4C2B9059B806}" destId="{EF6F686E-2AE7-804E-8CA9-76D399FBFC71}" srcOrd="1" destOrd="0" presId="urn:microsoft.com/office/officeart/2005/8/layout/chevron2"/>
    <dgm:cxn modelId="{758BAB15-2E83-4D47-BF79-4D3A39547EB1}" type="presParOf" srcId="{0DDC83B2-3EEA-D949-A1CC-331A259B6E2A}" destId="{A1C0BF69-C5FE-8F4B-B272-40D8FD23C1EC}" srcOrd="1" destOrd="0" presId="urn:microsoft.com/office/officeart/2005/8/layout/chevron2"/>
    <dgm:cxn modelId="{E1161DD1-42DE-914D-8060-F4CF039FF2D1}" type="presParOf" srcId="{0DDC83B2-3EEA-D949-A1CC-331A259B6E2A}" destId="{938C6CF4-5D82-1E4B-9A10-37C3AA928502}" srcOrd="2" destOrd="0" presId="urn:microsoft.com/office/officeart/2005/8/layout/chevron2"/>
    <dgm:cxn modelId="{BB71F6EE-6E29-6E4B-8A38-269E83BA12EB}" type="presParOf" srcId="{938C6CF4-5D82-1E4B-9A10-37C3AA928502}" destId="{B836D832-A97C-F54C-9603-86DCD81015CB}" srcOrd="0" destOrd="0" presId="urn:microsoft.com/office/officeart/2005/8/layout/chevron2"/>
    <dgm:cxn modelId="{19C412DA-4E0A-E743-86AC-68DCE9DE2DCE}" type="presParOf" srcId="{938C6CF4-5D82-1E4B-9A10-37C3AA928502}" destId="{6A39BE8B-3407-064F-9D52-FE9EAC1B9A95}" srcOrd="1" destOrd="0" presId="urn:microsoft.com/office/officeart/2005/8/layout/chevron2"/>
    <dgm:cxn modelId="{4DA3A206-D588-6E41-9C5D-E65CBACB3E13}" type="presParOf" srcId="{0DDC83B2-3EEA-D949-A1CC-331A259B6E2A}" destId="{F5AC5C74-D463-4D42-94C2-B789948AABB7}" srcOrd="3" destOrd="0" presId="urn:microsoft.com/office/officeart/2005/8/layout/chevron2"/>
    <dgm:cxn modelId="{02B17EC9-D30A-4346-84DA-2342E2742ACD}" type="presParOf" srcId="{0DDC83B2-3EEA-D949-A1CC-331A259B6E2A}" destId="{4C9C8D82-67F3-9048-98D5-EB7EEE51DBE1}" srcOrd="4" destOrd="0" presId="urn:microsoft.com/office/officeart/2005/8/layout/chevron2"/>
    <dgm:cxn modelId="{3D686E6C-B4EE-CC4C-B3FB-83CFE1A0F385}" type="presParOf" srcId="{4C9C8D82-67F3-9048-98D5-EB7EEE51DBE1}" destId="{048A24F6-CB19-D345-9B5A-39E78F55496B}" srcOrd="0" destOrd="0" presId="urn:microsoft.com/office/officeart/2005/8/layout/chevron2"/>
    <dgm:cxn modelId="{D725E7F2-9D5C-D24B-AD04-F59084B6E0FD}" type="presParOf" srcId="{4C9C8D82-67F3-9048-98D5-EB7EEE51DBE1}" destId="{61A6AD4B-35AC-7348-94B9-A67BF25BCD95}" srcOrd="1" destOrd="0" presId="urn:microsoft.com/office/officeart/2005/8/layout/chevron2"/>
    <dgm:cxn modelId="{F2B2E358-A3D7-9744-83D2-4478484D2F52}" type="presParOf" srcId="{0DDC83B2-3EEA-D949-A1CC-331A259B6E2A}" destId="{DD0E4713-BCCD-3F42-8C75-F60471432921}" srcOrd="5" destOrd="0" presId="urn:microsoft.com/office/officeart/2005/8/layout/chevron2"/>
    <dgm:cxn modelId="{D97BBA81-0CBD-7A43-823D-3BA553FF7CD2}" type="presParOf" srcId="{0DDC83B2-3EEA-D949-A1CC-331A259B6E2A}" destId="{3292DD3A-9491-4E40-958E-BBBD0534DFB6}" srcOrd="6" destOrd="0" presId="urn:microsoft.com/office/officeart/2005/8/layout/chevron2"/>
    <dgm:cxn modelId="{E3812436-442A-4D41-AE7B-875D1155A7E4}" type="presParOf" srcId="{3292DD3A-9491-4E40-958E-BBBD0534DFB6}" destId="{1D55ABE9-4B00-8940-85D7-561EA66E00C6}" srcOrd="0" destOrd="0" presId="urn:microsoft.com/office/officeart/2005/8/layout/chevron2"/>
    <dgm:cxn modelId="{B3A4F922-4DB9-B447-9945-E4505F48F069}" type="presParOf" srcId="{3292DD3A-9491-4E40-958E-BBBD0534DFB6}" destId="{347B1953-C64E-AF41-ACFB-9E57378EBACC}" srcOrd="1" destOrd="0" presId="urn:microsoft.com/office/officeart/2005/8/layout/chevron2"/>
    <dgm:cxn modelId="{09352819-9610-9448-8FA8-6A16D37FD392}" type="presParOf" srcId="{0DDC83B2-3EEA-D949-A1CC-331A259B6E2A}" destId="{AA19E0EC-495A-ED4D-A5A6-5D155D172B86}" srcOrd="7" destOrd="0" presId="urn:microsoft.com/office/officeart/2005/8/layout/chevron2"/>
    <dgm:cxn modelId="{E4116F36-A943-D44A-A195-9F12252BA2F2}" type="presParOf" srcId="{0DDC83B2-3EEA-D949-A1CC-331A259B6E2A}" destId="{8B9AF0FA-BED5-4347-8265-052EC16CCC49}" srcOrd="8" destOrd="0" presId="urn:microsoft.com/office/officeart/2005/8/layout/chevron2"/>
    <dgm:cxn modelId="{A881F36C-62F7-BF46-890E-262A85F4E892}" type="presParOf" srcId="{8B9AF0FA-BED5-4347-8265-052EC16CCC49}" destId="{08C0E649-DAE1-DE41-92DC-8DCEE08DC3C9}" srcOrd="0" destOrd="0" presId="urn:microsoft.com/office/officeart/2005/8/layout/chevron2"/>
    <dgm:cxn modelId="{444934EA-C19D-004A-B1B2-BED7E4D7D6B0}" type="presParOf" srcId="{8B9AF0FA-BED5-4347-8265-052EC16CCC49}" destId="{C4638643-B58B-B943-BFB5-CF24E194666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F2CB8-346E-0E49-B6B2-2AB45891A9E2}">
      <dsp:nvSpPr>
        <dsp:cNvPr id="0" name=""/>
        <dsp:cNvSpPr/>
      </dsp:nvSpPr>
      <dsp:spPr>
        <a:xfrm rot="5400000">
          <a:off x="-271520" y="272295"/>
          <a:ext cx="1810139" cy="1267097"/>
        </a:xfrm>
        <a:prstGeom prst="chevron">
          <a:avLst/>
        </a:prstGeom>
        <a:solidFill>
          <a:srgbClr val="4B82FD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1</a:t>
          </a:r>
        </a:p>
      </dsp:txBody>
      <dsp:txXfrm rot="-5400000">
        <a:off x="2" y="634323"/>
        <a:ext cx="1267097" cy="543042"/>
      </dsp:txXfrm>
    </dsp:sp>
    <dsp:sp modelId="{EF6F686E-2AE7-804E-8CA9-76D399FBFC71}">
      <dsp:nvSpPr>
        <dsp:cNvPr id="0" name=""/>
        <dsp:cNvSpPr/>
      </dsp:nvSpPr>
      <dsp:spPr>
        <a:xfrm rot="5400000">
          <a:off x="6441223" y="-5173351"/>
          <a:ext cx="1176590" cy="115248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 Telephone Screening</a:t>
          </a:r>
        </a:p>
      </dsp:txBody>
      <dsp:txXfrm rot="-5400000">
        <a:off x="1267097" y="58211"/>
        <a:ext cx="11467406" cy="1061718"/>
      </dsp:txXfrm>
    </dsp:sp>
    <dsp:sp modelId="{B836D832-A97C-F54C-9603-86DCD81015CB}">
      <dsp:nvSpPr>
        <dsp:cNvPr id="0" name=""/>
        <dsp:cNvSpPr/>
      </dsp:nvSpPr>
      <dsp:spPr>
        <a:xfrm rot="5400000">
          <a:off x="-271520" y="1969701"/>
          <a:ext cx="1810139" cy="1267097"/>
        </a:xfrm>
        <a:prstGeom prst="chevron">
          <a:avLst/>
        </a:prstGeom>
        <a:solidFill>
          <a:srgbClr val="4B82FD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2</a:t>
          </a:r>
        </a:p>
      </dsp:txBody>
      <dsp:txXfrm rot="-5400000">
        <a:off x="2" y="2331729"/>
        <a:ext cx="1267097" cy="543042"/>
      </dsp:txXfrm>
    </dsp:sp>
    <dsp:sp modelId="{6A39BE8B-3407-064F-9D52-FE9EAC1B9A95}">
      <dsp:nvSpPr>
        <dsp:cNvPr id="0" name=""/>
        <dsp:cNvSpPr/>
      </dsp:nvSpPr>
      <dsp:spPr>
        <a:xfrm rot="5400000">
          <a:off x="6441223" y="-3475945"/>
          <a:ext cx="1176590" cy="115248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 Surveys &amp; Saliva Sample</a:t>
          </a:r>
        </a:p>
      </dsp:txBody>
      <dsp:txXfrm rot="-5400000">
        <a:off x="1267097" y="1755617"/>
        <a:ext cx="11467406" cy="1061718"/>
      </dsp:txXfrm>
    </dsp:sp>
    <dsp:sp modelId="{048A24F6-CB19-D345-9B5A-39E78F55496B}">
      <dsp:nvSpPr>
        <dsp:cNvPr id="0" name=""/>
        <dsp:cNvSpPr/>
      </dsp:nvSpPr>
      <dsp:spPr>
        <a:xfrm rot="5400000">
          <a:off x="-271520" y="3667107"/>
          <a:ext cx="1810139" cy="1267097"/>
        </a:xfrm>
        <a:prstGeom prst="chevron">
          <a:avLst/>
        </a:prstGeom>
        <a:solidFill>
          <a:srgbClr val="4B82FD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3</a:t>
          </a:r>
        </a:p>
      </dsp:txBody>
      <dsp:txXfrm rot="-5400000">
        <a:off x="2" y="4029135"/>
        <a:ext cx="1267097" cy="543042"/>
      </dsp:txXfrm>
    </dsp:sp>
    <dsp:sp modelId="{61A6AD4B-35AC-7348-94B9-A67BF25BCD95}">
      <dsp:nvSpPr>
        <dsp:cNvPr id="0" name=""/>
        <dsp:cNvSpPr/>
      </dsp:nvSpPr>
      <dsp:spPr>
        <a:xfrm rot="5400000">
          <a:off x="6441223" y="-1778539"/>
          <a:ext cx="1176590" cy="115248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 32 Days of Surveys (via Smartphone)</a:t>
          </a:r>
        </a:p>
      </dsp:txBody>
      <dsp:txXfrm rot="-5400000">
        <a:off x="1267097" y="3453023"/>
        <a:ext cx="11467406" cy="1061718"/>
      </dsp:txXfrm>
    </dsp:sp>
    <dsp:sp modelId="{1D55ABE9-4B00-8940-85D7-561EA66E00C6}">
      <dsp:nvSpPr>
        <dsp:cNvPr id="0" name=""/>
        <dsp:cNvSpPr/>
      </dsp:nvSpPr>
      <dsp:spPr>
        <a:xfrm rot="5400000">
          <a:off x="-271520" y="5364513"/>
          <a:ext cx="1810139" cy="1267097"/>
        </a:xfrm>
        <a:prstGeom prst="chevron">
          <a:avLst/>
        </a:prstGeom>
        <a:solidFill>
          <a:srgbClr val="4B82FD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4</a:t>
          </a:r>
        </a:p>
      </dsp:txBody>
      <dsp:txXfrm rot="-5400000">
        <a:off x="2" y="5726541"/>
        <a:ext cx="1267097" cy="543042"/>
      </dsp:txXfrm>
    </dsp:sp>
    <dsp:sp modelId="{347B1953-C64E-AF41-ACFB-9E57378EBACC}">
      <dsp:nvSpPr>
        <dsp:cNvPr id="0" name=""/>
        <dsp:cNvSpPr/>
      </dsp:nvSpPr>
      <dsp:spPr>
        <a:xfrm rot="5400000">
          <a:off x="6441223" y="-81132"/>
          <a:ext cx="1176590" cy="115248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 Saliva Sample</a:t>
          </a:r>
        </a:p>
      </dsp:txBody>
      <dsp:txXfrm rot="-5400000">
        <a:off x="1267097" y="5150430"/>
        <a:ext cx="11467406" cy="1061718"/>
      </dsp:txXfrm>
    </dsp:sp>
    <dsp:sp modelId="{08C0E649-DAE1-DE41-92DC-8DCEE08DC3C9}">
      <dsp:nvSpPr>
        <dsp:cNvPr id="0" name=""/>
        <dsp:cNvSpPr/>
      </dsp:nvSpPr>
      <dsp:spPr>
        <a:xfrm rot="5400000">
          <a:off x="-271520" y="7061919"/>
          <a:ext cx="1810139" cy="1267097"/>
        </a:xfrm>
        <a:prstGeom prst="chevron">
          <a:avLst/>
        </a:prstGeom>
        <a:solidFill>
          <a:srgbClr val="4B82FD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5</a:t>
          </a:r>
        </a:p>
      </dsp:txBody>
      <dsp:txXfrm rot="-5400000">
        <a:off x="2" y="7423947"/>
        <a:ext cx="1267097" cy="543042"/>
      </dsp:txXfrm>
    </dsp:sp>
    <dsp:sp modelId="{C4638643-B58B-B943-BFB5-CF24E1946664}">
      <dsp:nvSpPr>
        <dsp:cNvPr id="0" name=""/>
        <dsp:cNvSpPr/>
      </dsp:nvSpPr>
      <dsp:spPr>
        <a:xfrm rot="5400000">
          <a:off x="6441223" y="1616273"/>
          <a:ext cx="1176590" cy="115248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/>
            <a:t> Debriefing &amp; Compensation</a:t>
          </a:r>
        </a:p>
      </dsp:txBody>
      <dsp:txXfrm rot="-5400000">
        <a:off x="1267097" y="6847835"/>
        <a:ext cx="11467406" cy="106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BF3F7-1C04-4849-988B-5090564855C1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91F2B-05F1-3344-9C0D-19AF84901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0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91F2B-05F1-3344-9C0D-19AF849014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5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1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04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1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9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4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2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6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8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7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0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708DB-A673-2A48-9622-B64C4EC939FC}" type="datetimeFigureOut">
              <a:rPr lang="en-US" smtClean="0"/>
              <a:t>7/19/2020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38427-7C17-7542-88DA-9A0604497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8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3.tiff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12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.ti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chart" Target="../charts/char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5.tiff"/><Relationship Id="rId10" Type="http://schemas.openxmlformats.org/officeDocument/2006/relationships/chart" Target="../charts/chart1.xml"/><Relationship Id="rId4" Type="http://schemas.openxmlformats.org/officeDocument/2006/relationships/image" Target="../media/image2.tiff"/><Relationship Id="rId9" Type="http://schemas.microsoft.com/office/2007/relationships/diagramDrawing" Target="../diagrams/drawing1.xml"/><Relationship Id="rId1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E99935B-717A-884E-887C-44DF2FBAA5D5}"/>
              </a:ext>
            </a:extLst>
          </p:cNvPr>
          <p:cNvSpPr/>
          <p:nvPr/>
        </p:nvSpPr>
        <p:spPr>
          <a:xfrm>
            <a:off x="618048" y="304139"/>
            <a:ext cx="42704823" cy="34885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CA3DD-1574-DD42-B6D9-68F95C194176}"/>
              </a:ext>
            </a:extLst>
          </p:cNvPr>
          <p:cNvSpPr/>
          <p:nvPr/>
        </p:nvSpPr>
        <p:spPr>
          <a:xfrm>
            <a:off x="575048" y="4038598"/>
            <a:ext cx="13574829" cy="286621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9B863-9B2D-B848-86DC-B985A820106A}"/>
              </a:ext>
            </a:extLst>
          </p:cNvPr>
          <p:cNvSpPr txBox="1"/>
          <p:nvPr/>
        </p:nvSpPr>
        <p:spPr>
          <a:xfrm rot="10800000" flipV="1">
            <a:off x="661049" y="266836"/>
            <a:ext cx="42655103" cy="4421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4B82FD"/>
                </a:solidFill>
                <a:latin typeface="Times New Roman" charset="0"/>
                <a:ea typeface="Times New Roman" charset="0"/>
                <a:cs typeface="Times New Roman" charset="0"/>
              </a:rPr>
              <a:t>The Impact of Depressed Mood and Coping Motives in those with Pre-Menstrual Dysphoric Disorder on Cannabis Use Quantity Across the Menstrual Cycle</a:t>
            </a:r>
          </a:p>
          <a:p>
            <a:pPr algn="ctr"/>
            <a:r>
              <a:rPr lang="en-US" sz="5333" dirty="0">
                <a:solidFill>
                  <a:srgbClr val="4B82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800" dirty="0">
                <a:solidFill>
                  <a:srgbClr val="4B82FD"/>
                </a:solidFill>
                <a:latin typeface="Times New Roman" charset="0"/>
                <a:ea typeface="Times New Roman" charset="0"/>
                <a:cs typeface="Times New Roman" charset="0"/>
              </a:rPr>
              <a:t>Kayla Joyce MSc, Kara Thompson PhD, Philip </a:t>
            </a:r>
            <a:r>
              <a:rPr lang="en-US" sz="4800" dirty="0" err="1">
                <a:solidFill>
                  <a:srgbClr val="4B82FD"/>
                </a:solidFill>
                <a:latin typeface="Times New Roman" charset="0"/>
                <a:ea typeface="Times New Roman" charset="0"/>
                <a:cs typeface="Times New Roman" charset="0"/>
              </a:rPr>
              <a:t>Tibbo</a:t>
            </a:r>
            <a:r>
              <a:rPr lang="en-US" sz="4800" dirty="0">
                <a:solidFill>
                  <a:srgbClr val="4B82FD"/>
                </a:solidFill>
                <a:latin typeface="Times New Roman" charset="0"/>
                <a:ea typeface="Times New Roman" charset="0"/>
                <a:cs typeface="Times New Roman" charset="0"/>
              </a:rPr>
              <a:t> MD, Kimberley Good PhD, M. O’Leary MSc, Tara Perrot PhD, Amanda Hudson PhD, Sherry Stewart PhD</a:t>
            </a:r>
          </a:p>
          <a:p>
            <a:pPr algn="ctr"/>
            <a:r>
              <a:rPr lang="en-US" sz="4000" dirty="0">
                <a:solidFill>
                  <a:srgbClr val="4B82FD"/>
                </a:solidFill>
                <a:latin typeface="Times New Roman" charset="0"/>
                <a:ea typeface="Times New Roman" charset="0"/>
                <a:cs typeface="Times New Roman" charset="0"/>
              </a:rPr>
              <a:t>Dalhousie University, Nova Scotia, Canada</a:t>
            </a:r>
            <a:br>
              <a:rPr lang="en-US" sz="4800" dirty="0">
                <a:solidFill>
                  <a:srgbClr val="FD70DC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4800" dirty="0">
              <a:solidFill>
                <a:srgbClr val="FD70D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EDB24A-D316-424A-8102-B8AFD3A347CE}"/>
              </a:ext>
            </a:extLst>
          </p:cNvPr>
          <p:cNvGrpSpPr/>
          <p:nvPr/>
        </p:nvGrpSpPr>
        <p:grpSpPr>
          <a:xfrm>
            <a:off x="1579807" y="16253584"/>
            <a:ext cx="11565309" cy="8384686"/>
            <a:chOff x="1181399" y="8042707"/>
            <a:chExt cx="13352455" cy="943506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4A3EE9-8389-1741-AFA9-1AE95F95A201}"/>
                </a:ext>
              </a:extLst>
            </p:cNvPr>
            <p:cNvSpPr txBox="1"/>
            <p:nvPr/>
          </p:nvSpPr>
          <p:spPr>
            <a:xfrm>
              <a:off x="6173946" y="8042707"/>
              <a:ext cx="3788772" cy="1604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67" b="1" dirty="0">
                  <a:solidFill>
                    <a:srgbClr val="4B82FD"/>
                  </a:solidFill>
                  <a:latin typeface="Calibri" charset="0"/>
                  <a:ea typeface="Times New Roman" charset="0"/>
                  <a:cs typeface="Times New Roman" charset="0"/>
                </a:rPr>
                <a:t>Menstrual</a:t>
              </a:r>
              <a:endParaRPr lang="en-US" sz="4667" dirty="0">
                <a:solidFill>
                  <a:srgbClr val="4B82FD"/>
                </a:solidFill>
                <a:latin typeface="Times New Roman" charset="0"/>
                <a:ea typeface="Times New Roman" charset="0"/>
              </a:endParaRPr>
            </a:p>
            <a:p>
              <a:pPr algn="ctr"/>
              <a:r>
                <a:rPr lang="en-US" sz="4000" dirty="0">
                  <a:solidFill>
                    <a:srgbClr val="4B82FD"/>
                  </a:solidFill>
                  <a:latin typeface="Calibri" charset="0"/>
                  <a:ea typeface="Times New Roman" charset="0"/>
                  <a:cs typeface="Times New Roman" charset="0"/>
                </a:rPr>
                <a:t>Days 1 to 5</a:t>
              </a:r>
              <a:endParaRPr lang="en-US" sz="4000" dirty="0">
                <a:solidFill>
                  <a:srgbClr val="4B82FD"/>
                </a:solidFill>
                <a:latin typeface="Times New Roman" charset="0"/>
                <a:ea typeface="Times New Roman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9B484C-84E4-A74A-BE24-7595301C4ACC}"/>
                </a:ext>
              </a:extLst>
            </p:cNvPr>
            <p:cNvSpPr txBox="1"/>
            <p:nvPr/>
          </p:nvSpPr>
          <p:spPr>
            <a:xfrm>
              <a:off x="10300151" y="11105312"/>
              <a:ext cx="4233703" cy="1604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67" b="1" dirty="0">
                  <a:solidFill>
                    <a:srgbClr val="4B82FD"/>
                  </a:solidFill>
                  <a:latin typeface="Calibri" charset="0"/>
                  <a:ea typeface="Times New Roman" charset="0"/>
                  <a:cs typeface="Times New Roman" charset="0"/>
                </a:rPr>
                <a:t>Follicular</a:t>
              </a:r>
              <a:endParaRPr lang="en-US" sz="4667" dirty="0">
                <a:solidFill>
                  <a:srgbClr val="4B82FD"/>
                </a:solidFill>
                <a:latin typeface="Times New Roman" charset="0"/>
                <a:ea typeface="Times New Roman" charset="0"/>
              </a:endParaRPr>
            </a:p>
            <a:p>
              <a:pPr algn="ctr"/>
              <a:r>
                <a:rPr lang="en-US" sz="4000" dirty="0">
                  <a:solidFill>
                    <a:srgbClr val="4B82FD"/>
                  </a:solidFill>
                  <a:latin typeface="Calibri" charset="0"/>
                  <a:ea typeface="Times New Roman" charset="0"/>
                  <a:cs typeface="Times New Roman" charset="0"/>
                </a:rPr>
                <a:t>Days 6 to 12</a:t>
              </a:r>
              <a:endParaRPr lang="en-US" sz="4000" dirty="0">
                <a:solidFill>
                  <a:srgbClr val="4B82FD"/>
                </a:solidFill>
                <a:latin typeface="Times New Roman" charset="0"/>
                <a:ea typeface="Times New Roman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DC0BE1-BAC2-D34F-81B0-E3A36F7E2DDE}"/>
                </a:ext>
              </a:extLst>
            </p:cNvPr>
            <p:cNvSpPr txBox="1"/>
            <p:nvPr/>
          </p:nvSpPr>
          <p:spPr>
            <a:xfrm>
              <a:off x="9409562" y="15109658"/>
              <a:ext cx="4133446" cy="1604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67" b="1" dirty="0">
                  <a:solidFill>
                    <a:srgbClr val="4B82FD"/>
                  </a:solidFill>
                  <a:latin typeface="Calibri" charset="0"/>
                  <a:ea typeface="Times New Roman" charset="0"/>
                  <a:cs typeface="Times New Roman" charset="0"/>
                </a:rPr>
                <a:t>Ovulatory</a:t>
              </a:r>
              <a:endParaRPr lang="en-US" sz="4667" dirty="0">
                <a:solidFill>
                  <a:srgbClr val="4B82FD"/>
                </a:solidFill>
                <a:latin typeface="Times New Roman" charset="0"/>
                <a:ea typeface="Times New Roman" charset="0"/>
              </a:endParaRPr>
            </a:p>
            <a:p>
              <a:pPr algn="ctr"/>
              <a:r>
                <a:rPr lang="en-US" sz="4000" dirty="0">
                  <a:solidFill>
                    <a:srgbClr val="4B82FD"/>
                  </a:solidFill>
                  <a:latin typeface="Calibri" charset="0"/>
                  <a:ea typeface="Times New Roman" charset="0"/>
                  <a:cs typeface="Times New Roman" charset="0"/>
                </a:rPr>
                <a:t>Days 13 to 16</a:t>
              </a:r>
              <a:endParaRPr lang="en-US" sz="4000" dirty="0">
                <a:solidFill>
                  <a:srgbClr val="4B82FD"/>
                </a:solidFill>
                <a:latin typeface="Times New Roman" charset="0"/>
                <a:ea typeface="Times New Roman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C11A24-0EAD-674D-A905-8FD5E6FDE0D0}"/>
                </a:ext>
              </a:extLst>
            </p:cNvPr>
            <p:cNvSpPr txBox="1"/>
            <p:nvPr/>
          </p:nvSpPr>
          <p:spPr>
            <a:xfrm>
              <a:off x="1734608" y="15180361"/>
              <a:ext cx="5260380" cy="22974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67" b="1" dirty="0">
                  <a:solidFill>
                    <a:srgbClr val="4B82FD"/>
                  </a:solidFill>
                  <a:latin typeface="Calibri" charset="0"/>
                  <a:ea typeface="Times New Roman" charset="0"/>
                  <a:cs typeface="Times New Roman" charset="0"/>
                </a:rPr>
                <a:t>Luteal</a:t>
              </a:r>
              <a:endParaRPr lang="en-US" sz="4667" dirty="0">
                <a:solidFill>
                  <a:srgbClr val="4B82FD"/>
                </a:solidFill>
                <a:latin typeface="Times New Roman" charset="0"/>
                <a:ea typeface="Times New Roman" charset="0"/>
              </a:endParaRPr>
            </a:p>
            <a:p>
              <a:pPr algn="ctr"/>
              <a:r>
                <a:rPr lang="en-US" sz="4000" dirty="0">
                  <a:solidFill>
                    <a:srgbClr val="4B82FD"/>
                  </a:solidFill>
                  <a:latin typeface="Calibri" charset="0"/>
                  <a:ea typeface="Times New Roman" charset="0"/>
                  <a:cs typeface="Times New Roman" charset="0"/>
                </a:rPr>
                <a:t>Days 17 to premenstrual phase</a:t>
              </a:r>
              <a:endParaRPr lang="en-US" sz="4000" dirty="0">
                <a:solidFill>
                  <a:srgbClr val="4B82FD"/>
                </a:solidFill>
                <a:latin typeface="Times New Roman" charset="0"/>
                <a:ea typeface="Times New Roman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3DB205-A02C-8E45-B6FD-22726A2C3424}"/>
                </a:ext>
              </a:extLst>
            </p:cNvPr>
            <p:cNvSpPr txBox="1"/>
            <p:nvPr/>
          </p:nvSpPr>
          <p:spPr>
            <a:xfrm>
              <a:off x="1181399" y="10605013"/>
              <a:ext cx="4692116" cy="22974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667" b="1" dirty="0">
                  <a:solidFill>
                    <a:srgbClr val="4B82FD"/>
                  </a:solidFill>
                  <a:latin typeface="Calibri" charset="0"/>
                  <a:ea typeface="Times New Roman" charset="0"/>
                  <a:cs typeface="Times New Roman" charset="0"/>
                </a:rPr>
                <a:t>Premenstrual</a:t>
              </a:r>
              <a:endParaRPr lang="en-US" sz="4667" dirty="0">
                <a:solidFill>
                  <a:srgbClr val="4B82FD"/>
                </a:solidFill>
                <a:latin typeface="Times New Roman" charset="0"/>
                <a:ea typeface="Times New Roman" charset="0"/>
              </a:endParaRPr>
            </a:p>
            <a:p>
              <a:pPr algn="ctr"/>
              <a:r>
                <a:rPr lang="en-US" sz="4000" dirty="0">
                  <a:solidFill>
                    <a:srgbClr val="4B82FD"/>
                  </a:solidFill>
                  <a:latin typeface="Calibri" charset="0"/>
                  <a:ea typeface="Times New Roman" charset="0"/>
                  <a:cs typeface="Times New Roman" charset="0"/>
                </a:rPr>
                <a:t>5 days prior to menstruation</a:t>
              </a:r>
              <a:endParaRPr lang="en-US" sz="4000" dirty="0">
                <a:solidFill>
                  <a:srgbClr val="4B82FD"/>
                </a:solidFill>
                <a:latin typeface="Times New Roman" charset="0"/>
                <a:ea typeface="Times New Roman" charset="0"/>
              </a:endParaRPr>
            </a:p>
          </p:txBody>
        </p:sp>
        <p:sp>
          <p:nvSpPr>
            <p:cNvPr id="18" name="Left Arrow 17">
              <a:extLst>
                <a:ext uri="{FF2B5EF4-FFF2-40B4-BE49-F238E27FC236}">
                  <a16:creationId xmlns:a16="http://schemas.microsoft.com/office/drawing/2014/main" id="{DD013D35-EF02-3C4B-89FE-4C8CEA8526C1}"/>
                </a:ext>
              </a:extLst>
            </p:cNvPr>
            <p:cNvSpPr/>
            <p:nvPr/>
          </p:nvSpPr>
          <p:spPr>
            <a:xfrm rot="13501129">
              <a:off x="10389909" y="9323723"/>
              <a:ext cx="1555358" cy="1286776"/>
            </a:xfrm>
            <a:prstGeom prst="leftArrow">
              <a:avLst/>
            </a:prstGeom>
            <a:solidFill>
              <a:srgbClr val="4B82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518"/>
            </a:p>
          </p:txBody>
        </p:sp>
        <p:sp>
          <p:nvSpPr>
            <p:cNvPr id="19" name="Left Arrow 18">
              <a:extLst>
                <a:ext uri="{FF2B5EF4-FFF2-40B4-BE49-F238E27FC236}">
                  <a16:creationId xmlns:a16="http://schemas.microsoft.com/office/drawing/2014/main" id="{D6E26DA6-0508-7A46-8DE9-6C708F232033}"/>
                </a:ext>
              </a:extLst>
            </p:cNvPr>
            <p:cNvSpPr/>
            <p:nvPr/>
          </p:nvSpPr>
          <p:spPr>
            <a:xfrm rot="17298094">
              <a:off x="11386476" y="13466311"/>
              <a:ext cx="1467613" cy="1363707"/>
            </a:xfrm>
            <a:prstGeom prst="leftArrow">
              <a:avLst/>
            </a:prstGeom>
            <a:solidFill>
              <a:srgbClr val="4B82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518" dirty="0"/>
            </a:p>
          </p:txBody>
        </p:sp>
        <p:sp>
          <p:nvSpPr>
            <p:cNvPr id="20" name="Left Arrow 19">
              <a:extLst>
                <a:ext uri="{FF2B5EF4-FFF2-40B4-BE49-F238E27FC236}">
                  <a16:creationId xmlns:a16="http://schemas.microsoft.com/office/drawing/2014/main" id="{0907DAD4-C4C1-3147-B552-28C735E67836}"/>
                </a:ext>
              </a:extLst>
            </p:cNvPr>
            <p:cNvSpPr/>
            <p:nvPr/>
          </p:nvSpPr>
          <p:spPr>
            <a:xfrm>
              <a:off x="7382986" y="15319048"/>
              <a:ext cx="1467614" cy="1363708"/>
            </a:xfrm>
            <a:prstGeom prst="leftArrow">
              <a:avLst/>
            </a:prstGeom>
            <a:solidFill>
              <a:srgbClr val="4B82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518" dirty="0"/>
            </a:p>
          </p:txBody>
        </p:sp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EDB83D5F-B6A5-024B-B02A-53ADC91F3245}"/>
                </a:ext>
              </a:extLst>
            </p:cNvPr>
            <p:cNvSpPr/>
            <p:nvPr/>
          </p:nvSpPr>
          <p:spPr>
            <a:xfrm rot="4592971">
              <a:off x="3645449" y="13287267"/>
              <a:ext cx="1467611" cy="1363707"/>
            </a:xfrm>
            <a:prstGeom prst="leftArrow">
              <a:avLst/>
            </a:prstGeom>
            <a:solidFill>
              <a:srgbClr val="4B82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518" dirty="0"/>
            </a:p>
          </p:txBody>
        </p:sp>
        <p:sp>
          <p:nvSpPr>
            <p:cNvPr id="22" name="Left Arrow 21">
              <a:extLst>
                <a:ext uri="{FF2B5EF4-FFF2-40B4-BE49-F238E27FC236}">
                  <a16:creationId xmlns:a16="http://schemas.microsoft.com/office/drawing/2014/main" id="{50959DB3-8D83-504E-88AE-24A5AD7D646F}"/>
                </a:ext>
              </a:extLst>
            </p:cNvPr>
            <p:cNvSpPr/>
            <p:nvPr/>
          </p:nvSpPr>
          <p:spPr>
            <a:xfrm rot="8506382">
              <a:off x="4536985" y="8719820"/>
              <a:ext cx="1467614" cy="1363708"/>
            </a:xfrm>
            <a:prstGeom prst="leftArrow">
              <a:avLst/>
            </a:prstGeom>
            <a:solidFill>
              <a:srgbClr val="4B82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1518">
                <a:solidFill>
                  <a:srgbClr val="FF59A4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EA06E15-7BBF-4147-AA19-ACE5DD46A859}"/>
              </a:ext>
            </a:extLst>
          </p:cNvPr>
          <p:cNvSpPr txBox="1"/>
          <p:nvPr/>
        </p:nvSpPr>
        <p:spPr>
          <a:xfrm>
            <a:off x="563184" y="4080802"/>
            <a:ext cx="13574829" cy="2543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u="sng" dirty="0">
                <a:solidFill>
                  <a:srgbClr val="4B82FD"/>
                </a:solidFill>
              </a:rPr>
              <a:t>Introduction</a:t>
            </a:r>
          </a:p>
          <a:p>
            <a:pPr algn="ctr"/>
            <a:r>
              <a:rPr lang="en-US" sz="2000" b="1" u="sng" dirty="0">
                <a:solidFill>
                  <a:srgbClr val="4B82FD"/>
                </a:solidFill>
              </a:rPr>
              <a:t> </a:t>
            </a:r>
          </a:p>
          <a:p>
            <a:pPr algn="just"/>
            <a:r>
              <a:rPr lang="en-US" sz="4500" b="1" dirty="0">
                <a:solidFill>
                  <a:srgbClr val="4B82FD"/>
                </a:solidFill>
              </a:rPr>
              <a:t>-</a:t>
            </a:r>
            <a:r>
              <a:rPr lang="en-US" sz="4500" dirty="0"/>
              <a:t>  Use of addictive substances change across the menstrual cycle </a:t>
            </a:r>
            <a:r>
              <a:rPr lang="en-US" sz="4500" baseline="30000" dirty="0"/>
              <a:t>1</a:t>
            </a:r>
            <a:endParaRPr lang="en-US" sz="4500" baseline="30000" dirty="0">
              <a:solidFill>
                <a:srgbClr val="4B82FD"/>
              </a:solidFill>
            </a:endParaRPr>
          </a:p>
          <a:p>
            <a:pPr algn="just"/>
            <a:endParaRPr lang="en-US" sz="4500" dirty="0"/>
          </a:p>
          <a:p>
            <a:pPr algn="just"/>
            <a:r>
              <a:rPr lang="en-US" sz="4500" b="1" dirty="0">
                <a:solidFill>
                  <a:srgbClr val="4B82FD"/>
                </a:solidFill>
              </a:rPr>
              <a:t>- </a:t>
            </a:r>
            <a:r>
              <a:rPr lang="en-US" sz="4500" dirty="0"/>
              <a:t>Cannabis use findings are mixed </a:t>
            </a:r>
            <a:r>
              <a:rPr lang="en-US" sz="4500" baseline="30000" dirty="0"/>
              <a:t>2,3</a:t>
            </a:r>
            <a:br>
              <a:rPr lang="en-US" sz="4500" baseline="30000" dirty="0">
                <a:solidFill>
                  <a:srgbClr val="4B82FD"/>
                </a:solidFill>
              </a:rPr>
            </a:br>
            <a:endParaRPr lang="en-US" sz="4500" baseline="30000" dirty="0">
              <a:solidFill>
                <a:srgbClr val="4B82FD"/>
              </a:solidFill>
            </a:endParaRPr>
          </a:p>
          <a:p>
            <a:pPr algn="just"/>
            <a:r>
              <a:rPr lang="en-US" sz="4500" b="1" dirty="0">
                <a:solidFill>
                  <a:srgbClr val="4B82FD"/>
                </a:solidFill>
              </a:rPr>
              <a:t>-  </a:t>
            </a:r>
            <a:r>
              <a:rPr lang="en-US" sz="4500" dirty="0"/>
              <a:t>Cannabis use may fluctuate across menstrual cycle phase, with increased use pre-menstrually and menstrually – phases characterized by increased negative affect </a:t>
            </a:r>
            <a:r>
              <a:rPr lang="en-US" sz="4500" baseline="30000" dirty="0"/>
              <a:t>4,5,6</a:t>
            </a:r>
          </a:p>
          <a:p>
            <a:pPr marL="685800" indent="-685800">
              <a:buFontTx/>
              <a:buChar char="-"/>
            </a:pPr>
            <a:endParaRPr lang="en-US" sz="4500" baseline="30000" dirty="0">
              <a:solidFill>
                <a:srgbClr val="4B82FD"/>
              </a:solidFill>
            </a:endParaRPr>
          </a:p>
          <a:p>
            <a:pPr algn="just"/>
            <a:r>
              <a:rPr lang="en-US" sz="4500" b="1" dirty="0">
                <a:solidFill>
                  <a:srgbClr val="4B82FD"/>
                </a:solidFill>
              </a:rPr>
              <a:t>-  Pre-Menstrual Dysphoric Disorder (PMDD): </a:t>
            </a:r>
            <a:r>
              <a:rPr lang="en-US" sz="4500" dirty="0"/>
              <a:t>a mood disorder diagnosis characterized by severe increases in depressed mood pre-menstrually and menstrually</a:t>
            </a:r>
          </a:p>
          <a:p>
            <a:pPr marL="685800" indent="-685800" algn="just">
              <a:buFontTx/>
              <a:buChar char="-"/>
            </a:pPr>
            <a:endParaRPr lang="en-US" sz="4500" dirty="0">
              <a:solidFill>
                <a:srgbClr val="4B82FD"/>
              </a:solidFill>
            </a:endParaRPr>
          </a:p>
          <a:p>
            <a:pPr algn="just"/>
            <a:r>
              <a:rPr lang="en-US" sz="4500" b="1" dirty="0">
                <a:solidFill>
                  <a:srgbClr val="4B82FD"/>
                </a:solidFill>
              </a:rPr>
              <a:t>-</a:t>
            </a:r>
            <a:r>
              <a:rPr lang="en-US" sz="4500" dirty="0"/>
              <a:t>  Substance use is generally higher in those with vs. without PMDD </a:t>
            </a:r>
            <a:r>
              <a:rPr lang="en-US" sz="4500" baseline="30000" dirty="0"/>
              <a:t>7</a:t>
            </a:r>
            <a:r>
              <a:rPr lang="en-US" sz="4500" dirty="0"/>
              <a:t> </a:t>
            </a: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endParaRPr lang="en-US" sz="4500" dirty="0">
              <a:highlight>
                <a:srgbClr val="FFFF00"/>
              </a:highlight>
            </a:endParaRPr>
          </a:p>
          <a:p>
            <a:pPr algn="ctr"/>
            <a:r>
              <a:rPr lang="en-US" sz="5330" b="1" u="sng" dirty="0">
                <a:solidFill>
                  <a:srgbClr val="4B82FD"/>
                </a:solidFill>
              </a:rPr>
              <a:t>PMDD Hypothesis</a:t>
            </a:r>
          </a:p>
          <a:p>
            <a:pPr algn="just"/>
            <a:r>
              <a:rPr lang="en-US" sz="2000" b="1" u="sng" dirty="0">
                <a:solidFill>
                  <a:srgbClr val="4B82FD"/>
                </a:solidFill>
              </a:rPr>
              <a:t> </a:t>
            </a:r>
          </a:p>
          <a:p>
            <a:pPr algn="just"/>
            <a:r>
              <a:rPr lang="en-US" sz="4500" dirty="0"/>
              <a:t>Increases in depressed mood and coping motives will be associated with increased cannabis quantity pre-menstrually and menstrually, particularly among females with PMDD vs. without</a:t>
            </a:r>
          </a:p>
        </p:txBody>
      </p:sp>
      <p:sp>
        <p:nvSpPr>
          <p:cNvPr id="56" name="Chevron 4">
            <a:extLst>
              <a:ext uri="{FF2B5EF4-FFF2-40B4-BE49-F238E27FC236}">
                <a16:creationId xmlns:a16="http://schemas.microsoft.com/office/drawing/2014/main" id="{9762649B-763A-8C4A-83A1-A623EB4C0CDA}"/>
              </a:ext>
            </a:extLst>
          </p:cNvPr>
          <p:cNvSpPr/>
          <p:nvPr/>
        </p:nvSpPr>
        <p:spPr>
          <a:xfrm>
            <a:off x="15779250" y="9331759"/>
            <a:ext cx="1203927" cy="6121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500" b="1" kern="1200" dirty="0">
              <a:solidFill>
                <a:srgbClr val="00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FFFBA85-4187-F240-8C0D-9292B43E1F40}"/>
              </a:ext>
            </a:extLst>
          </p:cNvPr>
          <p:cNvSpPr txBox="1"/>
          <p:nvPr/>
        </p:nvSpPr>
        <p:spPr>
          <a:xfrm>
            <a:off x="30075008" y="4393177"/>
            <a:ext cx="1332215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u="sng" dirty="0">
                <a:solidFill>
                  <a:srgbClr val="4B82FD"/>
                </a:solidFill>
              </a:rPr>
              <a:t>Results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F970ADB-3A5F-4749-9908-4BCBCBE104BA}"/>
              </a:ext>
            </a:extLst>
          </p:cNvPr>
          <p:cNvSpPr txBox="1"/>
          <p:nvPr/>
        </p:nvSpPr>
        <p:spPr>
          <a:xfrm>
            <a:off x="30046482" y="27955168"/>
            <a:ext cx="1331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4B82FD"/>
                </a:solidFill>
              </a:rPr>
              <a:t>References available upon request</a:t>
            </a:r>
          </a:p>
        </p:txBody>
      </p:sp>
      <p:pic>
        <p:nvPicPr>
          <p:cNvPr id="75" name="Content Placeholder 4">
            <a:extLst>
              <a:ext uri="{FF2B5EF4-FFF2-40B4-BE49-F238E27FC236}">
                <a16:creationId xmlns:a16="http://schemas.microsoft.com/office/drawing/2014/main" id="{4AE03FA8-85A1-0247-A10C-3D7995920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929" y="16134455"/>
            <a:ext cx="4101381" cy="438121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501565B-728A-0D4C-910A-8E24D11DE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913" y="29888287"/>
            <a:ext cx="3249370" cy="2164081"/>
          </a:xfrm>
          <a:prstGeom prst="rect">
            <a:avLst/>
          </a:prstGeom>
          <a:ln w="9525">
            <a:solidFill>
              <a:srgbClr val="4B82FD"/>
            </a:solidFill>
          </a:ln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34F5EDD2-2EF4-D941-A878-96F52C2840BA}"/>
              </a:ext>
            </a:extLst>
          </p:cNvPr>
          <p:cNvSpPr/>
          <p:nvPr/>
        </p:nvSpPr>
        <p:spPr>
          <a:xfrm>
            <a:off x="15201187" y="4038598"/>
            <a:ext cx="13574829" cy="286621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5DF6E08-A9D1-D74E-8818-3D156C5F0E84}"/>
              </a:ext>
            </a:extLst>
          </p:cNvPr>
          <p:cNvSpPr/>
          <p:nvPr/>
        </p:nvSpPr>
        <p:spPr>
          <a:xfrm>
            <a:off x="29704322" y="4128334"/>
            <a:ext cx="13574829" cy="286621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5756977-7664-CB48-AED6-1643039614F2}"/>
              </a:ext>
            </a:extLst>
          </p:cNvPr>
          <p:cNvSpPr txBox="1"/>
          <p:nvPr/>
        </p:nvSpPr>
        <p:spPr>
          <a:xfrm>
            <a:off x="15226322" y="4128334"/>
            <a:ext cx="13574829" cy="22225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u="sng" dirty="0">
                <a:solidFill>
                  <a:srgbClr val="4B82FD"/>
                </a:solidFill>
              </a:rPr>
              <a:t>Methods</a:t>
            </a:r>
          </a:p>
          <a:p>
            <a:pPr algn="ctr"/>
            <a:r>
              <a:rPr lang="en-US" sz="2000" b="1" u="sng" dirty="0">
                <a:solidFill>
                  <a:srgbClr val="4B82FD"/>
                </a:solidFill>
              </a:rPr>
              <a:t> </a:t>
            </a:r>
            <a:endParaRPr lang="en-US" sz="2000" baseline="30000" dirty="0">
              <a:solidFill>
                <a:srgbClr val="4B82FD"/>
              </a:solidFill>
            </a:endParaRPr>
          </a:p>
          <a:p>
            <a:pPr algn="just"/>
            <a:r>
              <a:rPr lang="en-US" sz="4500" i="1" dirty="0">
                <a:solidFill>
                  <a:srgbClr val="4B82FD"/>
                </a:solidFill>
              </a:rPr>
              <a:t>Participants. </a:t>
            </a:r>
            <a:r>
              <a:rPr lang="en-US" sz="4500" dirty="0"/>
              <a:t>69 naturally-cycling female cannabis users (</a:t>
            </a:r>
            <a:r>
              <a:rPr lang="en-US" sz="4500" i="1" dirty="0"/>
              <a:t>M</a:t>
            </a:r>
            <a:r>
              <a:rPr lang="en-US" sz="4500" i="1" baseline="-25000" dirty="0"/>
              <a:t>age</a:t>
            </a:r>
            <a:r>
              <a:rPr lang="en-US" sz="4500" dirty="0"/>
              <a:t> = 29.25, </a:t>
            </a:r>
            <a:r>
              <a:rPr lang="en-US" sz="4500" i="1" dirty="0"/>
              <a:t>SD</a:t>
            </a:r>
            <a:r>
              <a:rPr lang="en-US" sz="4500" dirty="0"/>
              <a:t> = 5.66, Range = 19-43 years)</a:t>
            </a:r>
          </a:p>
          <a:p>
            <a:endParaRPr lang="en-US" sz="4500" dirty="0">
              <a:solidFill>
                <a:srgbClr val="4B82FD"/>
              </a:solidFill>
            </a:endParaRPr>
          </a:p>
          <a:p>
            <a:r>
              <a:rPr lang="en-US" sz="4500" i="1" dirty="0">
                <a:solidFill>
                  <a:srgbClr val="4B82FD"/>
                </a:solidFill>
              </a:rPr>
              <a:t>Procedure. </a:t>
            </a: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endParaRPr lang="en-US" sz="4500" i="1" dirty="0">
              <a:solidFill>
                <a:srgbClr val="4B82FD"/>
              </a:solidFill>
            </a:endParaRPr>
          </a:p>
          <a:p>
            <a:r>
              <a:rPr lang="en-US" sz="4500" b="1" i="1" dirty="0">
                <a:solidFill>
                  <a:srgbClr val="4B82FD"/>
                </a:solidFill>
              </a:rPr>
              <a:t>Materials.</a:t>
            </a:r>
          </a:p>
          <a:p>
            <a:pPr algn="just"/>
            <a:r>
              <a:rPr lang="en-US" sz="4500" i="1" dirty="0">
                <a:solidFill>
                  <a:srgbClr val="4B82FD"/>
                </a:solidFill>
              </a:rPr>
              <a:t>Daily Diary Survey. </a:t>
            </a:r>
            <a:r>
              <a:rPr lang="en-US" sz="4500" dirty="0"/>
              <a:t>(1) Depressed Mood </a:t>
            </a:r>
            <a:r>
              <a:rPr lang="en-US" sz="4500" baseline="30000" dirty="0"/>
              <a:t>8</a:t>
            </a:r>
            <a:r>
              <a:rPr lang="en-US" sz="4500" dirty="0"/>
              <a:t>, (2) Menstrual Cycle Day, (3) Cannabis Coping Motives </a:t>
            </a:r>
            <a:r>
              <a:rPr lang="en-US" sz="4500" baseline="30000" dirty="0"/>
              <a:t>10</a:t>
            </a:r>
            <a:r>
              <a:rPr lang="en-US" sz="4500" dirty="0"/>
              <a:t>, (4) Cannabis Use Quantity </a:t>
            </a:r>
            <a:r>
              <a:rPr lang="en-US" sz="4500" baseline="30000" dirty="0"/>
              <a:t>11</a:t>
            </a:r>
          </a:p>
          <a:p>
            <a:endParaRPr lang="en-US" sz="4500" baseline="30000" dirty="0"/>
          </a:p>
          <a:p>
            <a:pPr algn="just"/>
            <a:r>
              <a:rPr lang="en-US" sz="4500" i="1" dirty="0">
                <a:solidFill>
                  <a:srgbClr val="4B82FD"/>
                </a:solidFill>
              </a:rPr>
              <a:t>Data Analysis.  </a:t>
            </a:r>
            <a:r>
              <a:rPr lang="en-US" sz="4500" dirty="0"/>
              <a:t>Standardization to a 28-day cycle </a:t>
            </a:r>
            <a:r>
              <a:rPr lang="en-US" sz="4500" baseline="30000" dirty="0"/>
              <a:t>12 </a:t>
            </a:r>
            <a:r>
              <a:rPr lang="en-US" sz="4500" dirty="0"/>
              <a:t>and use of time-varying effect models  </a:t>
            </a:r>
          </a:p>
          <a:p>
            <a:endParaRPr lang="en-US" sz="4500" dirty="0"/>
          </a:p>
          <a:p>
            <a:pPr algn="ctr"/>
            <a:r>
              <a:rPr lang="en-US" sz="5330" b="1" u="sng" dirty="0">
                <a:solidFill>
                  <a:srgbClr val="4B82FD"/>
                </a:solidFill>
              </a:rPr>
              <a:t>Results </a:t>
            </a:r>
          </a:p>
          <a:p>
            <a:pPr algn="ctr"/>
            <a:r>
              <a:rPr lang="en-US" sz="2000" b="1" u="sng" dirty="0">
                <a:solidFill>
                  <a:srgbClr val="4B82FD"/>
                </a:solidFill>
              </a:rPr>
              <a:t> </a:t>
            </a:r>
          </a:p>
          <a:p>
            <a:r>
              <a:rPr lang="en-US" sz="4500" b="1" i="1" dirty="0">
                <a:solidFill>
                  <a:srgbClr val="4B82FD"/>
                </a:solidFill>
              </a:rPr>
              <a:t>With PMDD</a:t>
            </a:r>
            <a:endParaRPr lang="en-US" sz="4500" b="1" i="1" baseline="30000" dirty="0">
              <a:solidFill>
                <a:srgbClr val="4B82FD"/>
              </a:solidFill>
            </a:endParaRPr>
          </a:p>
          <a:p>
            <a:pPr algn="just"/>
            <a:r>
              <a:rPr lang="en-US" sz="4500" dirty="0">
                <a:solidFill>
                  <a:srgbClr val="4B82FD"/>
                </a:solidFill>
              </a:rPr>
              <a:t>-  </a:t>
            </a:r>
            <a:r>
              <a:rPr lang="en-US" sz="4500" dirty="0"/>
              <a:t>Depressed mood was associated with increased cannabis use menstrually (days 1-2)</a:t>
            </a: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BBB403BA-91A2-6645-9B66-3526C0E8C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386796"/>
              </p:ext>
            </p:extLst>
          </p:nvPr>
        </p:nvGraphicFramePr>
        <p:xfrm>
          <a:off x="15549630" y="8399745"/>
          <a:ext cx="12791940" cy="8601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8" name="Chart 87">
            <a:extLst>
              <a:ext uri="{FF2B5EF4-FFF2-40B4-BE49-F238E27FC236}">
                <a16:creationId xmlns:a16="http://schemas.microsoft.com/office/drawing/2014/main" id="{C8197243-EF3C-D045-AB1D-B6D8E37E9E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474853"/>
              </p:ext>
            </p:extLst>
          </p:nvPr>
        </p:nvGraphicFramePr>
        <p:xfrm>
          <a:off x="16178043" y="26425727"/>
          <a:ext cx="11621113" cy="611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89" name="Chart 88">
            <a:extLst>
              <a:ext uri="{FF2B5EF4-FFF2-40B4-BE49-F238E27FC236}">
                <a16:creationId xmlns:a16="http://schemas.microsoft.com/office/drawing/2014/main" id="{073BE0F6-96E2-8443-A87E-8EA594DC73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848851"/>
              </p:ext>
            </p:extLst>
          </p:nvPr>
        </p:nvGraphicFramePr>
        <p:xfrm>
          <a:off x="30788557" y="7437197"/>
          <a:ext cx="11406356" cy="6114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35E6A4D1-2F86-7F4A-B0E2-136B40BD1CDD}"/>
              </a:ext>
            </a:extLst>
          </p:cNvPr>
          <p:cNvSpPr txBox="1"/>
          <p:nvPr/>
        </p:nvSpPr>
        <p:spPr>
          <a:xfrm>
            <a:off x="29704322" y="4158814"/>
            <a:ext cx="13574829" cy="2696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u="sng" dirty="0">
                <a:solidFill>
                  <a:srgbClr val="4B82FD"/>
                </a:solidFill>
              </a:rPr>
              <a:t>Results (Continued)</a:t>
            </a:r>
          </a:p>
          <a:p>
            <a:pPr algn="ctr"/>
            <a:r>
              <a:rPr lang="en-US" sz="2000" b="1" u="sng" dirty="0">
                <a:solidFill>
                  <a:srgbClr val="4B82FD"/>
                </a:solidFill>
              </a:rPr>
              <a:t> </a:t>
            </a:r>
            <a:endParaRPr lang="en-US" sz="2000" baseline="30000" dirty="0">
              <a:solidFill>
                <a:srgbClr val="4B82FD"/>
              </a:solidFill>
            </a:endParaRPr>
          </a:p>
          <a:p>
            <a:pPr algn="just"/>
            <a:r>
              <a:rPr lang="en-US" sz="4500" i="1" dirty="0">
                <a:solidFill>
                  <a:srgbClr val="4B82FD"/>
                </a:solidFill>
              </a:rPr>
              <a:t>-  </a:t>
            </a:r>
            <a:r>
              <a:rPr lang="en-US" sz="4500" dirty="0"/>
              <a:t>Coping motives were associated with increased cannabis use menstrually (days 1-3) and pre-menstrually (days 25-28)</a:t>
            </a:r>
          </a:p>
          <a:p>
            <a:endParaRPr lang="en-US" sz="4500" dirty="0"/>
          </a:p>
          <a:p>
            <a:endParaRPr lang="en-US" sz="4500" dirty="0"/>
          </a:p>
          <a:p>
            <a:endParaRPr lang="en-US" sz="4500" dirty="0"/>
          </a:p>
          <a:p>
            <a:endParaRPr lang="en-US" sz="4500" dirty="0"/>
          </a:p>
          <a:p>
            <a:endParaRPr lang="en-US" sz="4500" dirty="0"/>
          </a:p>
          <a:p>
            <a:endParaRPr lang="en-US" sz="4500" dirty="0"/>
          </a:p>
          <a:p>
            <a:endParaRPr lang="en-US" sz="4500" dirty="0"/>
          </a:p>
          <a:p>
            <a:endParaRPr lang="en-US" sz="4500" dirty="0"/>
          </a:p>
          <a:p>
            <a:endParaRPr lang="en-US" sz="4500" dirty="0"/>
          </a:p>
          <a:p>
            <a:pPr algn="just"/>
            <a:r>
              <a:rPr lang="en-US" sz="4500" dirty="0">
                <a:solidFill>
                  <a:srgbClr val="4B82FD"/>
                </a:solidFill>
              </a:rPr>
              <a:t>-</a:t>
            </a:r>
            <a:r>
              <a:rPr lang="en-US" sz="4500" dirty="0"/>
              <a:t>  Females with PMDD reported higher quantities of cannabis use than females without (</a:t>
            </a:r>
            <a:r>
              <a:rPr lang="en-US" sz="4800" i="1" dirty="0"/>
              <a:t>t</a:t>
            </a:r>
            <a:r>
              <a:rPr lang="en-US" sz="4800" baseline="-25000" dirty="0"/>
              <a:t>67</a:t>
            </a:r>
            <a:r>
              <a:rPr lang="en-US" sz="4800" dirty="0"/>
              <a:t>=2.761, </a:t>
            </a:r>
            <a:r>
              <a:rPr lang="en-US" sz="4800" i="1" dirty="0"/>
              <a:t>p</a:t>
            </a:r>
            <a:r>
              <a:rPr lang="en-US" sz="4800" dirty="0"/>
              <a:t>&lt;0.05</a:t>
            </a:r>
            <a:r>
              <a:rPr lang="en-US" sz="4800" i="1" dirty="0"/>
              <a:t>)</a:t>
            </a:r>
            <a:br>
              <a:rPr lang="en-US" sz="4800" i="1" dirty="0"/>
            </a:br>
            <a:endParaRPr lang="en-US" sz="4800" i="1" dirty="0"/>
          </a:p>
          <a:p>
            <a:endParaRPr lang="en-US" sz="4800" i="1" dirty="0"/>
          </a:p>
          <a:p>
            <a:endParaRPr lang="en-US" sz="4800" i="1" dirty="0"/>
          </a:p>
          <a:p>
            <a:endParaRPr lang="en-US" sz="4800" i="1" dirty="0"/>
          </a:p>
          <a:p>
            <a:endParaRPr lang="en-US" sz="4800" i="1" dirty="0"/>
          </a:p>
          <a:p>
            <a:endParaRPr lang="en-US" sz="4800" i="1" dirty="0"/>
          </a:p>
          <a:p>
            <a:endParaRPr lang="en-US" sz="4800" i="1" dirty="0"/>
          </a:p>
          <a:p>
            <a:endParaRPr lang="en-US" sz="4800" i="1" dirty="0"/>
          </a:p>
          <a:p>
            <a:endParaRPr lang="en-US" sz="4800" i="1" dirty="0"/>
          </a:p>
          <a:p>
            <a:pPr algn="ctr"/>
            <a:r>
              <a:rPr lang="en-US" sz="4800" b="1" u="sng" dirty="0">
                <a:solidFill>
                  <a:srgbClr val="4B82FD"/>
                </a:solidFill>
              </a:rPr>
              <a:t>Discussion</a:t>
            </a:r>
          </a:p>
          <a:p>
            <a:r>
              <a:rPr lang="en-US" sz="2000" b="1" u="sng" dirty="0">
                <a:solidFill>
                  <a:srgbClr val="4B82FD"/>
                </a:solidFill>
              </a:rPr>
              <a:t> </a:t>
            </a:r>
          </a:p>
          <a:p>
            <a:pPr algn="just"/>
            <a:r>
              <a:rPr lang="en-US" sz="4500" dirty="0">
                <a:solidFill>
                  <a:srgbClr val="4B82FD"/>
                </a:solidFill>
              </a:rPr>
              <a:t>-</a:t>
            </a:r>
            <a:r>
              <a:rPr lang="en-US" sz="4500" dirty="0"/>
              <a:t> Finding highlight the importance of female reproductive hormones on addictive behaviors and underline the need to incorporate clinical population differences, such as PMDD, in our conceptualization of these relationships </a:t>
            </a:r>
          </a:p>
          <a:p>
            <a:endParaRPr lang="en-US" sz="4500" dirty="0"/>
          </a:p>
          <a:p>
            <a:pPr algn="just"/>
            <a:r>
              <a:rPr lang="en-US" sz="4500" dirty="0">
                <a:solidFill>
                  <a:srgbClr val="4B82FD"/>
                </a:solidFill>
              </a:rPr>
              <a:t>- </a:t>
            </a:r>
            <a:r>
              <a:rPr lang="en-US" sz="4500" dirty="0"/>
              <a:t> Clinical implications for reproductive-aged females with PMDD who misuse cannabis (e.g., adaptive skills to manage depressed mood and coping motives pre-menstrually and menstrually)</a:t>
            </a:r>
          </a:p>
          <a:p>
            <a:endParaRPr lang="en-US" sz="4500" dirty="0"/>
          </a:p>
          <a:p>
            <a:pPr algn="ctr"/>
            <a:r>
              <a:rPr lang="en-US" sz="4500" i="1" dirty="0">
                <a:solidFill>
                  <a:srgbClr val="4B82FD"/>
                </a:solidFill>
              </a:rPr>
              <a:t>References Available Upon Request</a:t>
            </a:r>
          </a:p>
        </p:txBody>
      </p:sp>
      <p:graphicFrame>
        <p:nvGraphicFramePr>
          <p:cNvPr id="91" name="Chart 90">
            <a:extLst>
              <a:ext uri="{FF2B5EF4-FFF2-40B4-BE49-F238E27FC236}">
                <a16:creationId xmlns:a16="http://schemas.microsoft.com/office/drawing/2014/main" id="{834AE35D-5391-7848-B64B-8AAA9FEBE0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3622365"/>
              </p:ext>
            </p:extLst>
          </p:nvPr>
        </p:nvGraphicFramePr>
        <p:xfrm>
          <a:off x="33310934" y="14940998"/>
          <a:ext cx="6361602" cy="6768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8F727B67-06BF-E64E-BFA2-FB5D66BF85F3}"/>
              </a:ext>
            </a:extLst>
          </p:cNvPr>
          <p:cNvSpPr/>
          <p:nvPr/>
        </p:nvSpPr>
        <p:spPr>
          <a:xfrm>
            <a:off x="31557494" y="31171324"/>
            <a:ext cx="3103760" cy="1528466"/>
          </a:xfrm>
          <a:prstGeom prst="roundRect">
            <a:avLst/>
          </a:prstGeom>
          <a:solidFill>
            <a:schemeClr val="bg1"/>
          </a:solidFill>
          <a:ln>
            <a:solidFill>
              <a:srgbClr val="4B82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480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C847FA33-01DC-CA4E-9BFC-7855C84570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07582" y="31474886"/>
            <a:ext cx="3007178" cy="1014424"/>
          </a:xfrm>
          <a:prstGeom prst="rect">
            <a:avLst/>
          </a:prstGeom>
        </p:spPr>
      </p:pic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BA5D7BCD-C153-234A-A797-ECD1FC11B398}"/>
              </a:ext>
            </a:extLst>
          </p:cNvPr>
          <p:cNvSpPr/>
          <p:nvPr/>
        </p:nvSpPr>
        <p:spPr>
          <a:xfrm>
            <a:off x="31560543" y="30144375"/>
            <a:ext cx="9774696" cy="981768"/>
          </a:xfrm>
          <a:prstGeom prst="roundRect">
            <a:avLst/>
          </a:prstGeom>
          <a:solidFill>
            <a:schemeClr val="bg1"/>
          </a:solidFill>
          <a:ln>
            <a:solidFill>
              <a:srgbClr val="4B82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480" dirty="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C8C8738-8547-C74B-9A88-ADEA269BB7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66341" y="30443159"/>
            <a:ext cx="9563100" cy="393700"/>
          </a:xfrm>
          <a:prstGeom prst="rect">
            <a:avLst/>
          </a:prstGeom>
        </p:spPr>
      </p:pic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E9DD4448-79F7-BD42-A4D4-1E8831063535}"/>
              </a:ext>
            </a:extLst>
          </p:cNvPr>
          <p:cNvSpPr/>
          <p:nvPr/>
        </p:nvSpPr>
        <p:spPr>
          <a:xfrm>
            <a:off x="34947747" y="31198094"/>
            <a:ext cx="3103760" cy="1528466"/>
          </a:xfrm>
          <a:prstGeom prst="roundRect">
            <a:avLst/>
          </a:prstGeom>
          <a:solidFill>
            <a:schemeClr val="bg1"/>
          </a:solidFill>
          <a:ln>
            <a:solidFill>
              <a:srgbClr val="4B82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480" dirty="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1FCF2B74-1AEE-8F40-A666-6F19CC0D51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595620" y="31302208"/>
            <a:ext cx="3827425" cy="1484957"/>
          </a:xfrm>
          <a:prstGeom prst="rect">
            <a:avLst/>
          </a:prstGeom>
        </p:spPr>
      </p:pic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F069E8F4-45B9-C24B-8B67-22EA5BF924CD}"/>
              </a:ext>
            </a:extLst>
          </p:cNvPr>
          <p:cNvSpPr/>
          <p:nvPr/>
        </p:nvSpPr>
        <p:spPr>
          <a:xfrm>
            <a:off x="38311981" y="31171324"/>
            <a:ext cx="3103760" cy="1528466"/>
          </a:xfrm>
          <a:prstGeom prst="roundRect">
            <a:avLst/>
          </a:prstGeom>
          <a:solidFill>
            <a:schemeClr val="bg1"/>
          </a:solidFill>
          <a:ln>
            <a:solidFill>
              <a:srgbClr val="4B82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9184" tIns="164592" rIns="329184" bIns="1645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480" dirty="0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73ED2CA-8B26-0C46-B5C3-F2B94CA60B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86823" y="31249682"/>
            <a:ext cx="2354077" cy="1404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728CE5-7FB5-F347-BC40-02E488A53542}"/>
              </a:ext>
            </a:extLst>
          </p:cNvPr>
          <p:cNvSpPr txBox="1"/>
          <p:nvPr/>
        </p:nvSpPr>
        <p:spPr>
          <a:xfrm>
            <a:off x="36017200" y="15190288"/>
            <a:ext cx="4640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4B82FD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08229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5225</TotalTime>
  <Words>471</Words>
  <Application>Microsoft Office PowerPoint</Application>
  <PresentationFormat>Custom</PresentationFormat>
  <Paragraphs>115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Joyce</dc:creator>
  <cp:lastModifiedBy>Ladd, Ben</cp:lastModifiedBy>
  <cp:revision>66</cp:revision>
  <cp:lastPrinted>2018-11-16T18:18:48Z</cp:lastPrinted>
  <dcterms:created xsi:type="dcterms:W3CDTF">2018-07-20T15:30:06Z</dcterms:created>
  <dcterms:modified xsi:type="dcterms:W3CDTF">2020-07-19T16:49:04Z</dcterms:modified>
</cp:coreProperties>
</file>