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29260800"/>
  <p:notesSz cx="9144000" cy="6858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ahoma" panose="020B0604030504040204" pitchFamily="34" charset="0"/>
      <p:regular r:id="rId9"/>
      <p:bold r:id="rId10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19113" indent="17145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47750" indent="347663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576388" indent="525463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05025" indent="7000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76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70" autoAdjust="0"/>
    <p:restoredTop sz="98757" autoAdjust="0"/>
  </p:normalViewPr>
  <p:slideViewPr>
    <p:cSldViewPr>
      <p:cViewPr varScale="1">
        <p:scale>
          <a:sx n="16" d="100"/>
          <a:sy n="16" d="100"/>
        </p:scale>
        <p:origin x="466" y="19"/>
      </p:cViewPr>
      <p:guideLst>
        <p:guide orient="horz" pos="10176"/>
        <p:guide pos="1267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218A53B-D9F9-41D9-9C56-81C65470A1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9872EA8-A352-400E-B0E6-E8883EBB9B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6D2A725-2021-4B26-832B-C702261E6E1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75F610D-A808-4085-BA47-73C43835C0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40BED1-A174-4D6E-98FC-88EEE4463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7079FBE-4D8D-4CEE-95E2-113FA73C02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054038E-8C3A-4DAE-990E-2738BD2CFD3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6651F4C-A72A-4309-92D2-C9BE5AA3186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F3660589-50C0-4E63-BDEC-A960513E92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224A184-23A5-4967-A9F0-37E9B6DD88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C976B343-6555-45B7-ABE8-FD30C0CDA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448DFE-4DA3-4E0A-9C9E-E3363BE014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191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477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763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1050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641465" algn="l" defTabSz="1056586" rtl="0" eaLnBrk="1" latinLnBrk="0" hangingPunct="1">
      <a:defRPr sz="1387" kern="1200">
        <a:solidFill>
          <a:schemeClr val="tx1"/>
        </a:solidFill>
        <a:latin typeface="+mn-lt"/>
        <a:ea typeface="+mn-ea"/>
        <a:cs typeface="+mn-cs"/>
      </a:defRPr>
    </a:lvl6pPr>
    <a:lvl7pPr marL="3169758" algn="l" defTabSz="1056586" rtl="0" eaLnBrk="1" latinLnBrk="0" hangingPunct="1">
      <a:defRPr sz="1387" kern="1200">
        <a:solidFill>
          <a:schemeClr val="tx1"/>
        </a:solidFill>
        <a:latin typeface="+mn-lt"/>
        <a:ea typeface="+mn-ea"/>
        <a:cs typeface="+mn-cs"/>
      </a:defRPr>
    </a:lvl7pPr>
    <a:lvl8pPr marL="3698054" algn="l" defTabSz="1056586" rtl="0" eaLnBrk="1" latinLnBrk="0" hangingPunct="1">
      <a:defRPr sz="1387" kern="1200">
        <a:solidFill>
          <a:schemeClr val="tx1"/>
        </a:solidFill>
        <a:latin typeface="+mn-lt"/>
        <a:ea typeface="+mn-ea"/>
        <a:cs typeface="+mn-cs"/>
      </a:defRPr>
    </a:lvl8pPr>
    <a:lvl9pPr marL="4226347" algn="l" defTabSz="1056586" rtl="0" eaLnBrk="1" latinLnBrk="0" hangingPunct="1">
      <a:defRPr sz="13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EB63328-2423-4049-BF9D-280A168B66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06D88C-6D41-4D7C-984C-24241BDEBF73}" type="slidenum">
              <a:rPr lang="en-US" altLang="en-US" sz="120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CCAB344-B401-4816-BB62-65F0FF6376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84FA74C-E2DD-4064-9E06-209B8064D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sz="1533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103" y="9088979"/>
            <a:ext cx="34197397" cy="62738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4752" y="16581970"/>
            <a:ext cx="28164101" cy="7476068"/>
          </a:xfrm>
        </p:spPr>
        <p:txBody>
          <a:bodyPr/>
          <a:lstStyle>
            <a:lvl1pPr marL="0" indent="0" algn="ctr">
              <a:buNone/>
              <a:defRPr/>
            </a:lvl1pPr>
            <a:lvl2pPr marL="457122" indent="0" algn="ctr">
              <a:buNone/>
              <a:defRPr/>
            </a:lvl2pPr>
            <a:lvl3pPr marL="914247" indent="0" algn="ctr">
              <a:buNone/>
              <a:defRPr/>
            </a:lvl3pPr>
            <a:lvl4pPr marL="1371369" indent="0" algn="ctr">
              <a:buNone/>
              <a:defRPr/>
            </a:lvl4pPr>
            <a:lvl5pPr marL="1828493" indent="0" algn="ctr">
              <a:buNone/>
              <a:defRPr/>
            </a:lvl5pPr>
            <a:lvl6pPr marL="2285617" indent="0" algn="ctr">
              <a:buNone/>
              <a:defRPr/>
            </a:lvl6pPr>
            <a:lvl7pPr marL="2742739" indent="0" algn="ctr">
              <a:buNone/>
              <a:defRPr/>
            </a:lvl7pPr>
            <a:lvl8pPr marL="3199862" indent="0" algn="ctr">
              <a:buNone/>
              <a:defRPr/>
            </a:lvl8pPr>
            <a:lvl9pPr marL="365698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8E100B-560A-40CB-9DBC-69DF29FCB0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1C28ED-2ABD-423C-ADCB-7BB31E5AA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3F1516-B842-44D5-A1F6-2B54B91AC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E9047-F50A-485C-A324-3A001500C5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558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4F9759-CA40-4F51-B9E6-6240686010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9CC615-B8C1-4F09-90A4-BE89CE0AD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77DC1C-C442-46D4-91BF-5C91AD4C3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4CDD-F3BA-4ED4-ACEB-ABF2CA7E7D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77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666153" y="2599277"/>
            <a:ext cx="8549349" cy="234103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8106" y="2599277"/>
            <a:ext cx="25508347" cy="234103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9C37E0-8B92-4697-B16A-DB65D791C7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D311BF-7CE2-41FC-86E3-9B8A06669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138BB6-B19B-4BB0-94CC-1CCCED836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97D8C-5D7D-4435-99F8-E34E3982F8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736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6F0F52-B67B-403A-925F-A59C1DF5D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367113-E952-42B5-8505-8202D3595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1428C0-060E-4643-9797-5C8F497BF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64995-E102-4FDB-951C-799EAB255F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258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9" y="18802354"/>
            <a:ext cx="34198852" cy="58123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9" y="12401550"/>
            <a:ext cx="34198852" cy="6400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2" indent="0">
              <a:buNone/>
              <a:defRPr sz="1867"/>
            </a:lvl2pPr>
            <a:lvl3pPr marL="914247" indent="0">
              <a:buNone/>
              <a:defRPr sz="1600"/>
            </a:lvl3pPr>
            <a:lvl4pPr marL="1371369" indent="0">
              <a:buNone/>
              <a:defRPr sz="1466"/>
            </a:lvl4pPr>
            <a:lvl5pPr marL="1828493" indent="0">
              <a:buNone/>
              <a:defRPr sz="1466"/>
            </a:lvl5pPr>
            <a:lvl6pPr marL="2285617" indent="0">
              <a:buNone/>
              <a:defRPr sz="1466"/>
            </a:lvl6pPr>
            <a:lvl7pPr marL="2742739" indent="0">
              <a:buNone/>
              <a:defRPr sz="1466"/>
            </a:lvl7pPr>
            <a:lvl8pPr marL="3199862" indent="0">
              <a:buNone/>
              <a:defRPr sz="1466"/>
            </a:lvl8pPr>
            <a:lvl9pPr marL="3656986" indent="0">
              <a:buNone/>
              <a:defRPr sz="14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616565-B308-4EE4-B240-1D98C32BB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DC196F-56C3-4CE4-B23D-1FDD2DD21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ABD1F6-FA7F-4D49-9BEC-3127B7412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C5EB4-409F-4393-82F5-27DCB7B894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7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8105" y="8456097"/>
            <a:ext cx="17028849" cy="175535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86653" y="8456097"/>
            <a:ext cx="17028849" cy="175535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B60A82-FAD6-43BA-8CDE-D6F9E8E8C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D40761-65F6-4AFE-8AAF-7F4B930BE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625A37-7DCE-4AD0-B024-DDD00933D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06C1F-F815-4596-84E1-ED62C973B4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857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103" y="1172633"/>
            <a:ext cx="36211404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101" y="6548970"/>
            <a:ext cx="17776825" cy="2730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2" indent="0">
              <a:buNone/>
              <a:defRPr sz="2000" b="1"/>
            </a:lvl2pPr>
            <a:lvl3pPr marL="914247" indent="0">
              <a:buNone/>
              <a:defRPr sz="1867" b="1"/>
            </a:lvl3pPr>
            <a:lvl4pPr marL="1371369" indent="0">
              <a:buNone/>
              <a:defRPr sz="1600" b="1"/>
            </a:lvl4pPr>
            <a:lvl5pPr marL="1828493" indent="0">
              <a:buNone/>
              <a:defRPr sz="1600" b="1"/>
            </a:lvl5pPr>
            <a:lvl6pPr marL="2285617" indent="0">
              <a:buNone/>
              <a:defRPr sz="1600" b="1"/>
            </a:lvl6pPr>
            <a:lvl7pPr marL="2742739" indent="0">
              <a:buNone/>
              <a:defRPr sz="1600" b="1"/>
            </a:lvl7pPr>
            <a:lvl8pPr marL="3199862" indent="0">
              <a:buNone/>
              <a:defRPr sz="1600" b="1"/>
            </a:lvl8pPr>
            <a:lvl9pPr marL="36569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101" y="9279478"/>
            <a:ext cx="17776825" cy="168592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403" y="6548970"/>
            <a:ext cx="17784102" cy="2730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2" indent="0">
              <a:buNone/>
              <a:defRPr sz="2000" b="1"/>
            </a:lvl2pPr>
            <a:lvl3pPr marL="914247" indent="0">
              <a:buNone/>
              <a:defRPr sz="1867" b="1"/>
            </a:lvl3pPr>
            <a:lvl4pPr marL="1371369" indent="0">
              <a:buNone/>
              <a:defRPr sz="1600" b="1"/>
            </a:lvl4pPr>
            <a:lvl5pPr marL="1828493" indent="0">
              <a:buNone/>
              <a:defRPr sz="1600" b="1"/>
            </a:lvl5pPr>
            <a:lvl6pPr marL="2285617" indent="0">
              <a:buNone/>
              <a:defRPr sz="1600" b="1"/>
            </a:lvl6pPr>
            <a:lvl7pPr marL="2742739" indent="0">
              <a:buNone/>
              <a:defRPr sz="1600" b="1"/>
            </a:lvl7pPr>
            <a:lvl8pPr marL="3199862" indent="0">
              <a:buNone/>
              <a:defRPr sz="1600" b="1"/>
            </a:lvl8pPr>
            <a:lvl9pPr marL="36569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403" y="9279478"/>
            <a:ext cx="17784102" cy="168592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74CFD8-CA43-4B4E-B12B-5C1434798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DD4F5A-8BE4-4052-B178-78E68C0E8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7D9B4A-8A57-4FD3-B229-6B20CEA16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FFB88-DF2B-4851-8F8A-40812B84E7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08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D03D46-215A-47D5-9119-5392DA667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071EB0-A3E5-48E5-A913-9F028460D8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D8FA99-DDEC-4C27-B797-759343B78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2AEAB-72D6-4CBE-A265-6A2E5185EA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69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3AFA6F-00F2-4817-A94E-15B756C86B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9D1A79-15C7-4B72-B493-781A413F5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2F258C-699A-43D7-BBCF-07BD63829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F1C5-C8BC-4F31-BA9D-58EA3358CB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741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101" y="1164181"/>
            <a:ext cx="13236575" cy="49593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801" y="1164181"/>
            <a:ext cx="22491700" cy="24974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101" y="6123518"/>
            <a:ext cx="13236575" cy="20015200"/>
          </a:xfrm>
        </p:spPr>
        <p:txBody>
          <a:bodyPr/>
          <a:lstStyle>
            <a:lvl1pPr marL="0" indent="0">
              <a:buNone/>
              <a:defRPr sz="1466"/>
            </a:lvl1pPr>
            <a:lvl2pPr marL="457122" indent="0">
              <a:buNone/>
              <a:defRPr sz="1200"/>
            </a:lvl2pPr>
            <a:lvl3pPr marL="914247" indent="0">
              <a:buNone/>
              <a:defRPr sz="1066"/>
            </a:lvl3pPr>
            <a:lvl4pPr marL="1371369" indent="0">
              <a:buNone/>
              <a:defRPr sz="933"/>
            </a:lvl4pPr>
            <a:lvl5pPr marL="1828493" indent="0">
              <a:buNone/>
              <a:defRPr sz="933"/>
            </a:lvl5pPr>
            <a:lvl6pPr marL="2285617" indent="0">
              <a:buNone/>
              <a:defRPr sz="933"/>
            </a:lvl6pPr>
            <a:lvl7pPr marL="2742739" indent="0">
              <a:buNone/>
              <a:defRPr sz="933"/>
            </a:lvl7pPr>
            <a:lvl8pPr marL="3199862" indent="0">
              <a:buNone/>
              <a:defRPr sz="933"/>
            </a:lvl8pPr>
            <a:lvl9pPr marL="3656986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D9847D-D7EB-4C0A-809B-8F5A25484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E6E993-43DC-4E31-9D93-3F5C78A0A2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401CB4-6ECB-48EE-94AB-2958AF87F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70711-45B1-4604-ACAF-71893DBA1D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47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775" y="20482987"/>
            <a:ext cx="24140452" cy="24172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5775" y="2614084"/>
            <a:ext cx="24140452" cy="17557749"/>
          </a:xfrm>
        </p:spPr>
        <p:txBody>
          <a:bodyPr/>
          <a:lstStyle>
            <a:lvl1pPr marL="0" indent="0">
              <a:buNone/>
              <a:defRPr sz="3200"/>
            </a:lvl1pPr>
            <a:lvl2pPr marL="457122" indent="0">
              <a:buNone/>
              <a:defRPr sz="2800"/>
            </a:lvl2pPr>
            <a:lvl3pPr marL="914247" indent="0">
              <a:buNone/>
              <a:defRPr sz="2400"/>
            </a:lvl3pPr>
            <a:lvl4pPr marL="1371369" indent="0">
              <a:buNone/>
              <a:defRPr sz="2000"/>
            </a:lvl4pPr>
            <a:lvl5pPr marL="1828493" indent="0">
              <a:buNone/>
              <a:defRPr sz="2000"/>
            </a:lvl5pPr>
            <a:lvl6pPr marL="2285617" indent="0">
              <a:buNone/>
              <a:defRPr sz="2000"/>
            </a:lvl6pPr>
            <a:lvl7pPr marL="2742739" indent="0">
              <a:buNone/>
              <a:defRPr sz="2000"/>
            </a:lvl7pPr>
            <a:lvl8pPr marL="3199862" indent="0">
              <a:buNone/>
              <a:defRPr sz="2000"/>
            </a:lvl8pPr>
            <a:lvl9pPr marL="365698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5775" y="22900217"/>
            <a:ext cx="24140452" cy="3435349"/>
          </a:xfrm>
        </p:spPr>
        <p:txBody>
          <a:bodyPr/>
          <a:lstStyle>
            <a:lvl1pPr marL="0" indent="0">
              <a:buNone/>
              <a:defRPr sz="1466"/>
            </a:lvl1pPr>
            <a:lvl2pPr marL="457122" indent="0">
              <a:buNone/>
              <a:defRPr sz="1200"/>
            </a:lvl2pPr>
            <a:lvl3pPr marL="914247" indent="0">
              <a:buNone/>
              <a:defRPr sz="1066"/>
            </a:lvl3pPr>
            <a:lvl4pPr marL="1371369" indent="0">
              <a:buNone/>
              <a:defRPr sz="933"/>
            </a:lvl4pPr>
            <a:lvl5pPr marL="1828493" indent="0">
              <a:buNone/>
              <a:defRPr sz="933"/>
            </a:lvl5pPr>
            <a:lvl6pPr marL="2285617" indent="0">
              <a:buNone/>
              <a:defRPr sz="933"/>
            </a:lvl6pPr>
            <a:lvl7pPr marL="2742739" indent="0">
              <a:buNone/>
              <a:defRPr sz="933"/>
            </a:lvl7pPr>
            <a:lvl8pPr marL="3199862" indent="0">
              <a:buNone/>
              <a:defRPr sz="933"/>
            </a:lvl8pPr>
            <a:lvl9pPr marL="3656986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BA668A-D578-4BD5-94B8-E74F6EB9A0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555AE-FB37-4446-96A0-1917CED085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57A9B2-3664-4189-A251-3B293D7E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084C7-4C10-4395-8166-79AC08C950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371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FD78C1-0A58-4D73-A282-82FEAB3B7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6250" y="2598738"/>
            <a:ext cx="34201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812" tIns="135404" rIns="270812" bIns="1354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2BFFAF-0BA7-4BE5-9788-AC45BF9BF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0" y="8455025"/>
            <a:ext cx="34201100" cy="175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812" tIns="135404" rIns="270812" bIns="1354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69C31F-E8CC-43B9-ACC2-5E8036BFFF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0" y="26662063"/>
            <a:ext cx="8382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0812" tIns="135404" rIns="270812" bIns="135404" numCol="1" anchor="t" anchorCtr="0" compatLnSpc="1">
            <a:prstTxWarp prst="textNoShape">
              <a:avLst/>
            </a:prstTxWarp>
          </a:bodyPr>
          <a:lstStyle>
            <a:lvl1pPr>
              <a:defRPr sz="5467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9BCBE0-E00C-4FE6-B45F-2FF027A6D3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47750" y="26662063"/>
            <a:ext cx="1273968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0812" tIns="135404" rIns="270812" bIns="135404" numCol="1" anchor="t" anchorCtr="0" compatLnSpc="1">
            <a:prstTxWarp prst="textNoShape">
              <a:avLst/>
            </a:prstTxWarp>
          </a:bodyPr>
          <a:lstStyle>
            <a:lvl1pPr algn="ctr">
              <a:defRPr sz="5467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A6B87B7-F6DA-46AD-BEA9-4C0A68D8CC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835350" y="26662063"/>
            <a:ext cx="8382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0812" tIns="135404" rIns="270812" bIns="135404" numCol="1" anchor="t" anchorCtr="0" compatLnSpc="1">
            <a:prstTxWarp prst="textNoShape">
              <a:avLst/>
            </a:prstTxWarp>
          </a:bodyPr>
          <a:lstStyle>
            <a:lvl1pPr algn="r">
              <a:defRPr sz="5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238F73-52F0-4E7F-9AC1-62DA1D1A27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05213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605213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2pPr>
      <a:lvl3pPr algn="ctr" defTabSz="3605213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3pPr>
      <a:lvl4pPr algn="ctr" defTabSz="3605213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4pPr>
      <a:lvl5pPr algn="ctr" defTabSz="3605213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5pPr>
      <a:lvl6pPr marL="457122" algn="ctr" defTabSz="3610955" rtl="0" eaLnBrk="0" fontAlgn="base" hangingPunct="0">
        <a:spcBef>
          <a:spcPct val="0"/>
        </a:spcBef>
        <a:spcAft>
          <a:spcPct val="0"/>
        </a:spcAft>
        <a:defRPr sz="17465">
          <a:solidFill>
            <a:schemeClr val="tx2"/>
          </a:solidFill>
          <a:latin typeface="Times New Roman" pitchFamily="18" charset="0"/>
        </a:defRPr>
      </a:lvl6pPr>
      <a:lvl7pPr marL="914247" algn="ctr" defTabSz="3610955" rtl="0" eaLnBrk="0" fontAlgn="base" hangingPunct="0">
        <a:spcBef>
          <a:spcPct val="0"/>
        </a:spcBef>
        <a:spcAft>
          <a:spcPct val="0"/>
        </a:spcAft>
        <a:defRPr sz="17465">
          <a:solidFill>
            <a:schemeClr val="tx2"/>
          </a:solidFill>
          <a:latin typeface="Times New Roman" pitchFamily="18" charset="0"/>
        </a:defRPr>
      </a:lvl7pPr>
      <a:lvl8pPr marL="1371369" algn="ctr" defTabSz="3610955" rtl="0" eaLnBrk="0" fontAlgn="base" hangingPunct="0">
        <a:spcBef>
          <a:spcPct val="0"/>
        </a:spcBef>
        <a:spcAft>
          <a:spcPct val="0"/>
        </a:spcAft>
        <a:defRPr sz="17465">
          <a:solidFill>
            <a:schemeClr val="tx2"/>
          </a:solidFill>
          <a:latin typeface="Times New Roman" pitchFamily="18" charset="0"/>
        </a:defRPr>
      </a:lvl8pPr>
      <a:lvl9pPr marL="1828493" algn="ctr" defTabSz="3610955" rtl="0" eaLnBrk="0" fontAlgn="base" hangingPunct="0">
        <a:spcBef>
          <a:spcPct val="0"/>
        </a:spcBef>
        <a:spcAft>
          <a:spcPct val="0"/>
        </a:spcAft>
        <a:defRPr sz="17465">
          <a:solidFill>
            <a:schemeClr val="tx2"/>
          </a:solidFill>
          <a:latin typeface="Times New Roman" pitchFamily="18" charset="0"/>
        </a:defRPr>
      </a:lvl9pPr>
    </p:titleStyle>
    <p:bodyStyle>
      <a:lvl1pPr marL="1344613" indent="-1344613" algn="l" defTabSz="3605213" rtl="0" eaLnBrk="0" fontAlgn="base" hangingPunct="0">
        <a:spcBef>
          <a:spcPct val="20000"/>
        </a:spcBef>
        <a:spcAft>
          <a:spcPct val="0"/>
        </a:spcAft>
        <a:buChar char="•"/>
        <a:defRPr sz="12500">
          <a:solidFill>
            <a:schemeClr val="tx1"/>
          </a:solidFill>
          <a:latin typeface="+mn-lt"/>
          <a:ea typeface="+mn-ea"/>
          <a:cs typeface="+mn-cs"/>
        </a:defRPr>
      </a:lvl1pPr>
      <a:lvl2pPr marL="2927350" indent="-1120775" algn="l" defTabSz="3605213" rtl="0" eaLnBrk="0" fontAlgn="base" hangingPunct="0">
        <a:spcBef>
          <a:spcPct val="20000"/>
        </a:spcBef>
        <a:spcAft>
          <a:spcPct val="0"/>
        </a:spcAft>
        <a:buChar char="–"/>
        <a:defRPr sz="11000">
          <a:solidFill>
            <a:schemeClr val="tx1"/>
          </a:solidFill>
          <a:latin typeface="+mn-lt"/>
        </a:defRPr>
      </a:lvl2pPr>
      <a:lvl3pPr marL="4506913" indent="-893763" algn="l" defTabSz="3605213" rtl="0" eaLnBrk="0" fontAlgn="base" hangingPunct="0">
        <a:spcBef>
          <a:spcPct val="20000"/>
        </a:spcBef>
        <a:spcAft>
          <a:spcPct val="0"/>
        </a:spcAft>
        <a:buChar char="•"/>
        <a:defRPr sz="9400">
          <a:solidFill>
            <a:schemeClr val="tx1"/>
          </a:solidFill>
          <a:latin typeface="+mn-lt"/>
        </a:defRPr>
      </a:lvl3pPr>
      <a:lvl4pPr marL="6313488" indent="-895350" algn="l" defTabSz="3605213" rtl="0" eaLnBrk="0" fontAlgn="base" hangingPunct="0">
        <a:spcBef>
          <a:spcPct val="20000"/>
        </a:spcBef>
        <a:spcAft>
          <a:spcPct val="0"/>
        </a:spcAft>
        <a:buChar char="–"/>
        <a:defRPr sz="7800">
          <a:solidFill>
            <a:schemeClr val="tx1"/>
          </a:solidFill>
          <a:latin typeface="+mn-lt"/>
        </a:defRPr>
      </a:lvl4pPr>
      <a:lvl5pPr marL="8118475" indent="-898525" algn="l" defTabSz="3605213" rtl="0" eaLnBrk="0" fontAlgn="base" hangingPunct="0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5pPr>
      <a:lvl6pPr marL="8582167" indent="-904723" algn="l" defTabSz="3610955" rtl="0" eaLnBrk="0" fontAlgn="base" hangingPunct="0">
        <a:spcBef>
          <a:spcPct val="20000"/>
        </a:spcBef>
        <a:spcAft>
          <a:spcPct val="0"/>
        </a:spcAft>
        <a:buChar char="»"/>
        <a:defRPr sz="7866">
          <a:solidFill>
            <a:schemeClr val="tx1"/>
          </a:solidFill>
          <a:latin typeface="+mn-lt"/>
        </a:defRPr>
      </a:lvl6pPr>
      <a:lvl7pPr marL="9039292" indent="-904723" algn="l" defTabSz="3610955" rtl="0" eaLnBrk="0" fontAlgn="base" hangingPunct="0">
        <a:spcBef>
          <a:spcPct val="20000"/>
        </a:spcBef>
        <a:spcAft>
          <a:spcPct val="0"/>
        </a:spcAft>
        <a:buChar char="»"/>
        <a:defRPr sz="7866">
          <a:solidFill>
            <a:schemeClr val="tx1"/>
          </a:solidFill>
          <a:latin typeface="+mn-lt"/>
        </a:defRPr>
      </a:lvl7pPr>
      <a:lvl8pPr marL="9496413" indent="-904723" algn="l" defTabSz="3610955" rtl="0" eaLnBrk="0" fontAlgn="base" hangingPunct="0">
        <a:spcBef>
          <a:spcPct val="20000"/>
        </a:spcBef>
        <a:spcAft>
          <a:spcPct val="0"/>
        </a:spcAft>
        <a:buChar char="»"/>
        <a:defRPr sz="7866">
          <a:solidFill>
            <a:schemeClr val="tx1"/>
          </a:solidFill>
          <a:latin typeface="+mn-lt"/>
        </a:defRPr>
      </a:lvl8pPr>
      <a:lvl9pPr marL="9953537" indent="-904723" algn="l" defTabSz="3610955" rtl="0" eaLnBrk="0" fontAlgn="base" hangingPunct="0">
        <a:spcBef>
          <a:spcPct val="20000"/>
        </a:spcBef>
        <a:spcAft>
          <a:spcPct val="0"/>
        </a:spcAft>
        <a:buChar char="»"/>
        <a:defRPr sz="786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4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22" algn="l" defTabSz="91424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47" algn="l" defTabSz="91424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9" algn="l" defTabSz="91424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3" algn="l" defTabSz="91424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7" algn="l" defTabSz="91424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9" algn="l" defTabSz="91424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2" algn="l" defTabSz="91424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6" algn="l" defTabSz="91424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4115">
            <a:extLst>
              <a:ext uri="{FF2B5EF4-FFF2-40B4-BE49-F238E27FC236}">
                <a16:creationId xmlns:a16="http://schemas.microsoft.com/office/drawing/2014/main" id="{BC6A8CE3-126F-46CB-8FFA-444703113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5213" y="23123525"/>
            <a:ext cx="13719175" cy="579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457155" tIns="274294" rIns="457155" bIns="45715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743" dirty="0">
              <a:latin typeface="+mj-lt"/>
              <a:cs typeface="Tahoma" panose="020B0604030504040204" pitchFamily="34" charset="0"/>
            </a:endParaRPr>
          </a:p>
          <a:p>
            <a:pPr marL="457190" indent="-457190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15362" name="Rectangle 2158">
            <a:extLst>
              <a:ext uri="{FF2B5EF4-FFF2-40B4-BE49-F238E27FC236}">
                <a16:creationId xmlns:a16="http://schemas.microsoft.com/office/drawing/2014/main" id="{3E4EB22F-C88F-4755-AC16-8BCE3E4E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1575" y="7772400"/>
            <a:ext cx="69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15363" name="Rectangle 2160">
            <a:extLst>
              <a:ext uri="{FF2B5EF4-FFF2-40B4-BE49-F238E27FC236}">
                <a16:creationId xmlns:a16="http://schemas.microsoft.com/office/drawing/2014/main" id="{4703B97E-B96E-415C-B959-4CA2F6E58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4900" y="8213725"/>
            <a:ext cx="69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15364" name="Rectangle 2164">
            <a:extLst>
              <a:ext uri="{FF2B5EF4-FFF2-40B4-BE49-F238E27FC236}">
                <a16:creationId xmlns:a16="http://schemas.microsoft.com/office/drawing/2014/main" id="{1152775D-473E-447B-9E0F-BF94AA48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6850" y="8645525"/>
            <a:ext cx="71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15365" name="Rectangle 2166">
            <a:extLst>
              <a:ext uri="{FF2B5EF4-FFF2-40B4-BE49-F238E27FC236}">
                <a16:creationId xmlns:a16="http://schemas.microsoft.com/office/drawing/2014/main" id="{AF7FF9F0-FC60-4B7B-A5EA-1ED5671C9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8688" y="9078913"/>
            <a:ext cx="7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15366" name="Rectangle 2170">
            <a:extLst>
              <a:ext uri="{FF2B5EF4-FFF2-40B4-BE49-F238E27FC236}">
                <a16:creationId xmlns:a16="http://schemas.microsoft.com/office/drawing/2014/main" id="{4832369E-E4B1-4FDB-9E05-6F0E9B07D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9638" y="9513888"/>
            <a:ext cx="7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15367" name="Rectangle 2174">
            <a:extLst>
              <a:ext uri="{FF2B5EF4-FFF2-40B4-BE49-F238E27FC236}">
                <a16:creationId xmlns:a16="http://schemas.microsoft.com/office/drawing/2014/main" id="{31A39EDF-7433-4CCD-A627-13B310FA4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6725" y="9948863"/>
            <a:ext cx="714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15368" name="Rectangle 2178">
            <a:extLst>
              <a:ext uri="{FF2B5EF4-FFF2-40B4-BE49-F238E27FC236}">
                <a16:creationId xmlns:a16="http://schemas.microsoft.com/office/drawing/2014/main" id="{325EB246-7563-447D-8823-E3FA58541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50" y="10379075"/>
            <a:ext cx="71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15369" name="Rectangle 2182">
            <a:extLst>
              <a:ext uri="{FF2B5EF4-FFF2-40B4-BE49-F238E27FC236}">
                <a16:creationId xmlns:a16="http://schemas.microsoft.com/office/drawing/2014/main" id="{BB955E19-C4F3-4F22-BB3F-92D2BE842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2950" y="10814050"/>
            <a:ext cx="71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15370" name="Rectangle 2188">
            <a:extLst>
              <a:ext uri="{FF2B5EF4-FFF2-40B4-BE49-F238E27FC236}">
                <a16:creationId xmlns:a16="http://schemas.microsoft.com/office/drawing/2014/main" id="{454806FA-E503-4B50-BD80-2A0C6E8C4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5800" y="11682413"/>
            <a:ext cx="698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15371" name="Rectangle 2197">
            <a:extLst>
              <a:ext uri="{FF2B5EF4-FFF2-40B4-BE49-F238E27FC236}">
                <a16:creationId xmlns:a16="http://schemas.microsoft.com/office/drawing/2014/main" id="{D4994529-2C1D-4A4C-8934-9E3C073BD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6200" y="12984163"/>
            <a:ext cx="71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15372" name="Rectangle 2202">
            <a:extLst>
              <a:ext uri="{FF2B5EF4-FFF2-40B4-BE49-F238E27FC236}">
                <a16:creationId xmlns:a16="http://schemas.microsoft.com/office/drawing/2014/main" id="{6E3F4C7F-A12C-461D-B89D-B3034B461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1413" y="13846175"/>
            <a:ext cx="69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15373" name="Rectangle 2206">
            <a:extLst>
              <a:ext uri="{FF2B5EF4-FFF2-40B4-BE49-F238E27FC236}">
                <a16:creationId xmlns:a16="http://schemas.microsoft.com/office/drawing/2014/main" id="{B727D2AA-1628-478C-9651-A42D11C3E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4275" y="14282738"/>
            <a:ext cx="69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15374" name="Rectangle 2210">
            <a:extLst>
              <a:ext uri="{FF2B5EF4-FFF2-40B4-BE49-F238E27FC236}">
                <a16:creationId xmlns:a16="http://schemas.microsoft.com/office/drawing/2014/main" id="{A1FEE7B0-0C6A-46FC-84DA-906C7D6AD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3088" y="14717713"/>
            <a:ext cx="7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15375" name="Rectangle 2211">
            <a:extLst>
              <a:ext uri="{FF2B5EF4-FFF2-40B4-BE49-F238E27FC236}">
                <a16:creationId xmlns:a16="http://schemas.microsoft.com/office/drawing/2014/main" id="{D7C0D12F-65AE-47E0-85F2-AB7C4B129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9925" y="15144750"/>
            <a:ext cx="58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4118" name="Text Box 3955">
            <a:extLst>
              <a:ext uri="{FF2B5EF4-FFF2-40B4-BE49-F238E27FC236}">
                <a16:creationId xmlns:a16="http://schemas.microsoft.com/office/drawing/2014/main" id="{1B3DC408-6017-4A79-9471-FC3FD3EAF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5213" y="5334000"/>
            <a:ext cx="19462750" cy="68707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457155" tIns="274294" rIns="457155" bIns="45715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defRPr/>
            </a:pPr>
            <a:endParaRPr lang="en-US" altLang="en-US" sz="2666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endParaRPr lang="en-US" altLang="en-US" sz="2666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endParaRPr lang="en-US" altLang="en-US" sz="2666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endParaRPr lang="en-US" altLang="en-US" sz="2666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79" name="Text Box 2110">
            <a:extLst>
              <a:ext uri="{FF2B5EF4-FFF2-40B4-BE49-F238E27FC236}">
                <a16:creationId xmlns:a16="http://schemas.microsoft.com/office/drawing/2014/main" id="{74A5F083-D702-40D4-9771-C05575F2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5302250"/>
            <a:ext cx="7956550" cy="1778317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457155" tIns="274294" rIns="457155" bIns="45715"/>
          <a:lstStyle>
            <a:lvl1pPr marL="346075" indent="-346075">
              <a:tabLst>
                <a:tab pos="3365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571500">
              <a:tabLst>
                <a:tab pos="3365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365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365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365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3428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15380" name="Text Box 4039">
            <a:extLst>
              <a:ext uri="{FF2B5EF4-FFF2-40B4-BE49-F238E27FC236}">
                <a16:creationId xmlns:a16="http://schemas.microsoft.com/office/drawing/2014/main" id="{6B420402-6836-4EF8-9FB8-83400A9D5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5486400"/>
            <a:ext cx="8153400" cy="812800"/>
          </a:xfrm>
          <a:prstGeom prst="rect">
            <a:avLst/>
          </a:prstGeom>
          <a:noFill/>
          <a:ln>
            <a:noFill/>
          </a:ln>
        </p:spPr>
        <p:txBody>
          <a:bodyPr lIns="91432" tIns="45715" rIns="91432" bIns="45715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en-US" sz="4000" b="1" dirty="0">
                <a:latin typeface="+mj-lt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2" name="Text Box 4039">
            <a:extLst>
              <a:ext uri="{FF2B5EF4-FFF2-40B4-BE49-F238E27FC236}">
                <a16:creationId xmlns:a16="http://schemas.microsoft.com/office/drawing/2014/main" id="{2A7163C5-E323-42EC-9C11-4FE57C8B8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1613" y="7791450"/>
            <a:ext cx="81534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endParaRPr lang="en-US" altLang="en-US" sz="8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27" name="Text Box 4115">
            <a:extLst>
              <a:ext uri="{FF2B5EF4-FFF2-40B4-BE49-F238E27FC236}">
                <a16:creationId xmlns:a16="http://schemas.microsoft.com/office/drawing/2014/main" id="{0EDEA803-9320-409A-8BC1-967FE5CFB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338" y="5302250"/>
            <a:ext cx="11145837" cy="2361247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457155" tIns="274294" rIns="457155" bIns="45715"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2837111">
              <a:lnSpc>
                <a:spcPct val="112000"/>
              </a:lnSpc>
              <a:spcBef>
                <a:spcPct val="20000"/>
              </a:spcBef>
              <a:tabLst>
                <a:tab pos="736708" algn="l"/>
              </a:tabLst>
              <a:defRPr/>
            </a:pPr>
            <a:r>
              <a:rPr lang="en-US" sz="3428" dirty="0"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5381" name="Picture 135">
            <a:extLst>
              <a:ext uri="{FF2B5EF4-FFF2-40B4-BE49-F238E27FC236}">
                <a16:creationId xmlns:a16="http://schemas.microsoft.com/office/drawing/2014/main" id="{DA3B6693-F872-4A1F-8381-801093F9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563563"/>
            <a:ext cx="47339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54">
            <a:extLst>
              <a:ext uri="{FF2B5EF4-FFF2-40B4-BE49-F238E27FC236}">
                <a16:creationId xmlns:a16="http://schemas.microsoft.com/office/drawing/2014/main" id="{19473AF1-7DC3-47B2-9C92-10339F5A8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14545" r="4842" b="13077"/>
          <a:stretch>
            <a:fillRect/>
          </a:stretch>
        </p:blipFill>
        <p:spPr bwMode="auto">
          <a:xfrm>
            <a:off x="31742063" y="679450"/>
            <a:ext cx="803275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1" name="Rectangle 2">
            <a:extLst>
              <a:ext uri="{FF2B5EF4-FFF2-40B4-BE49-F238E27FC236}">
                <a16:creationId xmlns:a16="http://schemas.microsoft.com/office/drawing/2014/main" id="{47ADA0B6-DBB9-4C7A-96A1-1E9007630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28800" y="-76200"/>
            <a:ext cx="1790700" cy="29337000"/>
          </a:xfrm>
          <a:prstGeom prst="rect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altLang="en-US" sz="2666"/>
          </a:p>
        </p:txBody>
      </p:sp>
      <p:sp>
        <p:nvSpPr>
          <p:cNvPr id="44" name="Text Box 4115">
            <a:extLst>
              <a:ext uri="{FF2B5EF4-FFF2-40B4-BE49-F238E27FC236}">
                <a16:creationId xmlns:a16="http://schemas.microsoft.com/office/drawing/2014/main" id="{DB5370C2-FF01-4C4D-ABB5-E148C3B13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23374350"/>
            <a:ext cx="7956550" cy="554037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457155" tIns="274294" rIns="457155" bIns="45715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743" dirty="0">
              <a:latin typeface="+mj-lt"/>
              <a:cs typeface="Tahoma" panose="020B0604030504040204" pitchFamily="34" charset="0"/>
            </a:endParaRPr>
          </a:p>
          <a:p>
            <a:pPr marL="457190" indent="-457190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15388" name="Text Box 4039">
            <a:extLst>
              <a:ext uri="{FF2B5EF4-FFF2-40B4-BE49-F238E27FC236}">
                <a16:creationId xmlns:a16="http://schemas.microsoft.com/office/drawing/2014/main" id="{18BFFDC9-6215-47E1-8271-7C9A5E086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9313" y="5486400"/>
            <a:ext cx="8153400" cy="812800"/>
          </a:xfrm>
          <a:prstGeom prst="rect">
            <a:avLst/>
          </a:prstGeom>
          <a:noFill/>
          <a:ln>
            <a:noFill/>
          </a:ln>
        </p:spPr>
        <p:txBody>
          <a:bodyPr lIns="91432" tIns="45715" rIns="91432" bIns="45715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en-US" sz="4000" b="1" dirty="0">
                <a:latin typeface="+mj-lt"/>
                <a:cs typeface="Tahoma" panose="020B0604030504040204" pitchFamily="34" charset="0"/>
              </a:rPr>
              <a:t>Data Analyses and Results</a:t>
            </a:r>
          </a:p>
        </p:txBody>
      </p:sp>
      <p:sp>
        <p:nvSpPr>
          <p:cNvPr id="15386" name="Text Box 70">
            <a:extLst>
              <a:ext uri="{FF2B5EF4-FFF2-40B4-BE49-F238E27FC236}">
                <a16:creationId xmlns:a16="http://schemas.microsoft.com/office/drawing/2014/main" id="{24FE423D-1868-41A6-A570-E08A0D2A0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581025"/>
            <a:ext cx="287147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5" rIns="91432" bIns="45715">
            <a:spAutoFit/>
          </a:bodyPr>
          <a:lstStyle>
            <a:lvl1pPr indent="4572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Interactive Personalized Feedback and Text-Messaging Intervention </a:t>
            </a:r>
          </a:p>
          <a:p>
            <a:pPr algn="ctr"/>
            <a:r>
              <a:rPr lang="en-US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Associated with Reductions in Substance-Impaired Driving</a:t>
            </a:r>
            <a:endParaRPr lang="en-US" altLang="en-US" sz="5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71">
            <a:extLst>
              <a:ext uri="{FF2B5EF4-FFF2-40B4-BE49-F238E27FC236}">
                <a16:creationId xmlns:a16="http://schemas.microsoft.com/office/drawing/2014/main" id="{E42F5B11-257B-42DA-A723-4EDFB21E6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388" y="2781300"/>
            <a:ext cx="28098750" cy="804863"/>
          </a:xfrm>
          <a:prstGeom prst="rect">
            <a:avLst/>
          </a:prstGeom>
          <a:noFill/>
          <a:ln>
            <a:noFill/>
          </a:ln>
        </p:spPr>
        <p:txBody>
          <a:bodyPr lIns="91432" tIns="45715" rIns="91432" bIns="45715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628" dirty="0">
                <a:latin typeface="+mn-lt"/>
                <a:cs typeface="Tahoma" panose="020B0604030504040204" pitchFamily="34" charset="0"/>
              </a:rPr>
              <a:t>Shelby A. King, Sterling M. Hubbard, &amp; Jenni B. Teeters</a:t>
            </a:r>
            <a:endParaRPr lang="en-US" altLang="en-US" sz="4628" baseline="300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7" name="Text Box 71">
            <a:extLst>
              <a:ext uri="{FF2B5EF4-FFF2-40B4-BE49-F238E27FC236}">
                <a16:creationId xmlns:a16="http://schemas.microsoft.com/office/drawing/2014/main" id="{2AC14205-9CBE-4A5D-8BAC-16577E3BD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3894138"/>
            <a:ext cx="28098750" cy="725487"/>
          </a:xfrm>
          <a:prstGeom prst="rect">
            <a:avLst/>
          </a:prstGeom>
          <a:noFill/>
          <a:ln>
            <a:noFill/>
          </a:ln>
        </p:spPr>
        <p:txBody>
          <a:bodyPr lIns="91432" tIns="45715" rIns="91432" bIns="45715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114" dirty="0">
                <a:latin typeface="+mn-lt"/>
                <a:cs typeface="Tahoma" panose="020B0604030504040204" pitchFamily="34" charset="0"/>
              </a:rPr>
              <a:t>Western Kentucky University</a:t>
            </a:r>
            <a:endParaRPr lang="en-US" altLang="en-US" sz="4114" baseline="30000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9B93C-2615-40D2-B200-7C98B0FBA604}"/>
              </a:ext>
            </a:extLst>
          </p:cNvPr>
          <p:cNvSpPr txBox="1"/>
          <p:nvPr/>
        </p:nvSpPr>
        <p:spPr>
          <a:xfrm>
            <a:off x="9123363" y="6619875"/>
            <a:ext cx="10293350" cy="1421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2837111">
              <a:lnSpc>
                <a:spcPct val="112000"/>
              </a:lnSpc>
              <a:spcBef>
                <a:spcPct val="20000"/>
              </a:spcBef>
              <a:tabLst>
                <a:tab pos="736708" algn="l"/>
              </a:tabLst>
              <a:defRPr/>
            </a:pPr>
            <a:r>
              <a:rPr lang="en-US" sz="3200" b="1" u="sng" dirty="0">
                <a:latin typeface="+mj-lt"/>
                <a:cs typeface="Arial" panose="020B0604020202020204" pitchFamily="34" charset="0"/>
              </a:rPr>
              <a:t>Participants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	</a:t>
            </a:r>
          </a:p>
          <a:p>
            <a:pPr marL="189130" indent="-189130" defTabSz="2837111">
              <a:lnSpc>
                <a:spcPct val="112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736708" algn="l"/>
              </a:tabLst>
              <a:defRPr/>
            </a:pPr>
            <a:r>
              <a:rPr lang="en-US" sz="3200" dirty="0">
                <a:latin typeface="+mj-lt"/>
                <a:cs typeface="Arial" panose="020B0604020202020204" pitchFamily="34" charset="0"/>
              </a:rPr>
              <a:t>N = 46 young adult alcohol and cannabis users </a:t>
            </a:r>
          </a:p>
          <a:p>
            <a:pPr marL="932080" lvl="1" indent="-189130" defTabSz="2837111">
              <a:lnSpc>
                <a:spcPct val="112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736708" algn="l"/>
              </a:tabLst>
              <a:defRPr/>
            </a:pPr>
            <a:r>
              <a:rPr lang="en-US" sz="3200" dirty="0">
                <a:latin typeface="+mj-lt"/>
                <a:cs typeface="Arial" panose="020B0604020202020204" pitchFamily="34" charset="0"/>
              </a:rPr>
              <a:t> 68.1 % Female</a:t>
            </a:r>
          </a:p>
          <a:p>
            <a:pPr marL="932080" lvl="1" indent="-189130" defTabSz="2837111">
              <a:lnSpc>
                <a:spcPct val="112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736708" algn="l"/>
              </a:tabLst>
              <a:defRPr/>
            </a:pPr>
            <a:r>
              <a:rPr lang="en-US" sz="3200" dirty="0">
                <a:latin typeface="+mj-lt"/>
                <a:cs typeface="Arial" panose="020B0604020202020204" pitchFamily="34" charset="0"/>
              </a:rPr>
              <a:t> 73.5 % Caucasian</a:t>
            </a:r>
          </a:p>
          <a:p>
            <a:pPr marL="932080" lvl="1" indent="-189130" defTabSz="2837111">
              <a:lnSpc>
                <a:spcPct val="112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736708" algn="l"/>
              </a:tabLst>
              <a:defRPr/>
            </a:pPr>
            <a:r>
              <a:rPr lang="en-US" sz="3200" dirty="0">
                <a:latin typeface="+mj-lt"/>
                <a:cs typeface="Arial" panose="020B0604020202020204" pitchFamily="34" charset="0"/>
              </a:rPr>
              <a:t> Average age: 21.57</a:t>
            </a:r>
          </a:p>
          <a:p>
            <a:pPr defTabSz="2837111">
              <a:lnSpc>
                <a:spcPct val="112000"/>
              </a:lnSpc>
              <a:spcBef>
                <a:spcPct val="20000"/>
              </a:spcBef>
              <a:tabLst>
                <a:tab pos="736708" algn="l"/>
              </a:tabLst>
              <a:defRPr/>
            </a:pPr>
            <a:r>
              <a:rPr lang="en-US" sz="3200" b="1" u="sng" dirty="0">
                <a:latin typeface="+mj-lt"/>
                <a:cs typeface="Arial" panose="020B0604020202020204" pitchFamily="34" charset="0"/>
              </a:rPr>
              <a:t>Procedures</a:t>
            </a:r>
          </a:p>
          <a:p>
            <a:pPr marL="457200" indent="-457200" defTabSz="2837111">
              <a:lnSpc>
                <a:spcPct val="11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36708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Eligibility requirements included:</a:t>
            </a:r>
          </a:p>
          <a:p>
            <a:pPr marL="976313" lvl="1" indent="-457200" defTabSz="2837111">
              <a:lnSpc>
                <a:spcPct val="11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36708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 years or older</a:t>
            </a:r>
          </a:p>
          <a:p>
            <a:pPr marL="976313" lvl="1" indent="-457200" defTabSz="2837111">
              <a:lnSpc>
                <a:spcPct val="11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36708" algn="l"/>
              </a:tabLst>
              <a:defRPr/>
            </a:pPr>
            <a:r>
              <a:rPr lang="en-US" sz="3200" dirty="0">
                <a:latin typeface="+mj-lt"/>
              </a:rPr>
              <a:t>Access to a motor vehicle</a:t>
            </a:r>
          </a:p>
          <a:p>
            <a:pPr marL="976313" lvl="1" indent="-457200" defTabSz="2837111">
              <a:lnSpc>
                <a:spcPct val="11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36708" algn="l"/>
              </a:tabLst>
              <a:defRPr/>
            </a:pPr>
            <a:r>
              <a:rPr lang="en-US" sz="3200" dirty="0">
                <a:latin typeface="+mj-lt"/>
              </a:rPr>
              <a:t>Report driving after drinking two or more drinks and/or driving after cannabis use at least three times in the past three months</a:t>
            </a:r>
            <a:endParaRPr lang="en-US" sz="3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 defTabSz="2837111">
              <a:lnSpc>
                <a:spcPct val="11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36708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Participants completed </a:t>
            </a:r>
            <a:r>
              <a:rPr lang="en-US" sz="3200" dirty="0">
                <a:latin typeface="+mj-lt"/>
              </a:rPr>
              <a:t>measures that assessed substance impaired driving at baseline and 3-month follow-up</a:t>
            </a:r>
            <a:endParaRPr lang="en-US" sz="3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 defTabSz="2837111">
              <a:lnSpc>
                <a:spcPct val="11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36708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Participants were randomly assigned to one of 4 conditions: </a:t>
            </a:r>
          </a:p>
          <a:p>
            <a:pPr marL="1033463" lvl="1" indent="-514350" defTabSz="2837111">
              <a:lnSpc>
                <a:spcPct val="112000"/>
              </a:lnSpc>
              <a:spcBef>
                <a:spcPct val="20000"/>
              </a:spcBef>
              <a:buFont typeface="+mj-lt"/>
              <a:buAutoNum type="arabicPeriod"/>
              <a:tabLst>
                <a:tab pos="736708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PFT: personalized feedback document plus interactive text-messaging (</a:t>
            </a:r>
            <a:r>
              <a:rPr lang="en-US" sz="32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</a:t>
            </a:r>
            <a:r>
              <a:rPr 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= 12)</a:t>
            </a:r>
          </a:p>
          <a:p>
            <a:pPr marL="1033463" lvl="1" indent="-514350" defTabSz="2837111">
              <a:lnSpc>
                <a:spcPct val="112000"/>
              </a:lnSpc>
              <a:spcBef>
                <a:spcPct val="20000"/>
              </a:spcBef>
              <a:buFont typeface="+mj-lt"/>
              <a:buAutoNum type="arabicPeriod"/>
              <a:tabLst>
                <a:tab pos="736708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AT: personalized feedback plus automated text messaging (</a:t>
            </a:r>
            <a:r>
              <a:rPr lang="en-US" sz="32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 </a:t>
            </a:r>
            <a:r>
              <a:rPr 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= 11)</a:t>
            </a:r>
          </a:p>
          <a:p>
            <a:pPr marL="1033463" lvl="1" indent="-514350" defTabSz="2837111">
              <a:lnSpc>
                <a:spcPct val="112000"/>
              </a:lnSpc>
              <a:spcBef>
                <a:spcPct val="20000"/>
              </a:spcBef>
              <a:buFont typeface="+mj-lt"/>
              <a:buAutoNum type="arabicPeriod"/>
              <a:tabLst>
                <a:tab pos="736708" algn="l"/>
              </a:tabLst>
              <a:defRPr/>
            </a:pPr>
            <a:r>
              <a:rPr lang="en-US" sz="3200" dirty="0">
                <a:latin typeface="+mj-lt"/>
              </a:rPr>
              <a:t>SI: active control condition</a:t>
            </a:r>
            <a:r>
              <a:rPr 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– substance use information (</a:t>
            </a:r>
            <a:r>
              <a:rPr lang="en-US" sz="32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</a:t>
            </a:r>
            <a:r>
              <a:rPr 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= 12)</a:t>
            </a:r>
          </a:p>
          <a:p>
            <a:pPr marL="1033463" lvl="1" indent="-514350" defTabSz="2837111">
              <a:lnSpc>
                <a:spcPct val="112000"/>
              </a:lnSpc>
              <a:spcBef>
                <a:spcPct val="20000"/>
              </a:spcBef>
              <a:buFont typeface="+mj-lt"/>
              <a:buAutoNum type="arabicPeriod"/>
              <a:tabLst>
                <a:tab pos="736708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AO: assessment only control condition ( </a:t>
            </a:r>
            <a:r>
              <a:rPr lang="en-US" sz="32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 </a:t>
            </a:r>
            <a:r>
              <a:rPr 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= 11)</a:t>
            </a:r>
          </a:p>
        </p:txBody>
      </p:sp>
      <p:sp>
        <p:nvSpPr>
          <p:cNvPr id="15394" name="Text Box 4039">
            <a:extLst>
              <a:ext uri="{FF2B5EF4-FFF2-40B4-BE49-F238E27FC236}">
                <a16:creationId xmlns:a16="http://schemas.microsoft.com/office/drawing/2014/main" id="{1D941851-F04C-4218-AB36-5ACA68F7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374350"/>
            <a:ext cx="8153400" cy="811213"/>
          </a:xfrm>
          <a:prstGeom prst="rect">
            <a:avLst/>
          </a:prstGeom>
          <a:noFill/>
          <a:ln>
            <a:noFill/>
          </a:ln>
        </p:spPr>
        <p:txBody>
          <a:bodyPr lIns="91432" tIns="45715" rIns="91432" bIns="45715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en-US" sz="4000" b="1" dirty="0">
                <a:latin typeface="+mj-lt"/>
                <a:cs typeface="Tahoma" panose="020B0604030504040204" pitchFamily="34" charset="0"/>
              </a:rPr>
              <a:t>Aims</a:t>
            </a:r>
          </a:p>
        </p:txBody>
      </p:sp>
      <p:sp>
        <p:nvSpPr>
          <p:cNvPr id="15396" name="Text Box 4039">
            <a:extLst>
              <a:ext uri="{FF2B5EF4-FFF2-40B4-BE49-F238E27FC236}">
                <a16:creationId xmlns:a16="http://schemas.microsoft.com/office/drawing/2014/main" id="{E2EA5F90-E789-4E52-8BE5-0159B97AB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5450" y="23252113"/>
            <a:ext cx="9774238" cy="1054100"/>
          </a:xfrm>
          <a:prstGeom prst="rect">
            <a:avLst/>
          </a:prstGeom>
          <a:noFill/>
          <a:ln>
            <a:noFill/>
          </a:ln>
        </p:spPr>
        <p:txBody>
          <a:bodyPr lIns="91432" tIns="45715" rIns="91432" bIns="45715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en-US" sz="4000" b="1" dirty="0">
                <a:latin typeface="+mj-lt"/>
                <a:cs typeface="Tahoma" panose="020B0604030504040204" pitchFamily="34" charset="0"/>
              </a:rPr>
              <a:t>Conclusions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en-US" sz="900" b="1" dirty="0">
                <a:latin typeface="+mj-lt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144" name="TextBox 6">
            <a:extLst>
              <a:ext uri="{FF2B5EF4-FFF2-40B4-BE49-F238E27FC236}">
                <a16:creationId xmlns:a16="http://schemas.microsoft.com/office/drawing/2014/main" id="{5B95D6FC-B9A5-4050-9BEA-4CB7BC98D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0" y="24095075"/>
            <a:ext cx="13446125" cy="5140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These findings provide preliminary support for the short-term efficacy of a mobile-delivered personalized feedback intervention with interactive text-messaging in reducing substance-impaired driving among young adults.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Due to Covid-19, 3-month follow-up data could not be collected from half of the originally enrolled sample, resulting in underpowered analyses.</a:t>
            </a:r>
            <a:r>
              <a:rPr lang="en-US" sz="32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Additional data will be collected in the </a:t>
            </a:r>
            <a:r>
              <a:rPr lang="en-US" sz="3200">
                <a:latin typeface="+mj-lt"/>
              </a:rPr>
              <a:t>coming year. </a:t>
            </a:r>
            <a:endParaRPr lang="en-US" sz="3200" dirty="0">
              <a:latin typeface="+mj-lt"/>
            </a:endParaRPr>
          </a:p>
          <a:p>
            <a:pPr>
              <a:defRPr/>
            </a:pPr>
            <a:endParaRPr lang="en-US" sz="3600" dirty="0">
              <a:latin typeface="+mj-lt"/>
            </a:endParaRPr>
          </a:p>
          <a:p>
            <a:pPr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D331CB-0F91-4AE4-99A8-5A9AF76BF997}"/>
              </a:ext>
            </a:extLst>
          </p:cNvPr>
          <p:cNvSpPr txBox="1"/>
          <p:nvPr/>
        </p:nvSpPr>
        <p:spPr>
          <a:xfrm>
            <a:off x="20331113" y="6946900"/>
            <a:ext cx="19024600" cy="551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Repeated measures ANOVAs were run to compare the number of times driving while impaired over time across conditions.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+mj-lt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3200" dirty="0">
                <a:latin typeface="+mj-lt"/>
              </a:rPr>
              <a:t>PFT condition led to significantly greater reductions over time in the number of times driving while impaired compared to AO condition (</a:t>
            </a:r>
            <a:r>
              <a:rPr lang="en-US" sz="3200" i="1" dirty="0">
                <a:latin typeface="+mj-lt"/>
              </a:rPr>
              <a:t>p</a:t>
            </a:r>
            <a:r>
              <a:rPr lang="en-US" sz="3200" dirty="0">
                <a:latin typeface="+mj-lt"/>
              </a:rPr>
              <a:t> = .022).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3200" dirty="0">
                <a:latin typeface="+mj-lt"/>
              </a:rPr>
              <a:t>PFT condition led to greater reductions over time in the number of times driving while impaired than AT condition, though this difference was not significantly significant (</a:t>
            </a:r>
            <a:r>
              <a:rPr lang="en-US" sz="3200" i="1" dirty="0">
                <a:latin typeface="+mj-lt"/>
              </a:rPr>
              <a:t>p</a:t>
            </a:r>
            <a:r>
              <a:rPr lang="en-US" sz="3200" dirty="0">
                <a:latin typeface="+mj-lt"/>
              </a:rPr>
              <a:t> = .066).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3200" dirty="0">
                <a:latin typeface="+mj-lt"/>
              </a:rPr>
              <a:t>Text-messaging conditions (PFT &amp; AT) did not result in significantly greater reductions in substance-impaired driving compared to SI condition (</a:t>
            </a:r>
            <a:r>
              <a:rPr lang="en-US" sz="3200" i="1" dirty="0">
                <a:latin typeface="+mj-lt"/>
              </a:rPr>
              <a:t>p</a:t>
            </a:r>
            <a:r>
              <a:rPr lang="en-US" sz="3200" dirty="0">
                <a:latin typeface="+mj-lt"/>
              </a:rPr>
              <a:t> = .227). </a:t>
            </a:r>
          </a:p>
          <a:p>
            <a:pPr>
              <a:defRPr/>
            </a:pPr>
            <a:r>
              <a:rPr lang="en-US" sz="2800" b="1" dirty="0">
                <a:latin typeface="+mj-lt"/>
              </a:rPr>
              <a:t> </a:t>
            </a:r>
            <a:endParaRPr lang="en-US" sz="2800" dirty="0">
              <a:latin typeface="+mj-lt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sz="3600" dirty="0">
              <a:latin typeface="+mn-lt"/>
            </a:endParaRPr>
          </a:p>
        </p:txBody>
      </p:sp>
      <p:sp>
        <p:nvSpPr>
          <p:cNvPr id="47" name="Text Box 4039">
            <a:extLst>
              <a:ext uri="{FF2B5EF4-FFF2-40B4-BE49-F238E27FC236}">
                <a16:creationId xmlns:a16="http://schemas.microsoft.com/office/drawing/2014/main" id="{2B51978B-13B6-44CF-8F1E-46ECA6EE9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6813" y="5592763"/>
            <a:ext cx="8153400" cy="812800"/>
          </a:xfrm>
          <a:prstGeom prst="rect">
            <a:avLst/>
          </a:prstGeom>
          <a:noFill/>
          <a:ln>
            <a:noFill/>
          </a:ln>
        </p:spPr>
        <p:txBody>
          <a:bodyPr lIns="91432" tIns="45715" rIns="91432" bIns="45715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en-US" sz="4000" b="1" dirty="0">
                <a:latin typeface="+mj-lt"/>
                <a:cs typeface="Tahoma" panose="020B0604030504040204" pitchFamily="34" charset="0"/>
              </a:rPr>
              <a:t>Methods</a:t>
            </a:r>
          </a:p>
        </p:txBody>
      </p:sp>
      <p:sp>
        <p:nvSpPr>
          <p:cNvPr id="48" name="Text Box 4039">
            <a:extLst>
              <a:ext uri="{FF2B5EF4-FFF2-40B4-BE49-F238E27FC236}">
                <a16:creationId xmlns:a16="http://schemas.microsoft.com/office/drawing/2014/main" id="{C2690AEF-B6A0-4588-976A-B0280D818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6673850"/>
            <a:ext cx="7534275" cy="16343313"/>
          </a:xfrm>
          <a:prstGeom prst="rect">
            <a:avLst/>
          </a:prstGeom>
          <a:noFill/>
          <a:ln>
            <a:noFill/>
          </a:ln>
        </p:spPr>
        <p:txBody>
          <a:bodyPr lIns="91432" tIns="45715" rIns="91432" bIns="45715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Substance-impaired driving continues to be a national public health concern; the use of cannabis and alcohol is associated with greater psychomotor impairment, consequently worsening an individual’s driving ability.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Due to the permissive attitudes regarding impaired driving among individuals ages 18-24, young adults are at an elevated risk for substance-impaired driving, with data suggesting that up to one-third of college students report driving after drinking and/or cannabis use in the past year.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To date, little research has investigated whether brief, technology-based interventions can be used to reduce substance-impaired driving among young adults.</a:t>
            </a:r>
          </a:p>
          <a:p>
            <a:pPr>
              <a:defRPr/>
            </a:pPr>
            <a:endParaRPr lang="en-US" sz="32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Recent research indicates that interventions that incorporate personal contact lead to larger effect sizes than fully automated interventions.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The present study compared an interactive text-messaging intervention to an automated text-messaging intervention in the context of a brief, mobile-phone-based substance-impaired driving intervention. </a:t>
            </a:r>
            <a:endParaRPr lang="en-US" altLang="en-US" sz="3200" b="1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3A459DFC-CDA4-4727-864E-CDB1CBFDD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0" y="23876000"/>
            <a:ext cx="2400300" cy="1747838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000"/>
          </a:p>
        </p:txBody>
      </p:sp>
      <p:sp>
        <p:nvSpPr>
          <p:cNvPr id="15397" name="Oval 147">
            <a:extLst>
              <a:ext uri="{FF2B5EF4-FFF2-40B4-BE49-F238E27FC236}">
                <a16:creationId xmlns:a16="http://schemas.microsoft.com/office/drawing/2014/main" id="{9362DE83-DF00-4BBC-B814-56BD5CBA8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6225" y="23817263"/>
            <a:ext cx="2400300" cy="1741487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000"/>
          </a:p>
        </p:txBody>
      </p:sp>
      <p:sp>
        <p:nvSpPr>
          <p:cNvPr id="15398" name="Oval 148">
            <a:extLst>
              <a:ext uri="{FF2B5EF4-FFF2-40B4-BE49-F238E27FC236}">
                <a16:creationId xmlns:a16="http://schemas.microsoft.com/office/drawing/2014/main" id="{4DED696F-E075-4AC3-B405-8D1015DB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0963" y="23844250"/>
            <a:ext cx="2400300" cy="1741488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000"/>
          </a:p>
        </p:txBody>
      </p:sp>
      <p:sp>
        <p:nvSpPr>
          <p:cNvPr id="15399" name="Oval 149">
            <a:extLst>
              <a:ext uri="{FF2B5EF4-FFF2-40B4-BE49-F238E27FC236}">
                <a16:creationId xmlns:a16="http://schemas.microsoft.com/office/drawing/2014/main" id="{FC3546C4-77EF-4298-92CA-381982FB4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1338" y="23814088"/>
            <a:ext cx="2400300" cy="1741487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000"/>
          </a:p>
        </p:txBody>
      </p:sp>
      <p:sp>
        <p:nvSpPr>
          <p:cNvPr id="15400" name="Oval 150">
            <a:extLst>
              <a:ext uri="{FF2B5EF4-FFF2-40B4-BE49-F238E27FC236}">
                <a16:creationId xmlns:a16="http://schemas.microsoft.com/office/drawing/2014/main" id="{B8E5684A-B6BB-45D1-9CB6-A39485FE7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4800" y="21289963"/>
            <a:ext cx="2306638" cy="1658937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000"/>
          </a:p>
        </p:txBody>
      </p:sp>
      <p:sp>
        <p:nvSpPr>
          <p:cNvPr id="15401" name="Oval 154">
            <a:extLst>
              <a:ext uri="{FF2B5EF4-FFF2-40B4-BE49-F238E27FC236}">
                <a16:creationId xmlns:a16="http://schemas.microsoft.com/office/drawing/2014/main" id="{B4EFA857-2240-4126-A656-FE51A67C7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7525" y="27014488"/>
            <a:ext cx="2384425" cy="1736725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000"/>
          </a:p>
        </p:txBody>
      </p:sp>
      <p:sp>
        <p:nvSpPr>
          <p:cNvPr id="15402" name="Oval 155">
            <a:extLst>
              <a:ext uri="{FF2B5EF4-FFF2-40B4-BE49-F238E27FC236}">
                <a16:creationId xmlns:a16="http://schemas.microsoft.com/office/drawing/2014/main" id="{FC4B2D9E-F7C1-4D51-AC8D-8FCE91890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25" y="27014488"/>
            <a:ext cx="2384425" cy="1736725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000"/>
          </a:p>
        </p:txBody>
      </p:sp>
      <p:sp>
        <p:nvSpPr>
          <p:cNvPr id="15403" name="Oval 156">
            <a:extLst>
              <a:ext uri="{FF2B5EF4-FFF2-40B4-BE49-F238E27FC236}">
                <a16:creationId xmlns:a16="http://schemas.microsoft.com/office/drawing/2014/main" id="{3F187EAF-D033-411E-8986-8853E20AE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7825" y="27014488"/>
            <a:ext cx="2384425" cy="1736725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000"/>
          </a:p>
        </p:txBody>
      </p:sp>
      <p:sp>
        <p:nvSpPr>
          <p:cNvPr id="15404" name="Oval 157">
            <a:extLst>
              <a:ext uri="{FF2B5EF4-FFF2-40B4-BE49-F238E27FC236}">
                <a16:creationId xmlns:a16="http://schemas.microsoft.com/office/drawing/2014/main" id="{CA47D879-8332-4DB8-9EB2-8D89380DC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25" y="27024013"/>
            <a:ext cx="2384425" cy="1736725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000"/>
          </a:p>
        </p:txBody>
      </p:sp>
      <p:cxnSp>
        <p:nvCxnSpPr>
          <p:cNvPr id="15405" name="Straight Arrow Connector 13">
            <a:extLst>
              <a:ext uri="{FF2B5EF4-FFF2-40B4-BE49-F238E27FC236}">
                <a16:creationId xmlns:a16="http://schemas.microsoft.com/office/drawing/2014/main" id="{40E5F895-353C-4C75-8772-EDD2EC54E00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103225" y="23106063"/>
            <a:ext cx="401638" cy="57308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6" name="Straight Arrow Connector 17">
            <a:extLst>
              <a:ext uri="{FF2B5EF4-FFF2-40B4-BE49-F238E27FC236}">
                <a16:creationId xmlns:a16="http://schemas.microsoft.com/office/drawing/2014/main" id="{1236DCAF-AAD2-48D6-AAEB-66D90975FC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743113" y="23106063"/>
            <a:ext cx="569912" cy="531812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7" name="Straight Arrow Connector 19">
            <a:extLst>
              <a:ext uri="{FF2B5EF4-FFF2-40B4-BE49-F238E27FC236}">
                <a16:creationId xmlns:a16="http://schemas.microsoft.com/office/drawing/2014/main" id="{21E0A10A-B08D-402A-BB67-AB656CB06E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95588" y="22591713"/>
            <a:ext cx="2006600" cy="102393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8" name="Straight Arrow Connector 21">
            <a:extLst>
              <a:ext uri="{FF2B5EF4-FFF2-40B4-BE49-F238E27FC236}">
                <a16:creationId xmlns:a16="http://schemas.microsoft.com/office/drawing/2014/main" id="{827530CD-DE5E-4A38-B362-99F1986A3D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52063" y="25833388"/>
            <a:ext cx="0" cy="1020762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9" name="Straight Arrow Connector 172">
            <a:extLst>
              <a:ext uri="{FF2B5EF4-FFF2-40B4-BE49-F238E27FC236}">
                <a16:creationId xmlns:a16="http://schemas.microsoft.com/office/drawing/2014/main" id="{CA3E3DB9-05D9-42BA-A555-B6272B65E5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860338" y="25833388"/>
            <a:ext cx="0" cy="103505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0" name="Straight Arrow Connector 173">
            <a:extLst>
              <a:ext uri="{FF2B5EF4-FFF2-40B4-BE49-F238E27FC236}">
                <a16:creationId xmlns:a16="http://schemas.microsoft.com/office/drawing/2014/main" id="{2FDB2F41-7B5D-4CFD-BEDF-2D12BAA0E9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89238" y="25833388"/>
            <a:ext cx="0" cy="1020762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437076AB-6F48-4E9D-9F19-A752D6AC0481}"/>
              </a:ext>
            </a:extLst>
          </p:cNvPr>
          <p:cNvCxnSpPr>
            <a:cxnSpLocks/>
          </p:cNvCxnSpPr>
          <p:nvPr/>
        </p:nvCxnSpPr>
        <p:spPr bwMode="auto">
          <a:xfrm>
            <a:off x="18210213" y="25833388"/>
            <a:ext cx="0" cy="1020762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E12B5241-C882-4BDA-9DA4-175C5ED22101}"/>
              </a:ext>
            </a:extLst>
          </p:cNvPr>
          <p:cNvSpPr txBox="1"/>
          <p:nvPr/>
        </p:nvSpPr>
        <p:spPr>
          <a:xfrm>
            <a:off x="14324013" y="27139900"/>
            <a:ext cx="247967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3 Month Follow – up </a:t>
            </a:r>
          </a:p>
          <a:p>
            <a:pPr algn="ctr">
              <a:defRPr/>
            </a:pPr>
            <a:r>
              <a:rPr lang="en-US" sz="2800" dirty="0">
                <a:latin typeface="+mj-lt"/>
              </a:rPr>
              <a:t>Assessment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235DE-A698-47EB-974D-AC92DB8EF58B}"/>
              </a:ext>
            </a:extLst>
          </p:cNvPr>
          <p:cNvSpPr txBox="1"/>
          <p:nvPr/>
        </p:nvSpPr>
        <p:spPr>
          <a:xfrm>
            <a:off x="12827000" y="21636038"/>
            <a:ext cx="26685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Baseline Assessment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A7FF175-DDEC-4531-A295-092372E25771}"/>
              </a:ext>
            </a:extLst>
          </p:cNvPr>
          <p:cNvSpPr txBox="1"/>
          <p:nvPr/>
        </p:nvSpPr>
        <p:spPr>
          <a:xfrm>
            <a:off x="8890000" y="24453850"/>
            <a:ext cx="25225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PFT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8899E92-4F0B-44EB-B038-72F4FA79D15C}"/>
              </a:ext>
            </a:extLst>
          </p:cNvPr>
          <p:cNvSpPr txBox="1"/>
          <p:nvPr/>
        </p:nvSpPr>
        <p:spPr>
          <a:xfrm>
            <a:off x="11566525" y="24423688"/>
            <a:ext cx="252888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AT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E56A62D-7C0F-41DF-8F01-2800BA01EBD5}"/>
              </a:ext>
            </a:extLst>
          </p:cNvPr>
          <p:cNvSpPr txBox="1"/>
          <p:nvPr/>
        </p:nvSpPr>
        <p:spPr>
          <a:xfrm>
            <a:off x="14112875" y="24423688"/>
            <a:ext cx="26701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SI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0FCDA80-01FC-403B-99D6-B567B27FD0BD}"/>
              </a:ext>
            </a:extLst>
          </p:cNvPr>
          <p:cNvSpPr txBox="1"/>
          <p:nvPr/>
        </p:nvSpPr>
        <p:spPr>
          <a:xfrm>
            <a:off x="16876713" y="24423688"/>
            <a:ext cx="2667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AO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91AF901-3923-4A6F-B8DA-DCF50A1B2040}"/>
              </a:ext>
            </a:extLst>
          </p:cNvPr>
          <p:cNvSpPr txBox="1"/>
          <p:nvPr/>
        </p:nvSpPr>
        <p:spPr>
          <a:xfrm>
            <a:off x="17011650" y="27149425"/>
            <a:ext cx="247967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3 Month Follow – up </a:t>
            </a:r>
          </a:p>
          <a:p>
            <a:pPr algn="ctr">
              <a:defRPr/>
            </a:pPr>
            <a:r>
              <a:rPr lang="en-US" sz="2800" dirty="0">
                <a:latin typeface="+mj-lt"/>
              </a:rPr>
              <a:t>Assessment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EBAC2EE-76E2-43C9-A972-21B980089F40}"/>
              </a:ext>
            </a:extLst>
          </p:cNvPr>
          <p:cNvSpPr txBox="1"/>
          <p:nvPr/>
        </p:nvSpPr>
        <p:spPr>
          <a:xfrm>
            <a:off x="9015413" y="27163713"/>
            <a:ext cx="2481262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3 Month Follow – up </a:t>
            </a:r>
          </a:p>
          <a:p>
            <a:pPr algn="ctr">
              <a:defRPr/>
            </a:pPr>
            <a:r>
              <a:rPr lang="en-US" sz="2800" dirty="0">
                <a:latin typeface="+mj-lt"/>
              </a:rPr>
              <a:t>Assessment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B775429-B0E3-4E71-A2BB-AD9F5F626D03}"/>
              </a:ext>
            </a:extLst>
          </p:cNvPr>
          <p:cNvSpPr txBox="1"/>
          <p:nvPr/>
        </p:nvSpPr>
        <p:spPr>
          <a:xfrm>
            <a:off x="11669713" y="27160538"/>
            <a:ext cx="2479675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</a:rPr>
              <a:t>3 Month Follow – up </a:t>
            </a:r>
          </a:p>
          <a:p>
            <a:pPr algn="ctr">
              <a:defRPr/>
            </a:pPr>
            <a:r>
              <a:rPr lang="en-US" sz="2800" dirty="0">
                <a:latin typeface="+mj-lt"/>
              </a:rPr>
              <a:t>Assessment</a:t>
            </a:r>
          </a:p>
        </p:txBody>
      </p:sp>
      <p:sp>
        <p:nvSpPr>
          <p:cNvPr id="70" name="Text Box 4115">
            <a:extLst>
              <a:ext uri="{FF2B5EF4-FFF2-40B4-BE49-F238E27FC236}">
                <a16:creationId xmlns:a16="http://schemas.microsoft.com/office/drawing/2014/main" id="{0269AB08-FA94-49CC-AD68-BCCF21A78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5213" y="12592050"/>
            <a:ext cx="19475450" cy="1020603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457155" tIns="274294" rIns="457155" bIns="45715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743" dirty="0">
              <a:latin typeface="+mj-lt"/>
              <a:cs typeface="Tahoma" panose="020B0604030504040204" pitchFamily="34" charset="0"/>
            </a:endParaRPr>
          </a:p>
          <a:p>
            <a:pPr marL="457190" indent="-457190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75" name="Text Box 4115">
            <a:extLst>
              <a:ext uri="{FF2B5EF4-FFF2-40B4-BE49-F238E27FC236}">
                <a16:creationId xmlns:a16="http://schemas.microsoft.com/office/drawing/2014/main" id="{DD8C50BB-086D-4963-861F-B91B2E311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4425" y="23123525"/>
            <a:ext cx="5456238" cy="579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457155" tIns="274294" rIns="457155" bIns="45715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743" dirty="0">
              <a:latin typeface="+mj-lt"/>
              <a:cs typeface="Tahoma" panose="020B0604030504040204" pitchFamily="34" charset="0"/>
            </a:endParaRPr>
          </a:p>
          <a:p>
            <a:pPr marL="457190" indent="-457190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4161" name="TextBox 4">
            <a:extLst>
              <a:ext uri="{FF2B5EF4-FFF2-40B4-BE49-F238E27FC236}">
                <a16:creationId xmlns:a16="http://schemas.microsoft.com/office/drawing/2014/main" id="{0BAEA1E8-F1D2-49ED-AA3F-DB871684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8188" y="21999575"/>
            <a:ext cx="170275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i="1" dirty="0">
                <a:latin typeface="+mj-lt"/>
              </a:rPr>
              <a:t>Graph 1. Mean number of reported impaired driving times at baseline and 3-month follow-up by condition</a:t>
            </a:r>
          </a:p>
        </p:txBody>
      </p:sp>
      <p:sp>
        <p:nvSpPr>
          <p:cNvPr id="77" name="Text Box 4039">
            <a:extLst>
              <a:ext uri="{FF2B5EF4-FFF2-40B4-BE49-F238E27FC236}">
                <a16:creationId xmlns:a16="http://schemas.microsoft.com/office/drawing/2014/main" id="{5C5C24AD-0D15-4472-ACB0-986C44956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5425" y="23287038"/>
            <a:ext cx="9774238" cy="1054100"/>
          </a:xfrm>
          <a:prstGeom prst="rect">
            <a:avLst/>
          </a:prstGeom>
          <a:noFill/>
          <a:ln>
            <a:noFill/>
          </a:ln>
        </p:spPr>
        <p:txBody>
          <a:bodyPr lIns="91432" tIns="45715" rIns="91432" bIns="45715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altLang="en-US" sz="4000" b="1" dirty="0">
                <a:latin typeface="+mj-lt"/>
                <a:cs typeface="Tahoma" panose="020B0604030504040204" pitchFamily="34" charset="0"/>
              </a:rPr>
              <a:t>Contact Information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en-US" sz="900" b="1" dirty="0">
                <a:latin typeface="+mj-lt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8" name="TextBox 6">
            <a:extLst>
              <a:ext uri="{FF2B5EF4-FFF2-40B4-BE49-F238E27FC236}">
                <a16:creationId xmlns:a16="http://schemas.microsoft.com/office/drawing/2014/main" id="{FABA7444-0553-4B94-BFB6-16F0874F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9088" y="24615775"/>
            <a:ext cx="4949825" cy="49545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Shelby King, B.S.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Shelby.king819@topper.wku.edu</a:t>
            </a:r>
          </a:p>
          <a:p>
            <a:pPr>
              <a:defRPr/>
            </a:pPr>
            <a:endParaRPr lang="en-US" sz="2800" dirty="0">
              <a:latin typeface="+mj-lt"/>
            </a:endParaRPr>
          </a:p>
          <a:p>
            <a:pPr>
              <a:defRPr/>
            </a:pPr>
            <a:r>
              <a:rPr lang="en-US" sz="2800" dirty="0">
                <a:latin typeface="+mj-lt"/>
              </a:rPr>
              <a:t>Sterling Hubbard, B.S.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Sterling.hubbard816@topper.wku.edu</a:t>
            </a:r>
          </a:p>
          <a:p>
            <a:pPr>
              <a:defRPr/>
            </a:pPr>
            <a:endParaRPr lang="en-US" sz="2800" dirty="0">
              <a:latin typeface="+mj-lt"/>
            </a:endParaRPr>
          </a:p>
          <a:p>
            <a:pPr>
              <a:defRPr/>
            </a:pPr>
            <a:r>
              <a:rPr lang="en-US" sz="2800" dirty="0">
                <a:latin typeface="+mj-lt"/>
              </a:rPr>
              <a:t>Jenni Teeters, Ph.D.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Jenni.teeters@wku.edu</a:t>
            </a:r>
          </a:p>
          <a:p>
            <a:pPr>
              <a:defRPr/>
            </a:pPr>
            <a:endParaRPr lang="en-US" sz="2800" dirty="0">
              <a:latin typeface="+mj-lt"/>
            </a:endParaRPr>
          </a:p>
          <a:p>
            <a:pPr>
              <a:defRPr/>
            </a:pPr>
            <a:endParaRPr lang="en-US" sz="3600" dirty="0">
              <a:latin typeface="+mj-lt"/>
            </a:endParaRPr>
          </a:p>
          <a:p>
            <a:pPr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96F73-4AC8-4720-B4C9-B191047F8292}"/>
              </a:ext>
            </a:extLst>
          </p:cNvPr>
          <p:cNvSpPr txBox="1"/>
          <p:nvPr/>
        </p:nvSpPr>
        <p:spPr>
          <a:xfrm>
            <a:off x="398463" y="24268113"/>
            <a:ext cx="7832725" cy="551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The primary aim of the present study is to assess the efficacy of a brief mobile-based intervention with personalized feedback and interactive text-messaging in reducing cannabis and alcohol-impaired driving among young adults.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A secondary aim is to determine whether interactive text-messaging is more efficacious than automated text-messaging. </a:t>
            </a:r>
          </a:p>
          <a:p>
            <a:pPr>
              <a:defRPr/>
            </a:pPr>
            <a:endParaRPr lang="en-US" sz="3200" dirty="0">
              <a:latin typeface="+mj-lt"/>
            </a:endParaRPr>
          </a:p>
          <a:p>
            <a:pPr>
              <a:defRPr/>
            </a:pPr>
            <a:endParaRPr lang="en-US" sz="3200" dirty="0">
              <a:latin typeface="+mj-lt"/>
            </a:endParaRPr>
          </a:p>
        </p:txBody>
      </p:sp>
      <p:pic>
        <p:nvPicPr>
          <p:cNvPr id="71" name="Chart 70">
            <a:extLst>
              <a:ext uri="{FF2B5EF4-FFF2-40B4-BE49-F238E27FC236}">
                <a16:creationId xmlns:a16="http://schemas.microsoft.com/office/drawing/2014/main" id="{9F7E4C48-E017-4F3E-989F-DDCA49C61DF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0" y="12992100"/>
            <a:ext cx="18288000" cy="88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428" name="Straight Arrow Connector 19">
            <a:extLst>
              <a:ext uri="{FF2B5EF4-FFF2-40B4-BE49-F238E27FC236}">
                <a16:creationId xmlns:a16="http://schemas.microsoft.com/office/drawing/2014/main" id="{E613A8F5-4E4C-4B61-B861-C300538D62D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718800" y="22620288"/>
            <a:ext cx="2120900" cy="93345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16995</TotalTime>
  <Words>651</Words>
  <Application>Microsoft Office PowerPoint</Application>
  <PresentationFormat>Custom</PresentationFormat>
  <Paragraphs>91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Tahoma</vt:lpstr>
      <vt:lpstr>Default Design</vt:lpstr>
      <vt:lpstr>PowerPoint Presentation</vt:lpstr>
    </vt:vector>
  </TitlesOfParts>
  <Company>ERI-University of Iceland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Benedikt Halldórsson</dc:creator>
  <cp:lastModifiedBy>Ladd, Ben</cp:lastModifiedBy>
  <cp:revision>675</cp:revision>
  <cp:lastPrinted>2018-10-29T03:30:38Z</cp:lastPrinted>
  <dcterms:created xsi:type="dcterms:W3CDTF">2000-11-13T00:52:28Z</dcterms:created>
  <dcterms:modified xsi:type="dcterms:W3CDTF">2020-07-15T19:27:52Z</dcterms:modified>
</cp:coreProperties>
</file>