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43891200" cy="32918400"/>
  <p:notesSz cx="9144000" cy="6858000"/>
  <p:embeddedFontLst>
    <p:embeddedFont>
      <p:font typeface="Tahoma" panose="020B0604030504040204" pitchFamily="34" charset="0"/>
      <p:regular r:id="rId7"/>
      <p:bold r:id="rId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25463" indent="17462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58863" indent="35242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92263" indent="53022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25663" indent="70802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4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Woodward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3" autoAdjust="0"/>
    <p:restoredTop sz="98757" autoAdjust="0"/>
  </p:normalViewPr>
  <p:slideViewPr>
    <p:cSldViewPr>
      <p:cViewPr varScale="1">
        <p:scale>
          <a:sx n="14" d="100"/>
          <a:sy n="14" d="100"/>
        </p:scale>
        <p:origin x="427" y="115"/>
      </p:cViewPr>
      <p:guideLst>
        <p:guide orient="horz" pos="11448"/>
        <p:guide pos="138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BA006C-535E-4D92-A569-3D32ABDC3A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D74FC0B-85B7-47A9-A64C-F24144F87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2745352-F709-42CE-850D-F3FB5B196C3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4AF2809-5519-4B93-84AA-9F0C9B9E87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8B810D9-C5A0-4E5E-A36A-4A16EEF4D6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2B8C681-1E92-4300-8B60-6062471044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4F57DF-70DC-4D7F-B478-00EBEA41EA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7814C34-FB9D-472E-86D4-10655FEBC68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75650C4-D3A8-424A-94E1-42743CFC65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4DC69001-3F58-477E-91B5-0C062F3CB4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6A3AC08-1F8F-4B5B-8C34-7899C92D6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2ACF364-FBA4-42D2-95F4-080F4241ED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54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588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922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256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65667" algn="l" defTabSz="10662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98802" algn="l" defTabSz="10662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1935" algn="l" defTabSz="10662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5069" algn="l" defTabSz="10662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E2E5BC5-DF21-4940-8BC7-3AAEA43C9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433F62-CD9C-486E-ADC4-318C966F3600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E03B39D-E406-4CB8-B07D-8886257E11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775D4A4-3D99-4412-8115-A8583B0FE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5101"/>
            <a:ext cx="37306251" cy="7058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5" y="18654716"/>
            <a:ext cx="30724475" cy="8410576"/>
          </a:xfrm>
        </p:spPr>
        <p:txBody>
          <a:bodyPr/>
          <a:lstStyle>
            <a:lvl1pPr marL="0" indent="0" algn="ctr">
              <a:buNone/>
              <a:defRPr/>
            </a:lvl1pPr>
            <a:lvl2pPr marL="457121" indent="0" algn="ctr">
              <a:buNone/>
              <a:defRPr/>
            </a:lvl2pPr>
            <a:lvl3pPr marL="914244" indent="0" algn="ctr">
              <a:buNone/>
              <a:defRPr/>
            </a:lvl3pPr>
            <a:lvl4pPr marL="1371364" indent="0" algn="ctr">
              <a:buNone/>
              <a:defRPr/>
            </a:lvl4pPr>
            <a:lvl5pPr marL="1828486" indent="0" algn="ctr">
              <a:buNone/>
              <a:defRPr/>
            </a:lvl5pPr>
            <a:lvl6pPr marL="2285608" indent="0" algn="ctr">
              <a:buNone/>
              <a:defRPr/>
            </a:lvl6pPr>
            <a:lvl7pPr marL="2742729" indent="0" algn="ctr">
              <a:buNone/>
              <a:defRPr/>
            </a:lvl7pPr>
            <a:lvl8pPr marL="3199851" indent="0" algn="ctr">
              <a:buNone/>
              <a:defRPr/>
            </a:lvl8pPr>
            <a:lvl9pPr marL="36569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E6B6E-7FB6-4714-97F5-25E932E38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F76AA7-1ACD-4A2E-ABFC-3E192DAA4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4DF9A3-A04D-4B53-BC24-E04E75231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D9CEC-F671-48FB-AD95-B59C0A9668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553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19F705-2950-4B08-BE6E-C8CA79686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0BE6A-5881-44AF-9477-45A35B057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9C163C-94F6-45B9-8AE9-3389B7BC5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B5072-4D0B-4C10-8DAA-BF570910FB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269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8" y="2924187"/>
            <a:ext cx="9326563" cy="26336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9" y="2924187"/>
            <a:ext cx="27827288" cy="26336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57838-BD3A-4F8B-8A46-5833BCD54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5DF12-31DF-42DD-B544-58E2B5731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8B996D-C768-44D4-B201-17B570AA9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B344D-2ADC-444C-8BDE-3F0AD14592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649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62F3A7-C5C0-482E-B1F5-A737280C5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90D06-D6D1-4CAB-A3E1-1C7C74F57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E882C-4817-413D-9DF3-154E2B23A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87946-172B-443C-A9A2-89737FB0FC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68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6" y="21152648"/>
            <a:ext cx="37307839" cy="6538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6" y="13951744"/>
            <a:ext cx="37307839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1" indent="0">
              <a:buNone/>
              <a:defRPr sz="1867"/>
            </a:lvl2pPr>
            <a:lvl3pPr marL="914244" indent="0">
              <a:buNone/>
              <a:defRPr sz="1600"/>
            </a:lvl3pPr>
            <a:lvl4pPr marL="1371364" indent="0">
              <a:buNone/>
              <a:defRPr sz="1467"/>
            </a:lvl4pPr>
            <a:lvl5pPr marL="1828486" indent="0">
              <a:buNone/>
              <a:defRPr sz="1467"/>
            </a:lvl5pPr>
            <a:lvl6pPr marL="2285608" indent="0">
              <a:buNone/>
              <a:defRPr sz="1467"/>
            </a:lvl6pPr>
            <a:lvl7pPr marL="2742729" indent="0">
              <a:buNone/>
              <a:defRPr sz="1467"/>
            </a:lvl7pPr>
            <a:lvl8pPr marL="3199851" indent="0">
              <a:buNone/>
              <a:defRPr sz="1467"/>
            </a:lvl8pPr>
            <a:lvl9pPr marL="3656973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34BB2C-8275-4739-A7A0-5A67F253D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06FF23-A38A-4DC3-BCE1-4A3FB465B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4D3E23-93E6-43E4-9123-8466CC646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0BF3B-BC19-4CA4-97CC-9E3378833A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90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80" y="9513109"/>
            <a:ext cx="18576925" cy="19747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4" y="9513109"/>
            <a:ext cx="18576925" cy="19747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BBEA7-9F0A-4638-8E0C-F0E477A1A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967158-89B1-4185-B848-EFA927DF9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C0139-7CC8-45DB-85AB-A6984872A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0DCBE-4F1C-4175-B703-7D5FE5FD9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3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30" y="1319212"/>
            <a:ext cx="3950335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30" y="7367592"/>
            <a:ext cx="19392900" cy="3071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4" indent="0">
              <a:buNone/>
              <a:defRPr sz="1867" b="1"/>
            </a:lvl3pPr>
            <a:lvl4pPr marL="1371364" indent="0">
              <a:buNone/>
              <a:defRPr sz="1600" b="1"/>
            </a:lvl4pPr>
            <a:lvl5pPr marL="1828486" indent="0">
              <a:buNone/>
              <a:defRPr sz="1600" b="1"/>
            </a:lvl5pPr>
            <a:lvl6pPr marL="2285608" indent="0">
              <a:buNone/>
              <a:defRPr sz="1600" b="1"/>
            </a:lvl6pPr>
            <a:lvl7pPr marL="2742729" indent="0">
              <a:buNone/>
              <a:defRPr sz="1600" b="1"/>
            </a:lvl7pPr>
            <a:lvl8pPr marL="3199851" indent="0">
              <a:buNone/>
              <a:defRPr sz="1600" b="1"/>
            </a:lvl8pPr>
            <a:lvl9pPr marL="36569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30" y="10439413"/>
            <a:ext cx="19392900" cy="18966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41" y="7367592"/>
            <a:ext cx="19400839" cy="3071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4" indent="0">
              <a:buNone/>
              <a:defRPr sz="1867" b="1"/>
            </a:lvl3pPr>
            <a:lvl4pPr marL="1371364" indent="0">
              <a:buNone/>
              <a:defRPr sz="1600" b="1"/>
            </a:lvl4pPr>
            <a:lvl5pPr marL="1828486" indent="0">
              <a:buNone/>
              <a:defRPr sz="1600" b="1"/>
            </a:lvl5pPr>
            <a:lvl6pPr marL="2285608" indent="0">
              <a:buNone/>
              <a:defRPr sz="1600" b="1"/>
            </a:lvl6pPr>
            <a:lvl7pPr marL="2742729" indent="0">
              <a:buNone/>
              <a:defRPr sz="1600" b="1"/>
            </a:lvl7pPr>
            <a:lvl8pPr marL="3199851" indent="0">
              <a:buNone/>
              <a:defRPr sz="1600" b="1"/>
            </a:lvl8pPr>
            <a:lvl9pPr marL="36569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41" y="10439413"/>
            <a:ext cx="19400839" cy="18966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172BDF-0B80-497D-8011-657CAFBFB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12F073-EB0B-489F-B73E-B2F90CD41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68F5B8-5A28-41FF-8933-3DB0919C9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FBD85-AC12-4BDD-8840-09ADE074DD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73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E10C75-19C4-4A33-BD7F-3488A4FD2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F9F80E-AE43-4FBC-AA86-AC5DFC91B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627F5-8946-45BD-93B0-C665D1930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5EF1-867C-4FD3-A387-CF03DA3362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4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2C1443-2BAE-426B-A132-60DE455BC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243BA7-29DD-42AA-8D4E-D28A01BA9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05DD4F-3E13-4CC8-81BC-3DA588F54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E4C37-4E8C-480D-A485-1F511254AD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338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30" y="1309703"/>
            <a:ext cx="14439900" cy="55792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09703"/>
            <a:ext cx="24536400" cy="28096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30" y="6888958"/>
            <a:ext cx="14439900" cy="22517100"/>
          </a:xfrm>
        </p:spPr>
        <p:txBody>
          <a:bodyPr/>
          <a:lstStyle>
            <a:lvl1pPr marL="0" indent="0">
              <a:buNone/>
              <a:defRPr sz="1467"/>
            </a:lvl1pPr>
            <a:lvl2pPr marL="457121" indent="0">
              <a:buNone/>
              <a:defRPr sz="1200"/>
            </a:lvl2pPr>
            <a:lvl3pPr marL="914244" indent="0">
              <a:buNone/>
              <a:defRPr sz="1067"/>
            </a:lvl3pPr>
            <a:lvl4pPr marL="1371364" indent="0">
              <a:buNone/>
              <a:defRPr sz="933"/>
            </a:lvl4pPr>
            <a:lvl5pPr marL="1828486" indent="0">
              <a:buNone/>
              <a:defRPr sz="933"/>
            </a:lvl5pPr>
            <a:lvl6pPr marL="2285608" indent="0">
              <a:buNone/>
              <a:defRPr sz="933"/>
            </a:lvl6pPr>
            <a:lvl7pPr marL="2742729" indent="0">
              <a:buNone/>
              <a:defRPr sz="933"/>
            </a:lvl7pPr>
            <a:lvl8pPr marL="3199851" indent="0">
              <a:buNone/>
              <a:defRPr sz="933"/>
            </a:lvl8pPr>
            <a:lvl9pPr marL="3656973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7C9F3-3EAB-4FE4-943F-D9CCEFCFB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C3A3D4-07D0-4D10-A8C7-3E4EA4B3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38599-2806-4B85-967E-78EF90D4D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F9D4C-71DD-4185-B4EF-6F1DA24E22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44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3360"/>
            <a:ext cx="26335039" cy="27193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0844"/>
            <a:ext cx="26335039" cy="19752468"/>
          </a:xfrm>
        </p:spPr>
        <p:txBody>
          <a:bodyPr/>
          <a:lstStyle>
            <a:lvl1pPr marL="0" indent="0">
              <a:buNone/>
              <a:defRPr sz="3200"/>
            </a:lvl1pPr>
            <a:lvl2pPr marL="457121" indent="0">
              <a:buNone/>
              <a:defRPr sz="2800"/>
            </a:lvl2pPr>
            <a:lvl3pPr marL="914244" indent="0">
              <a:buNone/>
              <a:defRPr sz="2400"/>
            </a:lvl3pPr>
            <a:lvl4pPr marL="1371364" indent="0">
              <a:buNone/>
              <a:defRPr sz="2000"/>
            </a:lvl4pPr>
            <a:lvl5pPr marL="1828486" indent="0">
              <a:buNone/>
              <a:defRPr sz="2000"/>
            </a:lvl5pPr>
            <a:lvl6pPr marL="2285608" indent="0">
              <a:buNone/>
              <a:defRPr sz="2000"/>
            </a:lvl6pPr>
            <a:lvl7pPr marL="2742729" indent="0">
              <a:buNone/>
              <a:defRPr sz="2000"/>
            </a:lvl7pPr>
            <a:lvl8pPr marL="3199851" indent="0">
              <a:buNone/>
              <a:defRPr sz="2000"/>
            </a:lvl8pPr>
            <a:lvl9pPr marL="365697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2744"/>
            <a:ext cx="26335039" cy="3864768"/>
          </a:xfrm>
        </p:spPr>
        <p:txBody>
          <a:bodyPr/>
          <a:lstStyle>
            <a:lvl1pPr marL="0" indent="0">
              <a:buNone/>
              <a:defRPr sz="1467"/>
            </a:lvl1pPr>
            <a:lvl2pPr marL="457121" indent="0">
              <a:buNone/>
              <a:defRPr sz="1200"/>
            </a:lvl2pPr>
            <a:lvl3pPr marL="914244" indent="0">
              <a:buNone/>
              <a:defRPr sz="1067"/>
            </a:lvl3pPr>
            <a:lvl4pPr marL="1371364" indent="0">
              <a:buNone/>
              <a:defRPr sz="933"/>
            </a:lvl4pPr>
            <a:lvl5pPr marL="1828486" indent="0">
              <a:buNone/>
              <a:defRPr sz="933"/>
            </a:lvl5pPr>
            <a:lvl6pPr marL="2285608" indent="0">
              <a:buNone/>
              <a:defRPr sz="933"/>
            </a:lvl6pPr>
            <a:lvl7pPr marL="2742729" indent="0">
              <a:buNone/>
              <a:defRPr sz="933"/>
            </a:lvl7pPr>
            <a:lvl8pPr marL="3199851" indent="0">
              <a:buNone/>
              <a:defRPr sz="933"/>
            </a:lvl8pPr>
            <a:lvl9pPr marL="3656973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87D0B1-A794-44C0-9330-D4BFA76B9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67EC1-AF25-486B-898A-52F1E7785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4F79C-71BB-49A2-B26C-60C52D297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CF643-31C8-4933-8862-4DDAE5208E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424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E5B345-5B4F-404A-8A52-5541BC208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0888" y="2924175"/>
            <a:ext cx="37309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812" tIns="135404" rIns="270812" bIns="1354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8C4C6D-0C1D-4839-9D77-F08D25A08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88" y="9512300"/>
            <a:ext cx="37309425" cy="197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812" tIns="135404" rIns="270812" bIns="1354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62481B-CC0C-4D87-972C-1DC2832D28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888" y="29994225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812" tIns="135404" rIns="270812" bIns="135404" numCol="1" anchor="t" anchorCtr="0" compatLnSpc="1">
            <a:prstTxWarp prst="textNoShape">
              <a:avLst/>
            </a:prstTxWarp>
          </a:bodyPr>
          <a:lstStyle>
            <a:lvl1pPr>
              <a:defRPr sz="5467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C7C7EF-9EBF-4E4D-B794-AD14496F57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94225"/>
            <a:ext cx="13900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812" tIns="135404" rIns="270812" bIns="135404" numCol="1" anchor="t" anchorCtr="0" compatLnSpc="1">
            <a:prstTxWarp prst="textNoShape">
              <a:avLst/>
            </a:prstTxWarp>
          </a:bodyPr>
          <a:lstStyle>
            <a:lvl1pPr algn="ctr">
              <a:defRPr sz="5467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60FB2E-EECB-4CBB-BD99-311D64CF42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94225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812" tIns="135404" rIns="270812" bIns="135404" numCol="1" anchor="t" anchorCtr="0" compatLnSpc="1">
            <a:prstTxWarp prst="textNoShape">
              <a:avLst/>
            </a:prstTxWarp>
          </a:bodyPr>
          <a:lstStyle>
            <a:lvl1pPr algn="r">
              <a:defRPr sz="5400">
                <a:latin typeface="Times New Roman" panose="02020603050405020304" pitchFamily="18" charset="0"/>
              </a:defRPr>
            </a:lvl1pPr>
          </a:lstStyle>
          <a:p>
            <a:fld id="{35B28135-37B4-4967-9DB0-97384BDB1EE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05213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605213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2pPr>
      <a:lvl3pPr algn="ctr" defTabSz="3605213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3pPr>
      <a:lvl4pPr algn="ctr" defTabSz="3605213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4pPr>
      <a:lvl5pPr algn="ctr" defTabSz="3605213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5pPr>
      <a:lvl6pPr marL="457121" algn="ctr" defTabSz="3610942" rtl="0" eaLnBrk="0" fontAlgn="base" hangingPunct="0">
        <a:spcBef>
          <a:spcPct val="0"/>
        </a:spcBef>
        <a:spcAft>
          <a:spcPct val="0"/>
        </a:spcAft>
        <a:defRPr sz="17465">
          <a:solidFill>
            <a:schemeClr val="tx2"/>
          </a:solidFill>
          <a:latin typeface="Times New Roman" pitchFamily="18" charset="0"/>
        </a:defRPr>
      </a:lvl6pPr>
      <a:lvl7pPr marL="914244" algn="ctr" defTabSz="3610942" rtl="0" eaLnBrk="0" fontAlgn="base" hangingPunct="0">
        <a:spcBef>
          <a:spcPct val="0"/>
        </a:spcBef>
        <a:spcAft>
          <a:spcPct val="0"/>
        </a:spcAft>
        <a:defRPr sz="17465">
          <a:solidFill>
            <a:schemeClr val="tx2"/>
          </a:solidFill>
          <a:latin typeface="Times New Roman" pitchFamily="18" charset="0"/>
        </a:defRPr>
      </a:lvl7pPr>
      <a:lvl8pPr marL="1371364" algn="ctr" defTabSz="3610942" rtl="0" eaLnBrk="0" fontAlgn="base" hangingPunct="0">
        <a:spcBef>
          <a:spcPct val="0"/>
        </a:spcBef>
        <a:spcAft>
          <a:spcPct val="0"/>
        </a:spcAft>
        <a:defRPr sz="17465">
          <a:solidFill>
            <a:schemeClr val="tx2"/>
          </a:solidFill>
          <a:latin typeface="Times New Roman" pitchFamily="18" charset="0"/>
        </a:defRPr>
      </a:lvl8pPr>
      <a:lvl9pPr marL="1828486" algn="ctr" defTabSz="3610942" rtl="0" eaLnBrk="0" fontAlgn="base" hangingPunct="0">
        <a:spcBef>
          <a:spcPct val="0"/>
        </a:spcBef>
        <a:spcAft>
          <a:spcPct val="0"/>
        </a:spcAft>
        <a:defRPr sz="17465">
          <a:solidFill>
            <a:schemeClr val="tx2"/>
          </a:solidFill>
          <a:latin typeface="Times New Roman" pitchFamily="18" charset="0"/>
        </a:defRPr>
      </a:lvl9pPr>
    </p:titleStyle>
    <p:bodyStyle>
      <a:lvl1pPr marL="1344613" indent="-1344613" algn="l" defTabSz="3605213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  <a:ea typeface="+mn-ea"/>
          <a:cs typeface="+mn-cs"/>
        </a:defRPr>
      </a:lvl1pPr>
      <a:lvl2pPr marL="2928938" indent="-1120775" algn="l" defTabSz="3605213" rtl="0" eaLnBrk="0" fontAlgn="base" hangingPunct="0">
        <a:spcBef>
          <a:spcPct val="20000"/>
        </a:spcBef>
        <a:spcAft>
          <a:spcPct val="0"/>
        </a:spcAft>
        <a:buChar char="–"/>
        <a:defRPr sz="11000">
          <a:solidFill>
            <a:schemeClr val="tx1"/>
          </a:solidFill>
          <a:latin typeface="+mn-lt"/>
        </a:defRPr>
      </a:lvl2pPr>
      <a:lvl3pPr marL="4506913" indent="-893763" algn="l" defTabSz="3605213" rtl="0" eaLnBrk="0" fontAlgn="base" hangingPunct="0">
        <a:spcBef>
          <a:spcPct val="20000"/>
        </a:spcBef>
        <a:spcAft>
          <a:spcPct val="0"/>
        </a:spcAft>
        <a:buChar char="•"/>
        <a:defRPr sz="9400">
          <a:solidFill>
            <a:schemeClr val="tx1"/>
          </a:solidFill>
          <a:latin typeface="+mn-lt"/>
        </a:defRPr>
      </a:lvl3pPr>
      <a:lvl4pPr marL="6315075" indent="-896938" algn="l" defTabSz="3605213" rtl="0" eaLnBrk="0" fontAlgn="base" hangingPunct="0">
        <a:spcBef>
          <a:spcPct val="20000"/>
        </a:spcBef>
        <a:spcAft>
          <a:spcPct val="0"/>
        </a:spcAft>
        <a:buChar char="–"/>
        <a:defRPr sz="7800">
          <a:solidFill>
            <a:schemeClr val="tx1"/>
          </a:solidFill>
          <a:latin typeface="+mn-lt"/>
        </a:defRPr>
      </a:lvl4pPr>
      <a:lvl5pPr marL="8118475" indent="-898525" algn="l" defTabSz="3605213" rtl="0" eaLnBrk="0" fontAlgn="base" hangingPunct="0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5pPr>
      <a:lvl6pPr marL="8582136" indent="-904720" algn="l" defTabSz="3610942" rtl="0" eaLnBrk="0" fontAlgn="base" hangingPunct="0">
        <a:spcBef>
          <a:spcPct val="20000"/>
        </a:spcBef>
        <a:spcAft>
          <a:spcPct val="0"/>
        </a:spcAft>
        <a:buChar char="»"/>
        <a:defRPr sz="7866">
          <a:solidFill>
            <a:schemeClr val="tx1"/>
          </a:solidFill>
          <a:latin typeface="+mn-lt"/>
        </a:defRPr>
      </a:lvl6pPr>
      <a:lvl7pPr marL="9039259" indent="-904720" algn="l" defTabSz="3610942" rtl="0" eaLnBrk="0" fontAlgn="base" hangingPunct="0">
        <a:spcBef>
          <a:spcPct val="20000"/>
        </a:spcBef>
        <a:spcAft>
          <a:spcPct val="0"/>
        </a:spcAft>
        <a:buChar char="»"/>
        <a:defRPr sz="7866">
          <a:solidFill>
            <a:schemeClr val="tx1"/>
          </a:solidFill>
          <a:latin typeface="+mn-lt"/>
        </a:defRPr>
      </a:lvl7pPr>
      <a:lvl8pPr marL="9496380" indent="-904720" algn="l" defTabSz="3610942" rtl="0" eaLnBrk="0" fontAlgn="base" hangingPunct="0">
        <a:spcBef>
          <a:spcPct val="20000"/>
        </a:spcBef>
        <a:spcAft>
          <a:spcPct val="0"/>
        </a:spcAft>
        <a:buChar char="»"/>
        <a:defRPr sz="7866">
          <a:solidFill>
            <a:schemeClr val="tx1"/>
          </a:solidFill>
          <a:latin typeface="+mn-lt"/>
        </a:defRPr>
      </a:lvl8pPr>
      <a:lvl9pPr marL="9953502" indent="-904720" algn="l" defTabSz="3610942" rtl="0" eaLnBrk="0" fontAlgn="base" hangingPunct="0">
        <a:spcBef>
          <a:spcPct val="20000"/>
        </a:spcBef>
        <a:spcAft>
          <a:spcPct val="0"/>
        </a:spcAft>
        <a:buChar char="»"/>
        <a:defRPr sz="786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44" algn="l" defTabSz="91424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4" algn="l" defTabSz="91424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6" algn="l" defTabSz="91424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8" algn="l" defTabSz="91424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9" algn="l" defTabSz="91424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1" algn="l" defTabSz="91424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3" algn="l" defTabSz="91424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4">
            <a:extLst>
              <a:ext uri="{FF2B5EF4-FFF2-40B4-BE49-F238E27FC236}">
                <a16:creationId xmlns:a16="http://schemas.microsoft.com/office/drawing/2014/main" id="{5CF83BC8-E68F-4D18-9D74-1165F5BA1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14545" r="4842" b="13077"/>
          <a:stretch>
            <a:fillRect/>
          </a:stretch>
        </p:blipFill>
        <p:spPr bwMode="auto">
          <a:xfrm>
            <a:off x="32816800" y="0"/>
            <a:ext cx="1100613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CAC8E49-135B-4B52-AAEB-9B8E0A43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r="5016"/>
          <a:stretch>
            <a:fillRect/>
          </a:stretch>
        </p:blipFill>
        <p:spPr bwMode="auto">
          <a:xfrm>
            <a:off x="28735338" y="7748588"/>
            <a:ext cx="14763750" cy="138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5">
            <a:extLst>
              <a:ext uri="{FF2B5EF4-FFF2-40B4-BE49-F238E27FC236}">
                <a16:creationId xmlns:a16="http://schemas.microsoft.com/office/drawing/2014/main" id="{00055B56-F90A-42C9-9F23-BB0EFAF8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4788"/>
            <a:ext cx="631983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2110">
            <a:extLst>
              <a:ext uri="{FF2B5EF4-FFF2-40B4-BE49-F238E27FC236}">
                <a16:creationId xmlns:a16="http://schemas.microsoft.com/office/drawing/2014/main" id="{FA0D85B6-B81B-4405-A8B5-8B474A9A2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0150" y="17557750"/>
            <a:ext cx="12190413" cy="148351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57155" tIns="274295" rIns="457155" bIns="45715"/>
          <a:lstStyle>
            <a:lvl1pPr marL="342900" indent="-342900"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</a:t>
            </a:r>
          </a:p>
          <a:p>
            <a:pPr marL="739775" indent="-5715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Thirty-seven percent (</a:t>
            </a:r>
            <a:r>
              <a:rPr 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266) indicated a lifetime history of cannabis use </a:t>
            </a:r>
          </a:p>
          <a:p>
            <a:pPr marL="782638" indent="-5715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trauma exposure was significantly associated with a greater likelihood of a lifetime history of cannabis use (OR = 1.14,</a:t>
            </a:r>
            <a:r>
              <a:rPr 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.001)</a:t>
            </a:r>
          </a:p>
          <a:p>
            <a:pPr marL="782638" indent="-5715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trauma exposure was significantly associated with:</a:t>
            </a:r>
          </a:p>
          <a:p>
            <a:pPr marL="1582738" lvl="2" indent="-5715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younger age of onset of cannabis use </a:t>
            </a:r>
            <a:r>
              <a:rPr 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(262) = -.16, </a:t>
            </a:r>
            <a:r>
              <a:rPr 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.01</a:t>
            </a:r>
          </a:p>
          <a:p>
            <a:pPr marL="1582738" lvl="2" indent="-5715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duration of cannabis use </a:t>
            </a:r>
            <a:r>
              <a:rPr 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(236)=.14,</a:t>
            </a:r>
            <a:r>
              <a:rPr 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.03 </a:t>
            </a:r>
          </a:p>
          <a:p>
            <a:pPr marL="1582738" lvl="2" indent="-5715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quantity (measured in grams) of cannabis use </a:t>
            </a:r>
            <a:r>
              <a:rPr 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(175)=.20, </a:t>
            </a:r>
            <a:r>
              <a:rPr 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.01  </a:t>
            </a:r>
          </a:p>
          <a:p>
            <a:pPr marL="782638" indent="-5715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Frequency of cannabis use was not significantly associated with trauma exposure, </a:t>
            </a:r>
            <a:r>
              <a:rPr 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(266) = -.01, </a:t>
            </a:r>
            <a:r>
              <a:rPr 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.82</a:t>
            </a:r>
          </a:p>
          <a:p>
            <a:pPr marL="782638" indent="-5715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Associations remained significant after controlling for PTSD symptoms </a:t>
            </a:r>
          </a:p>
          <a:p>
            <a:pPr lvl="1" indent="0">
              <a:defRPr/>
            </a:pP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4102" name="Rectangle 2158">
            <a:extLst>
              <a:ext uri="{FF2B5EF4-FFF2-40B4-BE49-F238E27FC236}">
                <a16:creationId xmlns:a16="http://schemas.microsoft.com/office/drawing/2014/main" id="{07D2BD68-A6AE-4590-B2A4-9E4525AD5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8788" y="9601200"/>
            <a:ext cx="142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03" name="Rectangle 2160">
            <a:extLst>
              <a:ext uri="{FF2B5EF4-FFF2-40B4-BE49-F238E27FC236}">
                <a16:creationId xmlns:a16="http://schemas.microsoft.com/office/drawing/2014/main" id="{B26AD54D-3A1A-47EC-8C40-45B89B969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3700" y="10040938"/>
            <a:ext cx="142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04" name="Rectangle 2164">
            <a:extLst>
              <a:ext uri="{FF2B5EF4-FFF2-40B4-BE49-F238E27FC236}">
                <a16:creationId xmlns:a16="http://schemas.microsoft.com/office/drawing/2014/main" id="{EBC70F5B-B335-4E2F-A0DC-118E220F0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5650" y="10475913"/>
            <a:ext cx="1428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05" name="Rectangle 2166">
            <a:extLst>
              <a:ext uri="{FF2B5EF4-FFF2-40B4-BE49-F238E27FC236}">
                <a16:creationId xmlns:a16="http://schemas.microsoft.com/office/drawing/2014/main" id="{D6F4E895-5367-43B6-94F0-784C0E9A3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7488" y="10907713"/>
            <a:ext cx="1428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06" name="Rectangle 2170">
            <a:extLst>
              <a:ext uri="{FF2B5EF4-FFF2-40B4-BE49-F238E27FC236}">
                <a16:creationId xmlns:a16="http://schemas.microsoft.com/office/drawing/2014/main" id="{B0F2088B-D646-429F-AA8C-ECE4D5435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8438" y="11342688"/>
            <a:ext cx="142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07" name="Rectangle 2174">
            <a:extLst>
              <a:ext uri="{FF2B5EF4-FFF2-40B4-BE49-F238E27FC236}">
                <a16:creationId xmlns:a16="http://schemas.microsoft.com/office/drawing/2014/main" id="{EB94540C-8967-440A-9076-5C2E6E6A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7113" y="11777663"/>
            <a:ext cx="1428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08" name="Rectangle 2178">
            <a:extLst>
              <a:ext uri="{FF2B5EF4-FFF2-40B4-BE49-F238E27FC236}">
                <a16:creationId xmlns:a16="http://schemas.microsoft.com/office/drawing/2014/main" id="{8BFA9117-8C6E-415A-9EF2-38FC305F8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5550" y="12209463"/>
            <a:ext cx="1428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09" name="Rectangle 2182">
            <a:extLst>
              <a:ext uri="{FF2B5EF4-FFF2-40B4-BE49-F238E27FC236}">
                <a16:creationId xmlns:a16="http://schemas.microsoft.com/office/drawing/2014/main" id="{B0DDC3F1-D8B1-4A2B-84BE-08F8943B1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0" y="12642850"/>
            <a:ext cx="142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10" name="Rectangle 2188">
            <a:extLst>
              <a:ext uri="{FF2B5EF4-FFF2-40B4-BE49-F238E27FC236}">
                <a16:creationId xmlns:a16="http://schemas.microsoft.com/office/drawing/2014/main" id="{4DB894F1-30A1-4006-803E-FDEDCDB80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4600" y="13511213"/>
            <a:ext cx="1428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11" name="Rectangle 2197">
            <a:extLst>
              <a:ext uri="{FF2B5EF4-FFF2-40B4-BE49-F238E27FC236}">
                <a16:creationId xmlns:a16="http://schemas.microsoft.com/office/drawing/2014/main" id="{2883F192-D111-429C-A8E8-879D00B54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0" y="14812963"/>
            <a:ext cx="1428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12" name="Rectangle 2202">
            <a:extLst>
              <a:ext uri="{FF2B5EF4-FFF2-40B4-BE49-F238E27FC236}">
                <a16:creationId xmlns:a16="http://schemas.microsoft.com/office/drawing/2014/main" id="{084F7E17-FACC-4AAF-8B19-2405C7A9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0213" y="15676563"/>
            <a:ext cx="1428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13" name="Rectangle 2206">
            <a:extLst>
              <a:ext uri="{FF2B5EF4-FFF2-40B4-BE49-F238E27FC236}">
                <a16:creationId xmlns:a16="http://schemas.microsoft.com/office/drawing/2014/main" id="{3700E448-FB0C-43CA-A94C-7DBA6F61F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1488" y="16111538"/>
            <a:ext cx="142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14" name="Rectangle 2211">
            <a:extLst>
              <a:ext uri="{FF2B5EF4-FFF2-40B4-BE49-F238E27FC236}">
                <a16:creationId xmlns:a16="http://schemas.microsoft.com/office/drawing/2014/main" id="{C91A226F-B39A-4BA9-9843-019AF82E5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0313" y="16973550"/>
            <a:ext cx="112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 </a:t>
            </a:r>
            <a:endParaRPr lang="en-US" altLang="en-US" sz="4400"/>
          </a:p>
        </p:txBody>
      </p:sp>
      <p:sp>
        <p:nvSpPr>
          <p:cNvPr id="4115" name="Text Box 70">
            <a:extLst>
              <a:ext uri="{FF2B5EF4-FFF2-40B4-BE49-F238E27FC236}">
                <a16:creationId xmlns:a16="http://schemas.microsoft.com/office/drawing/2014/main" id="{BC8A3F1B-BC3D-4024-9D05-0AE73379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0275" y="525463"/>
            <a:ext cx="22860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>
                <a:latin typeface="Tahoma" panose="020B0604030504040204" pitchFamily="34" charset="0"/>
                <a:cs typeface="Tahoma" panose="020B0604030504040204" pitchFamily="34" charset="0"/>
              </a:rPr>
              <a:t>Examining Associations Between Trauma Exposure and Cannabis Use Frequency, Quantity, Duration, and Age of Onset</a:t>
            </a:r>
          </a:p>
        </p:txBody>
      </p:sp>
      <p:sp>
        <p:nvSpPr>
          <p:cNvPr id="4116" name="Text Box 71">
            <a:extLst>
              <a:ext uri="{FF2B5EF4-FFF2-40B4-BE49-F238E27FC236}">
                <a16:creationId xmlns:a16="http://schemas.microsoft.com/office/drawing/2014/main" id="{CB453B3A-832F-4D3C-A0C8-8FA352DE3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75" y="3341688"/>
            <a:ext cx="263318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500">
                <a:latin typeface="Tahoma" panose="020B0604030504040204" pitchFamily="34" charset="0"/>
                <a:cs typeface="Tahoma" panose="020B0604030504040204" pitchFamily="34" charset="0"/>
              </a:rPr>
              <a:t>Kelsey C. Woodward, Annalee S. Ellis, Jenni B. Teeters, Matthew J. Woodward</a:t>
            </a:r>
            <a:endParaRPr lang="en-US" altLang="en-US" sz="5500" baseline="30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82" name="Text Box 2543">
            <a:extLst>
              <a:ext uri="{FF2B5EF4-FFF2-40B4-BE49-F238E27FC236}">
                <a16:creationId xmlns:a16="http://schemas.microsoft.com/office/drawing/2014/main" id="{FE870BDD-BDEA-45AB-8462-C8FA8869D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0363" y="21913850"/>
            <a:ext cx="13406437" cy="104790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57155" tIns="274295" rIns="457155" bIns="457155"/>
          <a:lstStyle>
            <a:lvl1pPr marL="342900" indent="-342900">
              <a:tabLst>
                <a:tab pos="34607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607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9863">
              <a:tabLst>
                <a:tab pos="34607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607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607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 exposure is associated with a range of indices of cannabis use beyond lifetime history of use, even after accounting for PTSD symptoms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findings highlight the importance of extending examination beyond cannabis use frequency to multiple indices of use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Although trauma exposure may serve as a risk factor for elevated cannabis use, it is also possible that cannabis use may increase the risk of trauma exposure </a:t>
            </a:r>
            <a:endParaRPr lang="en-US" altLang="en-US" sz="4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longitudinal studies must be conducted to determine the direction of the relation between trauma exposure and cannabis use, as well as mechanisms linking these behaviors</a:t>
            </a:r>
          </a:p>
          <a:p>
            <a:pPr marL="254000" indent="0">
              <a:defRPr/>
            </a:pPr>
            <a:endParaRPr lang="en-US" altLang="en-US" sz="4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87" name="Text Box 4115">
            <a:extLst>
              <a:ext uri="{FF2B5EF4-FFF2-40B4-BE49-F238E27FC236}">
                <a16:creationId xmlns:a16="http://schemas.microsoft.com/office/drawing/2014/main" id="{6B682214-2B6E-475A-A35E-47007F05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0150" y="5741988"/>
            <a:ext cx="12123738" cy="1156176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57155" tIns="274295" rIns="457155" bIns="45715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ctr">
              <a:lnSpc>
                <a:spcPct val="0"/>
              </a:lnSpc>
              <a:buFont typeface="Arial" panose="020B0604020202020204" pitchFamily="34" charset="0"/>
              <a:buChar char="•"/>
              <a:defRPr/>
            </a:pPr>
            <a:endParaRPr lang="en-US" altLang="en-US"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ctr">
              <a:lnSpc>
                <a:spcPct val="0"/>
              </a:lnSpc>
              <a:buFont typeface="Arial" panose="020B0604020202020204" pitchFamily="34" charset="0"/>
              <a:buChar char="•"/>
              <a:defRPr/>
            </a:pPr>
            <a:endParaRPr lang="en-US" altLang="en-US"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ctr">
              <a:lnSpc>
                <a:spcPct val="0"/>
              </a:lnSpc>
              <a:buFont typeface="Arial" panose="020B0604020202020204" pitchFamily="34" charset="0"/>
              <a:buChar char="•"/>
              <a:defRPr/>
            </a:pPr>
            <a:endParaRPr lang="en-US" altLang="en-US"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alt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 completed the following measures:</a:t>
            </a:r>
          </a:p>
          <a:p>
            <a:pPr marL="1314450" lvl="1" indent="-571500">
              <a:buFont typeface="Arial" panose="020B0604020202020204" pitchFamily="34" charset="0"/>
              <a:buChar char="•"/>
              <a:defRPr/>
            </a:pPr>
            <a:r>
              <a:rPr lang="en-US" alt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 exposure</a:t>
            </a:r>
            <a:r>
              <a:rPr lang="en-US" alt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Life Events Checklist for DSM-5 (LEC-5)</a:t>
            </a:r>
          </a:p>
          <a:p>
            <a:pPr marL="1314450" lvl="1" indent="-571500">
              <a:buFont typeface="Arial" panose="020B0604020202020204" pitchFamily="34" charset="0"/>
              <a:buChar char="•"/>
              <a:defRPr/>
            </a:pPr>
            <a:r>
              <a:rPr lang="en-US" alt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Cannabis use: </a:t>
            </a: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Sessions, Frequency, Age of Onset, and Quantity of Cannabis Use Inventory (DFAQ-CUI)</a:t>
            </a:r>
            <a:endParaRPr lang="en-US" altLang="en-US" sz="4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14450" lvl="1" indent="-571500">
              <a:buFont typeface="Arial" panose="020B0604020202020204" pitchFamily="34" charset="0"/>
              <a:buChar char="•"/>
              <a:defRPr/>
            </a:pPr>
            <a:r>
              <a:rPr lang="en-US" altLang="en-US" sz="4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PTSD symptoms</a:t>
            </a:r>
            <a:r>
              <a:rPr lang="en-US" alt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PTSD Checklist for DSM-5 (PCL-5)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Logistic regression and correlational analyses were conducted to examine the associations between trauma exposure and various indices of cannabis use.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Follow-up analyses controlled for the influence of posttraumatic stress disorder (PTSD) in these associations</a:t>
            </a:r>
          </a:p>
        </p:txBody>
      </p:sp>
      <p:sp>
        <p:nvSpPr>
          <p:cNvPr id="4119" name="Rectangle 2">
            <a:extLst>
              <a:ext uri="{FF2B5EF4-FFF2-40B4-BE49-F238E27FC236}">
                <a16:creationId xmlns:a16="http://schemas.microsoft.com/office/drawing/2014/main" id="{B0A252DC-E9B4-4BD4-B889-D265CE16C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0"/>
            <a:ext cx="3506787" cy="32918400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4400"/>
          </a:p>
        </p:txBody>
      </p:sp>
      <p:sp>
        <p:nvSpPr>
          <p:cNvPr id="4120" name="Text Box 71">
            <a:extLst>
              <a:ext uri="{FF2B5EF4-FFF2-40B4-BE49-F238E27FC236}">
                <a16:creationId xmlns:a16="http://schemas.microsoft.com/office/drawing/2014/main" id="{5DC828EF-5FD9-4F8B-BBD1-F7C761262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424363"/>
            <a:ext cx="28098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600">
                <a:latin typeface="Tahoma" panose="020B0604030504040204" pitchFamily="34" charset="0"/>
                <a:cs typeface="Tahoma" panose="020B0604030504040204" pitchFamily="34" charset="0"/>
              </a:rPr>
              <a:t>Western Kentucky University</a:t>
            </a:r>
            <a:endParaRPr lang="en-US" altLang="en-US" sz="5600" baseline="30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21" name="Picture 8">
            <a:extLst>
              <a:ext uri="{FF2B5EF4-FFF2-40B4-BE49-F238E27FC236}">
                <a16:creationId xmlns:a16="http://schemas.microsoft.com/office/drawing/2014/main" id="{056BE31B-5198-4A62-8C7A-6F340FF88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3791863"/>
            <a:ext cx="12050713" cy="899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Text Box 4039">
            <a:extLst>
              <a:ext uri="{FF2B5EF4-FFF2-40B4-BE49-F238E27FC236}">
                <a16:creationId xmlns:a16="http://schemas.microsoft.com/office/drawing/2014/main" id="{82C7B666-D82C-4415-831C-5D432873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3463" y="5688013"/>
            <a:ext cx="146002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4300" b="1">
                <a:latin typeface="Tahoma" panose="020B0604030504040204" pitchFamily="34" charset="0"/>
                <a:cs typeface="Tahoma" panose="020B0604030504040204" pitchFamily="34" charset="0"/>
              </a:rPr>
              <a:t>Figure 2. Associations Between Trauma Exposure and Cannabis Use Indices</a:t>
            </a:r>
          </a:p>
          <a:p>
            <a:pPr algn="ctr">
              <a:lnSpc>
                <a:spcPct val="130000"/>
              </a:lnSpc>
            </a:pPr>
            <a:r>
              <a:rPr lang="en-US" altLang="en-US" sz="16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30000"/>
              </a:lnSpc>
            </a:pPr>
            <a:endParaRPr lang="en-US" altLang="en-US" sz="12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 Box 2110">
            <a:extLst>
              <a:ext uri="{FF2B5EF4-FFF2-40B4-BE49-F238E27FC236}">
                <a16:creationId xmlns:a16="http://schemas.microsoft.com/office/drawing/2014/main" id="{7FA5E9A0-C230-4515-90B2-A1C9E078E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5756275"/>
            <a:ext cx="11614150" cy="115617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57155" tIns="274295" rIns="457155" bIns="45715"/>
          <a:lstStyle>
            <a:lvl1pPr marL="342900" indent="-342900"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0"/>
              </a:lnSpc>
              <a:defRPr/>
            </a:pPr>
            <a:endParaRPr lang="en-US" altLang="en-US"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0"/>
              </a:lnSpc>
              <a:defRPr/>
            </a:pPr>
            <a:endParaRPr lang="en-US" altLang="en-US"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0"/>
              </a:lnSpc>
              <a:defRPr/>
            </a:pPr>
            <a:endParaRPr lang="en-US" altLang="en-US"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0"/>
              </a:lnSpc>
              <a:defRPr/>
            </a:pPr>
            <a:endParaRPr lang="en-US" altLang="en-US"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0"/>
              </a:lnSpc>
              <a:defRPr/>
            </a:pPr>
            <a:endParaRPr lang="en-US" altLang="en-US" sz="4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defRPr/>
            </a:pPr>
            <a:r>
              <a:rPr lang="en-US" alt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research has identified an association between history of trauma exposure with greater likelihood of lifetime cannabis use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Little research has expanded upon this association, making it unclear whether trauma exposure is associated with cannabis use beyond lifetime use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 exposure is a risk factor for a number of deleterious outcomes; therefore, it is important to further examine the influence of trauma exposure on cannabis use </a:t>
            </a:r>
            <a:endParaRPr lang="en-US" altLang="en-US" sz="4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altLang="en-US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current study examined associations between trauma exposure and various indices of cannabis use</a:t>
            </a:r>
          </a:p>
        </p:txBody>
      </p:sp>
      <p:sp>
        <p:nvSpPr>
          <p:cNvPr id="4124" name="Text Box 4039">
            <a:extLst>
              <a:ext uri="{FF2B5EF4-FFF2-40B4-BE49-F238E27FC236}">
                <a16:creationId xmlns:a16="http://schemas.microsoft.com/office/drawing/2014/main" id="{8660EBE7-48B2-47E4-A6EB-CC74EBB77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21767800"/>
            <a:ext cx="117729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4300" b="1">
                <a:latin typeface="Tahoma" panose="020B0604030504040204" pitchFamily="34" charset="0"/>
                <a:cs typeface="Tahoma" panose="020B0604030504040204" pitchFamily="34" charset="0"/>
              </a:rPr>
              <a:t>Figure 1. Comparison of Trauma Exposure by Lifetime Cannabis Use History</a:t>
            </a:r>
          </a:p>
          <a:p>
            <a:pPr algn="ctr">
              <a:lnSpc>
                <a:spcPct val="130000"/>
              </a:lnSpc>
            </a:pPr>
            <a:endParaRPr lang="en-US" altLang="en-US" sz="12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25" name="TextBox 5">
            <a:extLst>
              <a:ext uri="{FF2B5EF4-FFF2-40B4-BE49-F238E27FC236}">
                <a16:creationId xmlns:a16="http://schemas.microsoft.com/office/drawing/2014/main" id="{E82D2625-B442-4F18-BF4C-A98C5CF5A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17564100"/>
            <a:ext cx="11614150" cy="406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6963" indent="-5715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2863" indent="7080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0063" indent="7080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263" indent="7080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463" indent="7080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300" b="1">
                <a:latin typeface="Tahoma" panose="020B0604030504040204" pitchFamily="34" charset="0"/>
                <a:cs typeface="Tahoma" panose="020B0604030504040204" pitchFamily="34" charset="0"/>
              </a:rPr>
              <a:t>PARTICIPANTS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300">
                <a:latin typeface="Tahoma" panose="020B0604030504040204" pitchFamily="34" charset="0"/>
                <a:cs typeface="Tahoma" panose="020B0604030504040204" pitchFamily="34" charset="0"/>
              </a:rPr>
              <a:t>722 female undergraduates 18 years or older </a:t>
            </a:r>
            <a:r>
              <a:rPr lang="en-US" altLang="en-US" sz="4300" i="1">
                <a:latin typeface="Tahoma" panose="020B0604030504040204" pitchFamily="34" charset="0"/>
                <a:cs typeface="Tahoma" panose="020B0604030504040204" pitchFamily="34" charset="0"/>
              </a:rPr>
              <a:t>(M=</a:t>
            </a:r>
            <a:r>
              <a:rPr lang="en-US" altLang="en-US" sz="4300">
                <a:latin typeface="Tahoma" panose="020B0604030504040204" pitchFamily="34" charset="0"/>
                <a:cs typeface="Tahoma" panose="020B0604030504040204" pitchFamily="34" charset="0"/>
              </a:rPr>
              <a:t>19.0)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300">
                <a:latin typeface="Tahoma" panose="020B0604030504040204" pitchFamily="34" charset="0"/>
                <a:cs typeface="Tahoma" panose="020B0604030504040204" pitchFamily="34" charset="0"/>
              </a:rPr>
              <a:t>Participants completed an online survey through a psychology subject pool as part of screening for a larger study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485C8EC836641BEA5A5824999A809" ma:contentTypeVersion="13" ma:contentTypeDescription="Create a new document." ma:contentTypeScope="" ma:versionID="eb154c697dafe650a00bc3177dab01d2">
  <xsd:schema xmlns:xsd="http://www.w3.org/2001/XMLSchema" xmlns:xs="http://www.w3.org/2001/XMLSchema" xmlns:p="http://schemas.microsoft.com/office/2006/metadata/properties" xmlns:ns3="2d057be3-ec1b-406a-bda8-cbd5111f0e23" xmlns:ns4="bfdcac41-f812-48e1-a69f-ba3ddf8a2d7e" targetNamespace="http://schemas.microsoft.com/office/2006/metadata/properties" ma:root="true" ma:fieldsID="96f4d94c24c0ee0ce6abf404afe4c20a" ns3:_="" ns4:_="">
    <xsd:import namespace="2d057be3-ec1b-406a-bda8-cbd5111f0e23"/>
    <xsd:import namespace="bfdcac41-f812-48e1-a69f-ba3ddf8a2d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57be3-ec1b-406a-bda8-cbd5111f0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cac41-f812-48e1-a69f-ba3ddf8a2d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F151E-487E-4B4D-AEAE-01D901FBD2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A73320-ADA2-48C2-9812-8E74E5DE9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057be3-ec1b-406a-bda8-cbd5111f0e23"/>
    <ds:schemaRef ds:uri="bfdcac41-f812-48e1-a69f-ba3ddf8a2d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14623</TotalTime>
  <Words>512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Tahoma</vt:lpstr>
      <vt:lpstr>Default Design</vt:lpstr>
      <vt:lpstr>PowerPoint Presentation</vt:lpstr>
    </vt:vector>
  </TitlesOfParts>
  <Company>ERI-University of Iceland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Benedikt Halldórsson</dc:creator>
  <cp:lastModifiedBy>Ladd, Ben</cp:lastModifiedBy>
  <cp:revision>559</cp:revision>
  <dcterms:created xsi:type="dcterms:W3CDTF">2000-11-13T00:52:28Z</dcterms:created>
  <dcterms:modified xsi:type="dcterms:W3CDTF">2020-07-16T23:23:06Z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0x010100737485C8EC836641BEA5A5824999A809</vt:lpwstr>
  </property>
</Properties>
</file>