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51206400" cy="3108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0" userDrawn="1">
          <p15:clr>
            <a:srgbClr val="A4A3A4"/>
          </p15:clr>
        </p15:guide>
        <p15:guide id="2" pos="160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Sam" initials="D" lastIdx="10" clrIdx="0"/>
  <p:cmAuthor id="2" name="Reagan Fitzke" initials="RF" lastIdx="4" clrIdx="1"/>
  <p:cmAuthor id="3" name="Pedersen, Eric" initials="PE" lastIdx="8" clrIdx="2">
    <p:extLst>
      <p:ext uri="{19B8F6BF-5375-455C-9EA6-DF929625EA0E}">
        <p15:presenceInfo xmlns:p15="http://schemas.microsoft.com/office/powerpoint/2012/main" userId="S::Eric.Pedersen@med.usc.edu::19431723-47f4-42f5-a0cd-d6bad335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9437FF"/>
    <a:srgbClr val="FACE48"/>
    <a:srgbClr val="99201E"/>
    <a:srgbClr val="990033"/>
    <a:srgbClr val="FFFFCC"/>
    <a:srgbClr val="056A5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50000" autoAdjust="0"/>
  </p:normalViewPr>
  <p:slideViewPr>
    <p:cSldViewPr>
      <p:cViewPr>
        <p:scale>
          <a:sx n="38" d="100"/>
          <a:sy n="38" d="100"/>
        </p:scale>
        <p:origin x="144" y="-16"/>
      </p:cViewPr>
      <p:guideLst>
        <p:guide orient="horz" pos="9840"/>
        <p:guide pos="16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9658350"/>
            <a:ext cx="43526075" cy="6664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7618075"/>
            <a:ext cx="35845750" cy="7943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D3DF-51E0-4356-8A8A-6CB401C71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43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D181-2DA2-4F37-9B2B-D260A629B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82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244600"/>
            <a:ext cx="11520488" cy="2652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244600"/>
            <a:ext cx="34412237" cy="2652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ABE2-F055-4E43-93A3-E8197E87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1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8CCD-3A65-4DAE-A645-35766381B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45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19978688"/>
            <a:ext cx="43526075" cy="61737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177838"/>
            <a:ext cx="43526075" cy="6800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FAC4-76FC-40BA-9F40-71BD04A72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9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7254875"/>
            <a:ext cx="22966362" cy="2051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7254875"/>
            <a:ext cx="22966363" cy="2051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D4B6-0892-48DD-8A0B-3EBE3FE00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06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6959600"/>
            <a:ext cx="22625050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9859963"/>
            <a:ext cx="22625050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6959600"/>
            <a:ext cx="22632988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9859963"/>
            <a:ext cx="22632988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D0A9-C6C9-4A64-91BF-E0400FB10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7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530B2-4941-417F-8884-643AA0B14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1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1C54-C51B-47AF-A1D5-1A1AE8786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1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238250"/>
            <a:ext cx="16846550" cy="5267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238250"/>
            <a:ext cx="28625800" cy="2653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505575"/>
            <a:ext cx="16846550" cy="2126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C541A-96F1-4E93-859F-EAAAC3682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77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1763038"/>
            <a:ext cx="30724475" cy="2568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778125"/>
            <a:ext cx="30724475" cy="1865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4331613"/>
            <a:ext cx="30724475" cy="364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2FED-9F3E-4741-98C2-76DDE53B0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8" y="1244600"/>
            <a:ext cx="460851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0638" y="7254875"/>
            <a:ext cx="46085125" cy="205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0638" y="28311475"/>
            <a:ext cx="11947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8311475"/>
            <a:ext cx="16214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8311475"/>
            <a:ext cx="11947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200" smtClean="0"/>
            </a:lvl1pPr>
          </a:lstStyle>
          <a:p>
            <a:pPr>
              <a:defRPr/>
            </a:pPr>
            <a:fld id="{7DD5C90A-481F-46C3-AD8F-C2DCACC06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E30905C-2167-A947-9365-FD5B2EE7499D}"/>
              </a:ext>
            </a:extLst>
          </p:cNvPr>
          <p:cNvSpPr/>
          <p:nvPr/>
        </p:nvSpPr>
        <p:spPr bwMode="auto">
          <a:xfrm>
            <a:off x="0" y="685800"/>
            <a:ext cx="51206400" cy="5637212"/>
          </a:xfrm>
          <a:prstGeom prst="rect">
            <a:avLst/>
          </a:prstGeom>
          <a:solidFill>
            <a:srgbClr val="521B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836" y="596254"/>
            <a:ext cx="50825400" cy="4799012"/>
          </a:xfrm>
        </p:spPr>
        <p:txBody>
          <a:bodyPr/>
          <a:lstStyle/>
          <a:p>
            <a:pPr eaLnBrk="1" hangingPunct="1">
              <a:spcBef>
                <a:spcPts val="5400"/>
              </a:spcBef>
              <a:spcAft>
                <a:spcPts val="4000"/>
              </a:spcAft>
              <a:defRPr/>
            </a:pPr>
            <a:r>
              <a:rPr lang="en-US" sz="9400" b="1" dirty="0">
                <a:solidFill>
                  <a:schemeClr val="bg1"/>
                </a:solidFill>
              </a:rPr>
              <a:t>The cannabis retail environment for young adults in Los Angeles: which metrics matter</a:t>
            </a:r>
            <a:r>
              <a:rPr lang="en-CA" sz="9400" b="1" dirty="0">
                <a:solidFill>
                  <a:schemeClr val="bg1"/>
                </a:solidFill>
              </a:rPr>
              <a:t> </a:t>
            </a:r>
            <a:br>
              <a:rPr lang="en-US" sz="9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900" b="1" dirty="0">
                <a:latin typeface="Garamond" pitchFamily="18" charset="0"/>
              </a:rPr>
            </a:br>
            <a:endParaRPr lang="en-US" sz="4900" u="sng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C12A9-343A-D648-A35C-8B6AF6A2A7CC}"/>
              </a:ext>
            </a:extLst>
          </p:cNvPr>
          <p:cNvSpPr/>
          <p:nvPr/>
        </p:nvSpPr>
        <p:spPr>
          <a:xfrm>
            <a:off x="1066800" y="6959817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521B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US" sz="7200" dirty="0">
              <a:solidFill>
                <a:srgbClr val="521B93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E48A95-BB84-5340-8792-B66836ED7412}"/>
              </a:ext>
            </a:extLst>
          </p:cNvPr>
          <p:cNvSpPr txBox="1"/>
          <p:nvPr/>
        </p:nvSpPr>
        <p:spPr>
          <a:xfrm>
            <a:off x="1066801" y="8340207"/>
            <a:ext cx="1226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Researchers and policy makers need clear measures of cannabis retailer density to support policies that mitigate unintended harms of cannabis legalization.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We developed cannabis retailer density metrics and assessed whether they were associated with young adult cannabis use in Los Angeles County, California.</a:t>
            </a:r>
            <a:r>
              <a:rPr lang="en-CA" sz="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31723C6-5E23-F748-B7F6-F428F8F57B4B}"/>
              </a:ext>
            </a:extLst>
          </p:cNvPr>
          <p:cNvSpPr/>
          <p:nvPr/>
        </p:nvSpPr>
        <p:spPr>
          <a:xfrm>
            <a:off x="1004800" y="15272926"/>
            <a:ext cx="1263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521B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US" sz="7200" dirty="0">
              <a:solidFill>
                <a:srgbClr val="521B93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11FF2DC-2EF1-0E4E-80D4-73A582E308F2}"/>
              </a:ext>
            </a:extLst>
          </p:cNvPr>
          <p:cNvSpPr/>
          <p:nvPr/>
        </p:nvSpPr>
        <p:spPr>
          <a:xfrm>
            <a:off x="14626129" y="24703593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521B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US" sz="7200" dirty="0">
              <a:solidFill>
                <a:srgbClr val="521B93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A9FA9EF-7BA7-FC42-BB53-E370495E86B6}"/>
              </a:ext>
            </a:extLst>
          </p:cNvPr>
          <p:cNvSpPr/>
          <p:nvPr/>
        </p:nvSpPr>
        <p:spPr>
          <a:xfrm>
            <a:off x="36728009" y="20303770"/>
            <a:ext cx="4648200" cy="121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521B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sz="7200" dirty="0">
              <a:solidFill>
                <a:srgbClr val="521B93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8C1A86-A9FB-DF4C-BDF9-0D97B793242F}"/>
              </a:ext>
            </a:extLst>
          </p:cNvPr>
          <p:cNvSpPr txBox="1"/>
          <p:nvPr/>
        </p:nvSpPr>
        <p:spPr>
          <a:xfrm>
            <a:off x="1004800" y="16473255"/>
            <a:ext cx="12268200" cy="120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population </a:t>
            </a:r>
            <a:r>
              <a:rPr lang="en-US" sz="5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adults (21-25 years old) living in Los Angeles (n 1097); completed health survey Jan 2018-May 2019* </a:t>
            </a:r>
          </a:p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Cannabis retailer addresses 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webscraping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 cannabis registries (Weedmaps,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Leafly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) and conducting field visits </a:t>
            </a:r>
          </a:p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Cannabis retailer density metrics: 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1) Proximity 2) counts within 5- 10- 15- minute driving distances** for licensed and unlicensed retailers were calculated for each participant</a:t>
            </a:r>
          </a:p>
          <a:p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Fit multi-level logistic regression models 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to assess which metrics were associated with any cannabis use in the past 30 days.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Models adjusted for: age, gender, race/ethnicity, college student, census tract median income (census tract-level random intercept)</a:t>
            </a:r>
            <a:r>
              <a:rPr lang="en-CA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5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DA345D-A05C-9D4F-91D1-4E667275D569}"/>
              </a:ext>
            </a:extLst>
          </p:cNvPr>
          <p:cNvSpPr txBox="1"/>
          <p:nvPr/>
        </p:nvSpPr>
        <p:spPr>
          <a:xfrm>
            <a:off x="36889804" y="21506022"/>
            <a:ext cx="13606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en-CA" sz="5000" dirty="0">
                <a:latin typeface="Calibri" panose="020F0502020204030204" pitchFamily="34" charset="0"/>
                <a:cs typeface="Calibri" panose="020F0502020204030204" pitchFamily="34" charset="0"/>
              </a:rPr>
              <a:t>Findings indicate cannabis retailer density metrics may be important indicators for cannabis use among young adults 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CA" sz="5000" b="1" dirty="0">
                <a:solidFill>
                  <a:srgbClr val="521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analysis</a:t>
            </a:r>
            <a:r>
              <a:rPr lang="en-CA" sz="5000" dirty="0">
                <a:latin typeface="Calibri" panose="020F0502020204030204" pitchFamily="34" charset="0"/>
                <a:cs typeface="Calibri" panose="020F0502020204030204" pitchFamily="34" charset="0"/>
              </a:rPr>
              <a:t>: Assess relationship with frequency of cannabis use, high potency cannabis product use (e.g. concentrates, vaping) 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CA" sz="5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Replicate study in other metropolitan areas with legal cannabis markets</a:t>
            </a:r>
            <a:endParaRPr lang="en-US" sz="5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50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1144758-7CF2-A84A-A0A2-CB2B3F72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1" y="7107352"/>
            <a:ext cx="22103274" cy="170224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0CEBB92-B8A2-D046-9BAE-9553290F3854}"/>
              </a:ext>
            </a:extLst>
          </p:cNvPr>
          <p:cNvSpPr txBox="1"/>
          <p:nvPr/>
        </p:nvSpPr>
        <p:spPr>
          <a:xfrm>
            <a:off x="11125200" y="14481476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35BC3-6B0F-974B-908E-DF922D2ADF30}"/>
              </a:ext>
            </a:extLst>
          </p:cNvPr>
          <p:cNvSpPr/>
          <p:nvPr/>
        </p:nvSpPr>
        <p:spPr>
          <a:xfrm>
            <a:off x="14626129" y="25831842"/>
            <a:ext cx="217723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used cannabis in the past month</a:t>
            </a:r>
          </a:p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Cannabis use significantly associated with licensed retailers within 4 miles </a:t>
            </a:r>
          </a:p>
          <a:p>
            <a:pPr>
              <a:spcAft>
                <a:spcPts val="0"/>
              </a:spcAft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(OR:1.03, 95% CI:1.00–1.07)</a:t>
            </a:r>
          </a:p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metrics were not significantly associated with past month cannabis use</a:t>
            </a:r>
            <a:endParaRPr lang="en-CA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EA6CE2-363F-0941-8C88-9C7E2F2E64E3}"/>
              </a:ext>
            </a:extLst>
          </p:cNvPr>
          <p:cNvSpPr/>
          <p:nvPr/>
        </p:nvSpPr>
        <p:spPr>
          <a:xfrm>
            <a:off x="977967" y="28237746"/>
            <a:ext cx="12196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*Participants were from existing </a:t>
            </a:r>
            <a:r>
              <a:rPr lang="en-US" sz="4000" b="1" dirty="0">
                <a:solidFill>
                  <a:srgbClr val="521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initially</a:t>
            </a:r>
            <a:r>
              <a:rPr lang="en-US" sz="4000" b="1" dirty="0">
                <a:solidFill>
                  <a:srgbClr val="521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recruited in 2008 from 16 middle schools in Southern California. Our analysis uses 11</a:t>
            </a:r>
            <a:r>
              <a:rPr lang="en-US" sz="40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wave of survey data </a:t>
            </a:r>
          </a:p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**Corresponds to 2- 4- 7- mile buffers</a:t>
            </a:r>
          </a:p>
        </p:txBody>
      </p:sp>
      <p:pic>
        <p:nvPicPr>
          <p:cNvPr id="33" name="Picture 3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3D74150-AEB0-9445-A5C0-6D6A7C0542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029" y="7643429"/>
            <a:ext cx="14239501" cy="128474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F6547D-9DB5-6E43-B085-27F21AFF7C98}"/>
              </a:ext>
            </a:extLst>
          </p:cNvPr>
          <p:cNvSpPr/>
          <p:nvPr/>
        </p:nvSpPr>
        <p:spPr>
          <a:xfrm>
            <a:off x="35587005" y="6291744"/>
            <a:ext cx="13606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521B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of cannabis retailer metrics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BF082A-9CC6-0D4B-9BE6-4EA639CE3685}"/>
              </a:ext>
            </a:extLst>
          </p:cNvPr>
          <p:cNvSpPr/>
          <p:nvPr/>
        </p:nvSpPr>
        <p:spPr>
          <a:xfrm>
            <a:off x="23032810" y="23231969"/>
            <a:ext cx="13606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521B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Cannabis retailers in Los Angeles County, 2019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CB4467-614E-704B-8C36-9E34A6BC5EFE}"/>
              </a:ext>
            </a:extLst>
          </p:cNvPr>
          <p:cNvCxnSpPr/>
          <p:nvPr/>
        </p:nvCxnSpPr>
        <p:spPr bwMode="auto">
          <a:xfrm>
            <a:off x="977967" y="28142548"/>
            <a:ext cx="121966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ED8B3D1-E342-8F4D-A52D-B127F4C7CF92}"/>
              </a:ext>
            </a:extLst>
          </p:cNvPr>
          <p:cNvSpPr/>
          <p:nvPr/>
        </p:nvSpPr>
        <p:spPr>
          <a:xfrm>
            <a:off x="0" y="2910659"/>
            <a:ext cx="5114181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Caislin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Firth, PhD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1,2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Rachana </a:t>
            </a:r>
            <a:r>
              <a:rPr lang="en-U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Seelam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MPH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Anthony Rodriguez, PhD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Regina Shih, PhD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Joan Tucker, PhD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Elizabeth D’Amico, PhD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Eric Pedersen, PhD</a:t>
            </a:r>
            <a:r>
              <a:rPr lang="en-US" sz="6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2,5</a:t>
            </a:r>
            <a:b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Faculty of Health Sciences, Simon Fraser University, Burnaby, British Columbia, Canada</a:t>
            </a:r>
            <a:b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 Corporation, Santa Monica, California; </a:t>
            </a:r>
            <a:r>
              <a:rPr lang="en-US" sz="4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 Corporation, Boston, Massachusetts; </a:t>
            </a:r>
            <a:r>
              <a:rPr lang="en-US" sz="4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 Corporation, Arlington, Virginia </a:t>
            </a:r>
            <a:b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Psychiatry and Behavioral Sciences, University of Southern California, Los Angeles, California</a:t>
            </a:r>
            <a:endParaRPr lang="en-US" sz="4200" dirty="0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57408F-F9D2-EC45-A296-178F8E978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483" y="28142548"/>
            <a:ext cx="6467579" cy="27956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5EDF9E-50EF-A44D-B0CD-48ECBB661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9074" y="29509271"/>
            <a:ext cx="1042328" cy="10423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E9D351-E5D4-144D-9788-D65B3DB791F0}"/>
              </a:ext>
            </a:extLst>
          </p:cNvPr>
          <p:cNvSpPr txBox="1"/>
          <p:nvPr/>
        </p:nvSpPr>
        <p:spPr>
          <a:xfrm>
            <a:off x="38154472" y="28390959"/>
            <a:ext cx="721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caislin_leah_firth@sfu.ca</a:t>
            </a:r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DC9D55-C094-EE41-A88D-675E03E21F2E}"/>
              </a:ext>
            </a:extLst>
          </p:cNvPr>
          <p:cNvSpPr txBox="1"/>
          <p:nvPr/>
        </p:nvSpPr>
        <p:spPr>
          <a:xfrm>
            <a:off x="38176243" y="29599548"/>
            <a:ext cx="2394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caislinf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Graphic 37" descr="Envelope">
            <a:extLst>
              <a:ext uri="{FF2B5EF4-FFF2-40B4-BE49-F238E27FC236}">
                <a16:creationId xmlns:a16="http://schemas.microsoft.com/office/drawing/2014/main" id="{E9815031-B9B0-DC40-810D-A81192707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01431" y="28157900"/>
            <a:ext cx="1237614" cy="1237614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3E7E70-87BC-F642-BAEB-E11270D9ADEB}"/>
              </a:ext>
            </a:extLst>
          </p:cNvPr>
          <p:cNvCxnSpPr>
            <a:cxnSpLocks/>
          </p:cNvCxnSpPr>
          <p:nvPr/>
        </p:nvCxnSpPr>
        <p:spPr bwMode="auto">
          <a:xfrm>
            <a:off x="36899074" y="28083281"/>
            <a:ext cx="134399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E3767B1-AA2D-1640-B17F-78C2BA6EE716}"/>
              </a:ext>
            </a:extLst>
          </p:cNvPr>
          <p:cNvSpPr txBox="1"/>
          <p:nvPr/>
        </p:nvSpPr>
        <p:spPr>
          <a:xfrm>
            <a:off x="36124447" y="8783060"/>
            <a:ext cx="29276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2 miles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79A0E5-6317-524F-82E5-209160980CC8}"/>
              </a:ext>
            </a:extLst>
          </p:cNvPr>
          <p:cNvSpPr txBox="1"/>
          <p:nvPr/>
        </p:nvSpPr>
        <p:spPr>
          <a:xfrm>
            <a:off x="36101867" y="10005536"/>
            <a:ext cx="29276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4 miles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285881-4429-2F43-89CF-5EA8ADEEEFD8}"/>
              </a:ext>
            </a:extLst>
          </p:cNvPr>
          <p:cNvSpPr txBox="1"/>
          <p:nvPr/>
        </p:nvSpPr>
        <p:spPr>
          <a:xfrm>
            <a:off x="36091800" y="10868648"/>
            <a:ext cx="3456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2 miles &amp;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E2D02C-62D3-E44A-A4C7-1E494BA8DA67}"/>
              </a:ext>
            </a:extLst>
          </p:cNvPr>
          <p:cNvSpPr txBox="1"/>
          <p:nvPr/>
        </p:nvSpPr>
        <p:spPr>
          <a:xfrm>
            <a:off x="36101867" y="12269332"/>
            <a:ext cx="3456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4 miles &amp;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761DAD-E4EA-B448-BCDB-DC7B24BE7D57}"/>
              </a:ext>
            </a:extLst>
          </p:cNvPr>
          <p:cNvSpPr txBox="1"/>
          <p:nvPr/>
        </p:nvSpPr>
        <p:spPr>
          <a:xfrm>
            <a:off x="36184244" y="15617169"/>
            <a:ext cx="33635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retailer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B06D40-E8F2-794E-9094-6E194F6FDBAF}"/>
              </a:ext>
            </a:extLst>
          </p:cNvPr>
          <p:cNvSpPr txBox="1"/>
          <p:nvPr/>
        </p:nvSpPr>
        <p:spPr>
          <a:xfrm>
            <a:off x="36101867" y="16889027"/>
            <a:ext cx="33635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licensed retailer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DEA5BD-C060-4F4A-9CFB-1E4E4437E340}"/>
              </a:ext>
            </a:extLst>
          </p:cNvPr>
          <p:cNvSpPr txBox="1"/>
          <p:nvPr/>
        </p:nvSpPr>
        <p:spPr>
          <a:xfrm>
            <a:off x="36116996" y="18162462"/>
            <a:ext cx="33635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retailers with no signage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60301B3-375F-8942-9830-0E166500B56E}"/>
              </a:ext>
            </a:extLst>
          </p:cNvPr>
          <p:cNvCxnSpPr>
            <a:cxnSpLocks/>
          </p:cNvCxnSpPr>
          <p:nvPr/>
        </p:nvCxnSpPr>
        <p:spPr bwMode="auto">
          <a:xfrm>
            <a:off x="13406567" y="29377929"/>
            <a:ext cx="2202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2BEE0A2-F2EB-9642-8C4D-836B98C3279C}"/>
              </a:ext>
            </a:extLst>
          </p:cNvPr>
          <p:cNvSpPr/>
          <p:nvPr/>
        </p:nvSpPr>
        <p:spPr>
          <a:xfrm>
            <a:off x="13427696" y="29350310"/>
            <a:ext cx="2202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i="1" dirty="0">
                <a:latin typeface="Calibri" panose="020F0502020204030204" pitchFamily="34" charset="0"/>
              </a:rPr>
              <a:t>Work supported by National Institute on Drug Abuse grant awarded to Eric Pedersen (R21DA047501) and a National Institute on Alcohol Abuse and Alcoholism grant awarded to Elizabeth D’Amico (</a:t>
            </a:r>
            <a:r>
              <a:rPr lang="en-CA" sz="4000" i="1" dirty="0">
                <a:latin typeface="Calibri" panose="020F0502020204030204" pitchFamily="34" charset="0"/>
                <a:cs typeface="Calibri" panose="020F0502020204030204" pitchFamily="34" charset="0"/>
              </a:rPr>
              <a:t>R01AA025848).</a:t>
            </a:r>
            <a:endParaRPr lang="en-US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9230</TotalTime>
  <Words>492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Wingdings</vt:lpstr>
      <vt:lpstr>Default Design</vt:lpstr>
      <vt:lpstr>The cannabis retail environment for young adults in Los Angeles: which metrics matter    </vt:lpstr>
    </vt:vector>
  </TitlesOfParts>
  <Company>UCLA/ISAP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Parnes;Brad Conner</dc:creator>
  <cp:lastModifiedBy>Caislin Leah Firth</cp:lastModifiedBy>
  <cp:revision>225</cp:revision>
  <dcterms:created xsi:type="dcterms:W3CDTF">2008-08-11T01:18:51Z</dcterms:created>
  <dcterms:modified xsi:type="dcterms:W3CDTF">2020-07-14T20:44:46Z</dcterms:modified>
</cp:coreProperties>
</file>