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320" r:id="rId2"/>
  </p:sldIdLst>
  <p:sldSz cx="493776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60" userDrawn="1">
          <p15:clr>
            <a:srgbClr val="A4A3A4"/>
          </p15:clr>
        </p15:guide>
        <p15:guide id="2" pos="7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2DD"/>
    <a:srgbClr val="00F4EE"/>
    <a:srgbClr val="6BCBDB"/>
    <a:srgbClr val="F27637"/>
    <a:srgbClr val="A2DEE8"/>
    <a:srgbClr val="69CADB"/>
    <a:srgbClr val="3BB5CB"/>
    <a:srgbClr val="6DCCDB"/>
    <a:srgbClr val="00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5CF21C-626C-4A51-A5C8-BA5FB1407CE2}" v="914" dt="2020-07-16T13:53:08.1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5672" autoAdjust="0"/>
  </p:normalViewPr>
  <p:slideViewPr>
    <p:cSldViewPr snapToGrid="0" showGuides="1">
      <p:cViewPr varScale="1">
        <p:scale>
          <a:sx n="13" d="100"/>
          <a:sy n="13" d="100"/>
        </p:scale>
        <p:origin x="888" y="144"/>
      </p:cViewPr>
      <p:guideLst>
        <p:guide orient="horz" pos="10560"/>
        <p:guide pos="7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f93e37769142f7ea/Desktop/Papers/Physician%20survey/graph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f93e37769142f7ea/Desktop/Papers/Physician%20survey/graph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2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sz="4200"/>
              <a:t>Figure 1: Sources used to learn about medical marijuana by certified providers in Florida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2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solidFill>
                <a:srgbClr val="F27637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[graphs.xlsx]Sheet1!$A$91:$A$98</c:f>
              <c:strCache>
                <c:ptCount val="8"/>
                <c:pt idx="0">
                  <c:v>Personal experience with MMJ</c:v>
                </c:pt>
                <c:pt idx="1">
                  <c:v>Magazines</c:v>
                </c:pt>
                <c:pt idx="2">
                  <c:v>Conferences</c:v>
                </c:pt>
                <c:pt idx="3">
                  <c:v>Books</c:v>
                </c:pt>
                <c:pt idx="4">
                  <c:v>Discussions with other providers</c:v>
                </c:pt>
                <c:pt idx="5">
                  <c:v>Dispansary staff</c:v>
                </c:pt>
                <c:pt idx="6">
                  <c:v>Online</c:v>
                </c:pt>
                <c:pt idx="7">
                  <c:v>Research articles</c:v>
                </c:pt>
              </c:strCache>
            </c:strRef>
          </c:cat>
          <c:val>
            <c:numRef>
              <c:f>[graphs.xlsx]Sheet1!$B$91:$B$98</c:f>
              <c:numCache>
                <c:formatCode>0%</c:formatCode>
                <c:ptCount val="8"/>
                <c:pt idx="0">
                  <c:v>0.35</c:v>
                </c:pt>
                <c:pt idx="1">
                  <c:v>0.61</c:v>
                </c:pt>
                <c:pt idx="2">
                  <c:v>0.65</c:v>
                </c:pt>
                <c:pt idx="3">
                  <c:v>0.72</c:v>
                </c:pt>
                <c:pt idx="4">
                  <c:v>0.84</c:v>
                </c:pt>
                <c:pt idx="5">
                  <c:v>0.86</c:v>
                </c:pt>
                <c:pt idx="6">
                  <c:v>0.9</c:v>
                </c:pt>
                <c:pt idx="7">
                  <c:v>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7F-4B2B-94ED-7E3BAB9FB73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090462159"/>
        <c:axId val="1913120799"/>
      </c:barChart>
      <c:catAx>
        <c:axId val="20904621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3120799"/>
        <c:crosses val="autoZero"/>
        <c:auto val="1"/>
        <c:lblAlgn val="ctr"/>
        <c:lblOffset val="100"/>
        <c:noMultiLvlLbl val="0"/>
      </c:catAx>
      <c:valAx>
        <c:axId val="1913120799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20904621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3600" b="1"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32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Figure 2: Topics rated as high priority for training among medical marijuana providers in Florida</a:t>
            </a:r>
          </a:p>
        </c:rich>
      </c:tx>
      <c:layout>
        <c:manualLayout>
          <c:xMode val="edge"/>
          <c:yMode val="edge"/>
          <c:x val="3.55357475630032E-3"/>
          <c:y val="1.061705280595263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32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5090452001651249"/>
          <c:y val="8.462006638448101E-2"/>
          <c:w val="0.25217456701261631"/>
          <c:h val="0.9064413955662036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E2D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[graphs.xlsx]Sheet1!$A$104:$A$114</c:f>
              <c:strCache>
                <c:ptCount val="11"/>
                <c:pt idx="0">
                  <c:v>Comparison of products available in different dispensaries </c:v>
                </c:pt>
                <c:pt idx="1">
                  <c:v>Identification and management of cannabis use disorder </c:v>
                </c:pt>
                <c:pt idx="2">
                  <c:v>Safety of medical marijuana use </c:v>
                </c:pt>
                <c:pt idx="3">
                  <c:v>Educational information about the endocannabinoid system</c:v>
                </c:pt>
                <c:pt idx="4">
                  <c:v>Advantages and disadvantages, of specific modes of delivery</c:v>
                </c:pt>
                <c:pt idx="5">
                  <c:v>Updates on research findings </c:v>
                </c:pt>
                <c:pt idx="6">
                  <c:v>Information about the effect of different phytocannabinoids and terpenes</c:v>
                </c:pt>
                <c:pt idx="7">
                  <c:v>Evidence for managing specific medical conditions or symptoms</c:v>
                </c:pt>
                <c:pt idx="8">
                  <c:v>Drug-drug interactions with medical marijuana</c:v>
                </c:pt>
                <c:pt idx="9">
                  <c:v>Strategies to help patients reduce their use of opioids or other drugs </c:v>
                </c:pt>
                <c:pt idx="10">
                  <c:v>Information about how to best recommend doses and ratios for patients</c:v>
                </c:pt>
              </c:strCache>
            </c:strRef>
          </c:cat>
          <c:val>
            <c:numRef>
              <c:f>[graphs.xlsx]Sheet1!$B$104:$B$114</c:f>
              <c:numCache>
                <c:formatCode>0%</c:formatCode>
                <c:ptCount val="11"/>
                <c:pt idx="0">
                  <c:v>0.49</c:v>
                </c:pt>
                <c:pt idx="1">
                  <c:v>0.51</c:v>
                </c:pt>
                <c:pt idx="2">
                  <c:v>0.55000000000000004</c:v>
                </c:pt>
                <c:pt idx="3">
                  <c:v>0.67</c:v>
                </c:pt>
                <c:pt idx="4">
                  <c:v>0.71</c:v>
                </c:pt>
                <c:pt idx="5">
                  <c:v>0.71</c:v>
                </c:pt>
                <c:pt idx="6">
                  <c:v>0.75</c:v>
                </c:pt>
                <c:pt idx="7">
                  <c:v>0.78</c:v>
                </c:pt>
                <c:pt idx="8">
                  <c:v>0.8</c:v>
                </c:pt>
                <c:pt idx="9">
                  <c:v>0.8</c:v>
                </c:pt>
                <c:pt idx="10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99-4639-827C-BDF1A80199F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096241967"/>
        <c:axId val="2095926495"/>
      </c:barChart>
      <c:catAx>
        <c:axId val="20962419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5926495"/>
        <c:crosses val="autoZero"/>
        <c:auto val="1"/>
        <c:lblAlgn val="ctr"/>
        <c:lblOffset val="100"/>
        <c:noMultiLvlLbl val="0"/>
      </c:catAx>
      <c:valAx>
        <c:axId val="2095926495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20962419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3600" b="1"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B2052-ED9A-4A7A-ABA3-9F1F19F25248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06820-6980-4FDF-BA50-CA84A9E0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13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79448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1pPr>
    <a:lvl2pPr marL="489724" algn="l" defTabSz="979448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2pPr>
    <a:lvl3pPr marL="979448" algn="l" defTabSz="979448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3pPr>
    <a:lvl4pPr marL="1469168" algn="l" defTabSz="979448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4pPr>
    <a:lvl5pPr marL="1958891" algn="l" defTabSz="979448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5pPr>
    <a:lvl6pPr marL="2448613" algn="l" defTabSz="979448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6pPr>
    <a:lvl7pPr marL="2938335" algn="l" defTabSz="979448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7pPr>
    <a:lvl8pPr marL="3428061" algn="l" defTabSz="979448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8pPr>
    <a:lvl9pPr marL="3917781" algn="l" defTabSz="979448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1143000"/>
            <a:ext cx="4629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B06820-6980-4FDF-BA50-CA84A9E0D5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46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03320" y="5387342"/>
            <a:ext cx="4197096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0" y="17289782"/>
            <a:ext cx="370332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50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1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335848" y="1752600"/>
            <a:ext cx="10647045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94713" y="1752600"/>
            <a:ext cx="31323915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33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075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8995" y="8206749"/>
            <a:ext cx="4258818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68995" y="22029429"/>
            <a:ext cx="4258818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70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94710" y="8763000"/>
            <a:ext cx="209854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997410" y="8763000"/>
            <a:ext cx="209854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3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1141" y="1752607"/>
            <a:ext cx="4258818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01147" y="8069582"/>
            <a:ext cx="20889036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01147" y="12024360"/>
            <a:ext cx="20889036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997413" y="8069582"/>
            <a:ext cx="20991911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997413" y="12024360"/>
            <a:ext cx="20991911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242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09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688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1142" y="2194560"/>
            <a:ext cx="15925561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91911" y="4739647"/>
            <a:ext cx="2499741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01142" y="9875520"/>
            <a:ext cx="15925561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761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1142" y="2194560"/>
            <a:ext cx="15925561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0991911" y="4739647"/>
            <a:ext cx="2499741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01142" y="9875520"/>
            <a:ext cx="15925561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5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94710" y="1752607"/>
            <a:ext cx="425881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94710" y="8763000"/>
            <a:ext cx="425881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94710" y="30510487"/>
            <a:ext cx="111099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6D895-CBC1-452A-A067-8CD6E773525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356330" y="30510487"/>
            <a:ext cx="166649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872930" y="30510487"/>
            <a:ext cx="111099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7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image" Target="../media/image1.jpe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6C7CBEAC-1723-4FCA-966D-E5C1DE798C4A}"/>
              </a:ext>
            </a:extLst>
          </p:cNvPr>
          <p:cNvSpPr/>
          <p:nvPr/>
        </p:nvSpPr>
        <p:spPr>
          <a:xfrm>
            <a:off x="12833375" y="0"/>
            <a:ext cx="23660099" cy="32918400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75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8FFAE4A-48FE-4CFA-9C0E-85838EAFB61F}"/>
              </a:ext>
            </a:extLst>
          </p:cNvPr>
          <p:cNvSpPr txBox="1"/>
          <p:nvPr/>
        </p:nvSpPr>
        <p:spPr>
          <a:xfrm>
            <a:off x="14595174" y="4596005"/>
            <a:ext cx="2102070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0" dirty="0">
                <a:solidFill>
                  <a:schemeClr val="bg1"/>
                </a:solidFill>
                <a:cs typeface="Arial" panose="020B0604020202020204" pitchFamily="34" charset="0"/>
              </a:rPr>
              <a:t>Information sources and training needs on medical marijuana:  preliminary results from a state-wide provider survey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422AF9C-FD74-43BA-9011-6FB353A65239}"/>
              </a:ext>
            </a:extLst>
          </p:cNvPr>
          <p:cNvSpPr txBox="1"/>
          <p:nvPr/>
        </p:nvSpPr>
        <p:spPr>
          <a:xfrm>
            <a:off x="37430129" y="21890177"/>
            <a:ext cx="112437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cs typeface="Arial" panose="020B0604020202020204" pitchFamily="34" charset="0"/>
              </a:rPr>
              <a:t>Ruba Sajdeya MD,1 Jennifer Jean-Jacques MPH,1</a:t>
            </a:r>
          </a:p>
          <a:p>
            <a:r>
              <a:rPr lang="en-US" sz="3600" dirty="0">
                <a:solidFill>
                  <a:srgbClr val="002060"/>
                </a:solidFill>
                <a:cs typeface="Arial" panose="020B0604020202020204" pitchFamily="34" charset="0"/>
              </a:rPr>
              <a:t>Anna Shavers MPA,1 Yan Wang PhD,1 </a:t>
            </a:r>
          </a:p>
          <a:p>
            <a:r>
              <a:rPr lang="en-US" sz="3600" dirty="0">
                <a:solidFill>
                  <a:srgbClr val="002060"/>
                </a:solidFill>
                <a:cs typeface="Arial" panose="020B0604020202020204" pitchFamily="34" charset="0"/>
              </a:rPr>
              <a:t>R. Nathan </a:t>
            </a:r>
            <a:r>
              <a:rPr lang="en-US" sz="3600" dirty="0" err="1">
                <a:solidFill>
                  <a:srgbClr val="002060"/>
                </a:solidFill>
                <a:cs typeface="Arial" panose="020B0604020202020204" pitchFamily="34" charset="0"/>
              </a:rPr>
              <a:t>Pipitone</a:t>
            </a:r>
            <a:r>
              <a:rPr lang="en-US" sz="3600" dirty="0">
                <a:solidFill>
                  <a:srgbClr val="002060"/>
                </a:solidFill>
                <a:cs typeface="Arial" panose="020B0604020202020204" pitchFamily="34" charset="0"/>
              </a:rPr>
              <a:t> PhD,2 Martha Rosenthal PhD,2 </a:t>
            </a:r>
          </a:p>
          <a:p>
            <a:r>
              <a:rPr lang="en-US" sz="3600" dirty="0" err="1">
                <a:solidFill>
                  <a:srgbClr val="002060"/>
                </a:solidFill>
                <a:cs typeface="Arial" panose="020B0604020202020204" pitchFamily="34" charset="0"/>
              </a:rPr>
              <a:t>Almut</a:t>
            </a:r>
            <a:r>
              <a:rPr lang="en-US" sz="3600" dirty="0">
                <a:solidFill>
                  <a:srgbClr val="002060"/>
                </a:solidFill>
                <a:cs typeface="Arial" panose="020B0604020202020204" pitchFamily="34" charset="0"/>
              </a:rPr>
              <a:t> G. Winterstein RPh, PhD, FISPE,1</a:t>
            </a:r>
          </a:p>
          <a:p>
            <a:r>
              <a:rPr lang="en-US" sz="3600" dirty="0">
                <a:solidFill>
                  <a:srgbClr val="002060"/>
                </a:solidFill>
                <a:cs typeface="Arial" panose="020B0604020202020204" pitchFamily="34" charset="0"/>
              </a:rPr>
              <a:t>Robert L. Cook MD, MPH.1</a:t>
            </a:r>
          </a:p>
          <a:p>
            <a:endParaRPr lang="en-US" sz="36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en-US" sz="3600">
                <a:solidFill>
                  <a:srgbClr val="002060"/>
                </a:solidFill>
                <a:cs typeface="Arial" panose="020B0604020202020204" pitchFamily="34" charset="0"/>
              </a:rPr>
              <a:t>1 University </a:t>
            </a:r>
            <a:r>
              <a:rPr lang="en-US" sz="3600" dirty="0">
                <a:solidFill>
                  <a:srgbClr val="002060"/>
                </a:solidFill>
                <a:cs typeface="Arial" panose="020B0604020202020204" pitchFamily="34" charset="0"/>
              </a:rPr>
              <a:t>of Florida</a:t>
            </a:r>
          </a:p>
          <a:p>
            <a:r>
              <a:rPr lang="en-US" sz="3600" dirty="0">
                <a:solidFill>
                  <a:srgbClr val="002060"/>
                </a:solidFill>
                <a:cs typeface="Arial" panose="020B0604020202020204" pitchFamily="34" charset="0"/>
              </a:rPr>
              <a:t>2 Florida Gulf Coast University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9199614-F77B-4B99-B8F0-35C49E68BC62}"/>
              </a:ext>
            </a:extLst>
          </p:cNvPr>
          <p:cNvSpPr txBox="1"/>
          <p:nvPr/>
        </p:nvSpPr>
        <p:spPr>
          <a:xfrm>
            <a:off x="944333" y="6529328"/>
            <a:ext cx="11226707" cy="25022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539B"/>
                </a:solidFill>
                <a:cs typeface="Arial" panose="020B0604020202020204" pitchFamily="34" charset="0"/>
              </a:rPr>
              <a:t>Introduction</a:t>
            </a:r>
          </a:p>
          <a:p>
            <a:endParaRPr lang="en-US" sz="3600" b="1" dirty="0">
              <a:solidFill>
                <a:srgbClr val="00539B"/>
              </a:solidFill>
              <a:cs typeface="Arial" panose="020B0604020202020204" pitchFamily="34" charset="0"/>
            </a:endParaRPr>
          </a:p>
          <a:p>
            <a:pPr marL="514391" indent="-514391">
              <a:buFont typeface="Arial" panose="020B0604020202020204" pitchFamily="34" charset="0"/>
              <a:buChar char="•"/>
            </a:pPr>
            <a:r>
              <a:rPr lang="en-US" sz="3600" dirty="0">
                <a:cs typeface="Arial" panose="020B0604020202020204" pitchFamily="34" charset="0"/>
              </a:rPr>
              <a:t>Medical marijuana (MMJ) is legal in the state of Florida for the treatment of specific qualifying medical conditions. </a:t>
            </a:r>
          </a:p>
          <a:p>
            <a:pPr marL="514391" indent="-514391">
              <a:buFont typeface="Arial" panose="020B0604020202020204" pitchFamily="34" charset="0"/>
              <a:buChar char="•"/>
            </a:pPr>
            <a:r>
              <a:rPr lang="en-US" sz="3600" dirty="0">
                <a:cs typeface="Arial" panose="020B0604020202020204" pitchFamily="34" charset="0"/>
              </a:rPr>
              <a:t>As of July 2020, over 2,450 physicians are authorized to order MMJ, and 360,000 patients are registered in Florida’s MMJ program. </a:t>
            </a:r>
          </a:p>
          <a:p>
            <a:pPr marL="514391" indent="-514391">
              <a:buFont typeface="Arial" panose="020B0604020202020204" pitchFamily="34" charset="0"/>
              <a:buChar char="•"/>
            </a:pPr>
            <a:r>
              <a:rPr lang="en-US" sz="3600" dirty="0">
                <a:cs typeface="Arial" panose="020B0604020202020204" pitchFamily="34" charset="0"/>
              </a:rPr>
              <a:t>With this rapid uptake come concerns regarding physicians’ knowledge about MMJ, and the lack of preparing physicians-in-training to manage MMJ.</a:t>
            </a:r>
          </a:p>
          <a:p>
            <a:endParaRPr lang="en-US" sz="3600" dirty="0">
              <a:cs typeface="Arial" panose="020B0604020202020204" pitchFamily="34" charset="0"/>
            </a:endParaRPr>
          </a:p>
          <a:p>
            <a:endParaRPr lang="en-US" sz="3600" dirty="0">
              <a:cs typeface="Arial" panose="020B0604020202020204" pitchFamily="34" charset="0"/>
            </a:endParaRPr>
          </a:p>
          <a:p>
            <a:r>
              <a:rPr lang="en-US" sz="3600" b="1" dirty="0">
                <a:solidFill>
                  <a:srgbClr val="00539B"/>
                </a:solidFill>
                <a:cs typeface="Arial" panose="020B0604020202020204" pitchFamily="34" charset="0"/>
              </a:rPr>
              <a:t>Methods</a:t>
            </a:r>
          </a:p>
          <a:p>
            <a:endParaRPr lang="en-US" sz="3600" b="1" dirty="0">
              <a:solidFill>
                <a:srgbClr val="00539B"/>
              </a:solidFill>
              <a:cs typeface="Arial" panose="020B0604020202020204" pitchFamily="34" charset="0"/>
            </a:endParaRPr>
          </a:p>
          <a:p>
            <a:pPr marL="617269" indent="-617269">
              <a:buFont typeface="Arial" panose="020B0604020202020204" pitchFamily="34" charset="0"/>
              <a:buChar char="•"/>
            </a:pPr>
            <a:r>
              <a:rPr lang="en-US" sz="3600" dirty="0">
                <a:cs typeface="Arial" panose="020B0604020202020204" pitchFamily="34" charset="0"/>
              </a:rPr>
              <a:t>We conducted state-wide survey of certified MMJ providers in Florida to investigate their information sources and needs regarding MMJ.</a:t>
            </a:r>
          </a:p>
          <a:p>
            <a:pPr marL="617269" indent="-617269">
              <a:buFont typeface="Arial" panose="020B0604020202020204" pitchFamily="34" charset="0"/>
              <a:buChar char="•"/>
            </a:pPr>
            <a:r>
              <a:rPr lang="en-US" sz="3600" dirty="0">
                <a:cs typeface="Arial" panose="020B0604020202020204" pitchFamily="34" charset="0"/>
              </a:rPr>
              <a:t>The survey was developed by the Consortium for Medical Marijuana Clinical Outcomes Research team to inform physicians of the mission of the consortium, which is to support and disseminate research. </a:t>
            </a:r>
          </a:p>
          <a:p>
            <a:pPr marL="617269" indent="-617269">
              <a:buFont typeface="Arial" panose="020B0604020202020204" pitchFamily="34" charset="0"/>
              <a:buChar char="•"/>
            </a:pPr>
            <a:r>
              <a:rPr lang="en-US" sz="3600" dirty="0">
                <a:cs typeface="Arial" panose="020B0604020202020204" pitchFamily="34" charset="0"/>
              </a:rPr>
              <a:t>The survey was pilot tested with a small group of physicians. </a:t>
            </a:r>
          </a:p>
          <a:p>
            <a:pPr marL="617269" indent="-617269">
              <a:buFont typeface="Arial" panose="020B0604020202020204" pitchFamily="34" charset="0"/>
              <a:buChar char="•"/>
            </a:pPr>
            <a:r>
              <a:rPr lang="en-US" sz="3600" dirty="0">
                <a:cs typeface="Arial" panose="020B0604020202020204" pitchFamily="34" charset="0"/>
              </a:rPr>
              <a:t>We identified all physicians licensed to certify patients for MMJ in Florida (n=1609), to investigate their information sources and training needs regarding MMJ. </a:t>
            </a:r>
          </a:p>
          <a:p>
            <a:pPr marL="617269" indent="-617269">
              <a:buFont typeface="Arial" panose="020B0604020202020204" pitchFamily="34" charset="0"/>
              <a:buChar char="•"/>
            </a:pPr>
            <a:r>
              <a:rPr lang="en-US" sz="3600" dirty="0">
                <a:cs typeface="Arial" panose="020B0604020202020204" pitchFamily="34" charset="0"/>
              </a:rPr>
              <a:t>The survey was disseminated via mail and email.</a:t>
            </a:r>
          </a:p>
          <a:p>
            <a:pPr marL="617269" indent="-617269">
              <a:buFont typeface="Arial" panose="020B0604020202020204" pitchFamily="34" charset="0"/>
              <a:buChar char="•"/>
            </a:pPr>
            <a:r>
              <a:rPr lang="en-US" sz="3600" dirty="0">
                <a:cs typeface="Arial" panose="020B0604020202020204" pitchFamily="34" charset="0"/>
              </a:rPr>
              <a:t>A $40 incentive was given for survey completion.</a:t>
            </a:r>
          </a:p>
          <a:p>
            <a:endParaRPr lang="en-US" sz="3600" dirty="0">
              <a:cs typeface="Arial" panose="020B0604020202020204" pitchFamily="34" charset="0"/>
            </a:endParaRPr>
          </a:p>
          <a:p>
            <a:pPr marL="617269" indent="-617269">
              <a:buFont typeface="Arial" panose="020B0604020202020204" pitchFamily="34" charset="0"/>
              <a:buChar char="•"/>
            </a:pPr>
            <a:endParaRPr lang="en-US" sz="3600" dirty="0">
              <a:cs typeface="Arial" panose="020B0604020202020204" pitchFamily="34" charset="0"/>
            </a:endParaRPr>
          </a:p>
          <a:p>
            <a:r>
              <a:rPr lang="en-US" sz="3600" b="1" dirty="0">
                <a:solidFill>
                  <a:srgbClr val="00539B"/>
                </a:solidFill>
                <a:cs typeface="Arial" panose="020B0604020202020204" pitchFamily="34" charset="0"/>
              </a:rPr>
              <a:t>Results</a:t>
            </a:r>
          </a:p>
          <a:p>
            <a:endParaRPr lang="en-US" sz="3600" b="1" dirty="0">
              <a:solidFill>
                <a:srgbClr val="00539B"/>
              </a:solidFill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cs typeface="Arial" panose="020B0604020202020204" pitchFamily="34" charset="0"/>
              </a:rPr>
              <a:t>We present preliminary results from 51 providers who responded to our survey.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cs typeface="Arial" panose="020B0604020202020204" pitchFamily="34" charset="0"/>
              </a:rPr>
              <a:t>Mean age was 56, 74% were males,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cs typeface="Arial" panose="020B0604020202020204" pitchFamily="34" charset="0"/>
              </a:rPr>
              <a:t>Responders were from 22 Florida counties and represent a broad range of medical specialties.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cs typeface="Arial" panose="020B0604020202020204" pitchFamily="34" charset="0"/>
              </a:rPr>
              <a:t>92% practiced in both medical marijuana and traditional medical practice.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cs typeface="Arial" panose="020B0604020202020204" pitchFamily="34" charset="0"/>
              </a:rPr>
              <a:t>Sources of information about MMJ and training needs are illustrated in figures 1 and 2 respectively.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cs typeface="Arial" panose="020B0604020202020204" pitchFamily="34" charset="0"/>
              </a:rPr>
              <a:t>77% strongly agreed or agreed they could provide better care if they knew which products their patients receive at dispensaries.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2747B21-912C-4228-97AE-F5F398581372}"/>
              </a:ext>
            </a:extLst>
          </p:cNvPr>
          <p:cNvSpPr/>
          <p:nvPr/>
        </p:nvSpPr>
        <p:spPr>
          <a:xfrm>
            <a:off x="37491636" y="12884879"/>
            <a:ext cx="10941631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>
              <a:solidFill>
                <a:srgbClr val="00539B"/>
              </a:solidFill>
              <a:cs typeface="Arial" panose="020B0604020202020204" pitchFamily="34" charset="0"/>
            </a:endParaRPr>
          </a:p>
          <a:p>
            <a:r>
              <a:rPr lang="en-US" sz="3600" b="1" dirty="0">
                <a:solidFill>
                  <a:srgbClr val="00539B"/>
                </a:solidFill>
                <a:cs typeface="Arial" panose="020B0604020202020204" pitchFamily="34" charset="0"/>
              </a:rPr>
              <a:t>References</a:t>
            </a:r>
          </a:p>
          <a:p>
            <a:endParaRPr lang="en-US" sz="3600" b="1" dirty="0">
              <a:solidFill>
                <a:srgbClr val="00539B"/>
              </a:solidFill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prstClr val="black"/>
                </a:solidFill>
                <a:cs typeface="Arial" panose="020B0604020202020204" pitchFamily="34" charset="0"/>
              </a:rPr>
              <a:t>Florida Medical Marijuana Legalization, Amendment 2 (2016). Ballotpedia.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prstClr val="black"/>
                </a:solidFill>
                <a:cs typeface="Arial" panose="020B0604020202020204" pitchFamily="34" charset="0"/>
              </a:rPr>
              <a:t>Florida Medical Marijuana Law. NORML. https://norml.org/laws/medical-laws/florida-medical-marijuana-law/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prstClr val="black"/>
                </a:solidFill>
                <a:cs typeface="Arial" panose="020B0604020202020204" pitchFamily="34" charset="0"/>
              </a:rPr>
              <a:t>Florida Marijuana Doctor List. FL Dispensaries. https://fldispensaries.com/florida-marijuana-doctor-list-updated-2019/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prstClr val="black"/>
                </a:solidFill>
                <a:cs typeface="Arial" panose="020B0604020202020204" pitchFamily="34" charset="0"/>
              </a:rPr>
              <a:t>prescribe medical marijuana. Drug and Alcohol Dependence. 2017;180:151-155. doi:10.1016/j.drugalcdep.2017.08.010</a:t>
            </a:r>
          </a:p>
          <a:p>
            <a:endParaRPr lang="en-US" sz="3600" b="1" dirty="0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39BF45-AFB2-4AC3-A8C0-1EF16DB633A2}"/>
              </a:ext>
            </a:extLst>
          </p:cNvPr>
          <p:cNvSpPr/>
          <p:nvPr/>
        </p:nvSpPr>
        <p:spPr>
          <a:xfrm>
            <a:off x="16184880" y="10301514"/>
            <a:ext cx="17167860" cy="876324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1A3461D-CB65-4014-A545-1755A787E00B}"/>
              </a:ext>
            </a:extLst>
          </p:cNvPr>
          <p:cNvSpPr/>
          <p:nvPr/>
        </p:nvSpPr>
        <p:spPr>
          <a:xfrm>
            <a:off x="13523496" y="20188990"/>
            <a:ext cx="22354672" cy="1186549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2" descr="Hotel | union.ufl.edu">
            <a:extLst>
              <a:ext uri="{FF2B5EF4-FFF2-40B4-BE49-F238E27FC236}">
                <a16:creationId xmlns:a16="http://schemas.microsoft.com/office/drawing/2014/main" id="{52FE3773-D4C1-4337-9256-9405901AE6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3755" y="0"/>
            <a:ext cx="2755565" cy="2739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BC0C76B1-25BF-4533-8E83-C1D0A4B539E6}"/>
              </a:ext>
            </a:extLst>
          </p:cNvPr>
          <p:cNvSpPr/>
          <p:nvPr/>
        </p:nvSpPr>
        <p:spPr>
          <a:xfrm>
            <a:off x="37430130" y="2246520"/>
            <a:ext cx="11003138" cy="9787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0" b="1">
                <a:solidFill>
                  <a:srgbClr val="F276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 marijuana  </a:t>
            </a:r>
            <a:r>
              <a:rPr lang="en-US" sz="7000" b="1" dirty="0">
                <a:solidFill>
                  <a:srgbClr val="F276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providers use a blend of primary research, online sources, and exchanges with colleagues to learn about medical marijuana, and their perceived needs for more information are high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E6044CD-078F-41E9-A14F-D9FF1FF609D0}"/>
              </a:ext>
            </a:extLst>
          </p:cNvPr>
          <p:cNvSpPr txBox="1"/>
          <p:nvPr/>
        </p:nvSpPr>
        <p:spPr>
          <a:xfrm>
            <a:off x="38667673" y="27390015"/>
            <a:ext cx="976559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539B"/>
                </a:solidFill>
                <a:cs typeface="Arial" panose="020B0604020202020204" pitchFamily="34" charset="0"/>
              </a:rPr>
              <a:t>* Contact corresponding author</a:t>
            </a:r>
            <a:br>
              <a:rPr lang="en-US" sz="3600" dirty="0">
                <a:solidFill>
                  <a:srgbClr val="00539B"/>
                </a:solidFill>
                <a:cs typeface="Arial" panose="020B0604020202020204" pitchFamily="34" charset="0"/>
              </a:rPr>
            </a:br>
            <a:r>
              <a:rPr lang="en-US" sz="3600" dirty="0">
                <a:solidFill>
                  <a:srgbClr val="00539B"/>
                </a:solidFill>
                <a:cs typeface="Arial" panose="020B0604020202020204" pitchFamily="34" charset="0"/>
              </a:rPr>
              <a:t>rubasajdeya@ufl.edu</a:t>
            </a:r>
          </a:p>
          <a:p>
            <a:endParaRPr lang="en-US" sz="3600" dirty="0">
              <a:solidFill>
                <a:srgbClr val="00539B"/>
              </a:solidFill>
              <a:cs typeface="Arial" panose="020B0604020202020204" pitchFamily="34" charset="0"/>
            </a:endParaRPr>
          </a:p>
          <a:p>
            <a:r>
              <a:rPr lang="en-US" sz="3600" b="1" dirty="0">
                <a:solidFill>
                  <a:srgbClr val="00539B"/>
                </a:solidFill>
                <a:cs typeface="Arial" panose="020B0604020202020204" pitchFamily="34" charset="0"/>
              </a:rPr>
              <a:t>Contact MMJ Outcomes </a:t>
            </a:r>
          </a:p>
          <a:p>
            <a:r>
              <a:rPr lang="en-US" sz="3600" dirty="0">
                <a:solidFill>
                  <a:srgbClr val="00539B"/>
                </a:solidFill>
                <a:cs typeface="Arial" panose="020B0604020202020204" pitchFamily="34" charset="0"/>
              </a:rPr>
              <a:t> mmj.outcomes@cop.ufl.edu</a:t>
            </a:r>
          </a:p>
          <a:p>
            <a:r>
              <a:rPr lang="en-US" sz="3600" dirty="0">
                <a:solidFill>
                  <a:srgbClr val="00539B"/>
                </a:solidFill>
                <a:cs typeface="Arial" panose="020B0604020202020204" pitchFamily="34" charset="0"/>
              </a:rPr>
              <a:t> https://mmjoutcomes.org/ </a:t>
            </a:r>
          </a:p>
        </p:txBody>
      </p:sp>
      <p:pic>
        <p:nvPicPr>
          <p:cNvPr id="26" name="Graphic 25" descr="Email">
            <a:extLst>
              <a:ext uri="{FF2B5EF4-FFF2-40B4-BE49-F238E27FC236}">
                <a16:creationId xmlns:a16="http://schemas.microsoft.com/office/drawing/2014/main" id="{955AD3EB-1798-4677-B380-9A9D74B966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513259" y="27550035"/>
            <a:ext cx="914400" cy="914400"/>
          </a:xfrm>
          <a:prstGeom prst="rect">
            <a:avLst/>
          </a:prstGeom>
        </p:spPr>
      </p:pic>
      <p:pic>
        <p:nvPicPr>
          <p:cNvPr id="23" name="Picture 2" descr="SWFL Children's Charity FGCU White Logo by Priority Marketing ...">
            <a:extLst>
              <a:ext uri="{FF2B5EF4-FFF2-40B4-BE49-F238E27FC236}">
                <a16:creationId xmlns:a16="http://schemas.microsoft.com/office/drawing/2014/main" id="{BCEA07C4-ECE4-4CDF-8BA0-3B0693F2ED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9747" y="169094"/>
            <a:ext cx="6034693" cy="2401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CD339A76-39A4-408B-A08D-E65DC324A7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9192782"/>
              </p:ext>
            </p:extLst>
          </p:nvPr>
        </p:nvGraphicFramePr>
        <p:xfrm>
          <a:off x="16459200" y="10699330"/>
          <a:ext cx="17693640" cy="8153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8" name="Chart 27">
            <a:extLst>
              <a:ext uri="{FF2B5EF4-FFF2-40B4-BE49-F238E27FC236}">
                <a16:creationId xmlns:a16="http://schemas.microsoft.com/office/drawing/2014/main" id="{C6A6A668-A68F-4C62-93B3-D8C94817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392146"/>
              </p:ext>
            </p:extLst>
          </p:nvPr>
        </p:nvGraphicFramePr>
        <p:xfrm>
          <a:off x="13761720" y="20708392"/>
          <a:ext cx="32164794" cy="11181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1026" name="Picture 2" descr="MMJ Outcomes">
            <a:extLst>
              <a:ext uri="{FF2B5EF4-FFF2-40B4-BE49-F238E27FC236}">
                <a16:creationId xmlns:a16="http://schemas.microsoft.com/office/drawing/2014/main" id="{9ED25BEB-FBB5-43F6-8072-A269C2A975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333" y="1024362"/>
            <a:ext cx="11226707" cy="4220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MJ Outcomes">
            <a:extLst>
              <a:ext uri="{FF2B5EF4-FFF2-40B4-BE49-F238E27FC236}">
                <a16:creationId xmlns:a16="http://schemas.microsoft.com/office/drawing/2014/main" id="{45FF2D84-308A-4355-861E-E5A0EFF2D9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40" r="69573" b="7481"/>
          <a:stretch/>
        </p:blipFill>
        <p:spPr bwMode="auto">
          <a:xfrm>
            <a:off x="37476982" y="29346918"/>
            <a:ext cx="1150769" cy="122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684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3272</TotalTime>
  <Words>510</Words>
  <Application>Microsoft Office PowerPoint</Application>
  <PresentationFormat>Custom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Florida Academic Health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Freed,Deaven A</dc:creator>
  <cp:lastModifiedBy>Ladd, Ben</cp:lastModifiedBy>
  <cp:revision>107</cp:revision>
  <dcterms:created xsi:type="dcterms:W3CDTF">2017-08-24T13:34:21Z</dcterms:created>
  <dcterms:modified xsi:type="dcterms:W3CDTF">2020-07-17T18:36:16Z</dcterms:modified>
</cp:coreProperties>
</file>