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sldIdLst>
    <p:sldId id="256" r:id="rId2"/>
  </p:sldIdLst>
  <p:sldSz cx="43891200" cy="32918400"/>
  <p:notesSz cx="6858000" cy="9144000"/>
  <p:embeddedFontLst>
    <p:embeddedFont>
      <p:font typeface="Amaranth" panose="020B0604020202020204" charset="0"/>
      <p:regular r:id="rId4"/>
    </p:embeddedFont>
    <p:embeddedFont>
      <p:font typeface="Calibri" panose="020F0502020204030204" pitchFamily="34" charset="0"/>
      <p:regular r:id="rId5"/>
      <p:bold r:id="rId6"/>
      <p:italic r:id="rId7"/>
      <p:boldItalic r:id="rId8"/>
    </p:embeddedFont>
    <p:embeddedFont>
      <p:font typeface="Titillium Web" panose="020B0604020202020204" charset="0"/>
      <p:regular r:id="rId9"/>
    </p:embeddedFont>
  </p:embeddedFontLst>
  <p:custDataLst>
    <p:tags r:id="rId10"/>
  </p:custDataLst>
  <p:defaultTextStyle>
    <a:defPPr>
      <a:defRPr lang="en-US"/>
    </a:defPPr>
    <a:lvl1pPr algn="l" rtl="0" fontAlgn="base">
      <a:spcBef>
        <a:spcPct val="0"/>
      </a:spcBef>
      <a:spcAft>
        <a:spcPct val="0"/>
      </a:spcAft>
      <a:defRPr sz="3800" kern="1200">
        <a:solidFill>
          <a:schemeClr val="tx1"/>
        </a:solidFill>
        <a:latin typeface="Arial"/>
        <a:ea typeface="+mn-ea"/>
        <a:cs typeface="+mn-cs"/>
      </a:defRPr>
    </a:lvl1pPr>
    <a:lvl2pPr marL="457200" algn="l" rtl="0" fontAlgn="base">
      <a:spcBef>
        <a:spcPct val="0"/>
      </a:spcBef>
      <a:spcAft>
        <a:spcPct val="0"/>
      </a:spcAft>
      <a:defRPr sz="3800" kern="1200">
        <a:solidFill>
          <a:schemeClr val="tx1"/>
        </a:solidFill>
        <a:latin typeface="Arial"/>
        <a:ea typeface="+mn-ea"/>
        <a:cs typeface="+mn-cs"/>
      </a:defRPr>
    </a:lvl2pPr>
    <a:lvl3pPr marL="914400" algn="l" rtl="0" fontAlgn="base">
      <a:spcBef>
        <a:spcPct val="0"/>
      </a:spcBef>
      <a:spcAft>
        <a:spcPct val="0"/>
      </a:spcAft>
      <a:defRPr sz="3800" kern="1200">
        <a:solidFill>
          <a:schemeClr val="tx1"/>
        </a:solidFill>
        <a:latin typeface="Arial"/>
        <a:ea typeface="+mn-ea"/>
        <a:cs typeface="+mn-cs"/>
      </a:defRPr>
    </a:lvl3pPr>
    <a:lvl4pPr marL="1371600" algn="l" rtl="0" fontAlgn="base">
      <a:spcBef>
        <a:spcPct val="0"/>
      </a:spcBef>
      <a:spcAft>
        <a:spcPct val="0"/>
      </a:spcAft>
      <a:defRPr sz="3800" kern="1200">
        <a:solidFill>
          <a:schemeClr val="tx1"/>
        </a:solidFill>
        <a:latin typeface="Arial"/>
        <a:ea typeface="+mn-ea"/>
        <a:cs typeface="+mn-cs"/>
      </a:defRPr>
    </a:lvl4pPr>
    <a:lvl5pPr marL="1828800" algn="l" rtl="0" fontAlgn="base">
      <a:spcBef>
        <a:spcPct val="0"/>
      </a:spcBef>
      <a:spcAft>
        <a:spcPct val="0"/>
      </a:spcAft>
      <a:defRPr sz="3800" kern="1200">
        <a:solidFill>
          <a:schemeClr val="tx1"/>
        </a:solidFill>
        <a:latin typeface="Arial"/>
        <a:ea typeface="+mn-ea"/>
        <a:cs typeface="+mn-cs"/>
      </a:defRPr>
    </a:lvl5pPr>
    <a:lvl6pPr marL="2286000" algn="l" defTabSz="914400" rtl="0" eaLnBrk="1" latinLnBrk="0" hangingPunct="1">
      <a:defRPr sz="3800" kern="1200">
        <a:solidFill>
          <a:schemeClr val="tx1"/>
        </a:solidFill>
        <a:latin typeface="Arial"/>
        <a:ea typeface="+mn-ea"/>
        <a:cs typeface="+mn-cs"/>
      </a:defRPr>
    </a:lvl6pPr>
    <a:lvl7pPr marL="2743200" algn="l" defTabSz="914400" rtl="0" eaLnBrk="1" latinLnBrk="0" hangingPunct="1">
      <a:defRPr sz="3800" kern="1200">
        <a:solidFill>
          <a:schemeClr val="tx1"/>
        </a:solidFill>
        <a:latin typeface="Arial"/>
        <a:ea typeface="+mn-ea"/>
        <a:cs typeface="+mn-cs"/>
      </a:defRPr>
    </a:lvl7pPr>
    <a:lvl8pPr marL="3200400" algn="l" defTabSz="914400" rtl="0" eaLnBrk="1" latinLnBrk="0" hangingPunct="1">
      <a:defRPr sz="3800" kern="1200">
        <a:solidFill>
          <a:schemeClr val="tx1"/>
        </a:solidFill>
        <a:latin typeface="Arial"/>
        <a:ea typeface="+mn-ea"/>
        <a:cs typeface="+mn-cs"/>
      </a:defRPr>
    </a:lvl8pPr>
    <a:lvl9pPr marL="3657600" algn="l" defTabSz="914400" rtl="0" eaLnBrk="1" latinLnBrk="0" hangingPunct="1">
      <a:defRPr sz="3800"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D5CD"/>
    <a:srgbClr val="94D1D5"/>
    <a:srgbClr val="028260"/>
    <a:srgbClr val="138677"/>
    <a:srgbClr val="398361"/>
    <a:srgbClr val="03AD80"/>
    <a:srgbClr val="A6F4CB"/>
    <a:srgbClr val="008080"/>
    <a:srgbClr val="DDDDDD"/>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81399"/>
  </p:normalViewPr>
  <p:slideViewPr>
    <p:cSldViewPr>
      <p:cViewPr varScale="1">
        <p:scale>
          <a:sx n="14" d="100"/>
          <a:sy n="14" d="100"/>
        </p:scale>
        <p:origin x="1022" y="77"/>
      </p:cViewPr>
      <p:guideLst>
        <p:guide orient="horz" pos="10368"/>
        <p:guide pos="13824"/>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presProps" Target="presProps.xml"/><Relationship Id="rId5" Type="http://schemas.openxmlformats.org/officeDocument/2006/relationships/font" Target="fonts/font2.fntdata"/><Relationship Id="rId10" Type="http://schemas.openxmlformats.org/officeDocument/2006/relationships/tags" Target="tags/tag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anchor="t" anchorCtr="0" compatLnSpc="1">
            <a:prstTxWarp prst="textNoShape">
              <a:avLst/>
            </a:prstTxWarp>
          </a:bodyPr>
          <a:lstStyle>
            <a:defPPr>
              <a:defRPr kern="1200" smtId="4294967295"/>
            </a:defPPr>
            <a:lvl1pPr>
              <a:defRPr sz="1200"/>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a:noFill/>
          </a:ln>
        </p:spPr>
        <p:txBody>
          <a:bodyPr vert="horz" wrap="square" lIns="91440" tIns="45720" rIns="91440" bIns="45720" anchor="t" anchorCtr="0" compatLnSpc="1">
            <a:prstTxWarp prst="textNoShape">
              <a:avLst/>
            </a:prstTxWarp>
          </a:bodyPr>
          <a:lstStyle>
            <a:defPPr>
              <a:defRPr kern="1200" smtId="4294967295"/>
            </a:defPPr>
            <a:lvl1pPr algn="r">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p:spPr>
        <p:txBody>
          <a:bodyPr vert="horz" wrap="square" lIns="91440" tIns="45720" rIns="91440" bIns="45720" anchor="t" anchorCtr="0" compatLnSpc="1">
            <a:prstTxWarp prst="textNoShape">
              <a:avLst/>
            </a:prstTxWarp>
          </a:bodyPr>
          <a:lstStyle>
            <a:defPPr>
              <a:defRPr kern="1200" smtId="4294967295"/>
            </a:def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p:spPr>
        <p:txBody>
          <a:bodyPr vert="horz" wrap="square" lIns="91440" tIns="45720" rIns="91440" bIns="45720" anchor="b" anchorCtr="0" compatLnSpc="1">
            <a:prstTxWarp prst="textNoShape">
              <a:avLst/>
            </a:prstTxWarp>
          </a:bodyPr>
          <a:lstStyle>
            <a:defPPr>
              <a:defRPr kern="1200" smtId="4294967295"/>
            </a:defPPr>
            <a:lvl1pPr>
              <a:defRPr sz="1200"/>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p:spPr>
        <p:txBody>
          <a:bodyPr vert="horz" wrap="square" lIns="91440" tIns="45720" rIns="91440" bIns="45720" anchor="b" anchorCtr="0" compatLnSpc="1">
            <a:prstTxWarp prst="textNoShape">
              <a:avLst/>
            </a:prstTxWarp>
          </a:bodyPr>
          <a:lstStyle>
            <a:defPPr>
              <a:defRPr kern="1200" smtId="4294967295"/>
            </a:defPPr>
            <a:lvl1pPr algn="r">
              <a:defRPr sz="1200"/>
            </a:lvl1pPr>
          </a:lstStyle>
          <a:p>
            <a:pPr>
              <a:defRPr/>
            </a:pPr>
            <a:fld id="{B95F3361-2405-48EE-818C-467D1C2230F9}" type="slidenum">
              <a:rPr lang="en-US"/>
              <a:pPr>
                <a:defRPr/>
              </a:pPr>
              <a:t>‹#›</a:t>
            </a:fld>
            <a:endParaRPr lang="en-US"/>
          </a:p>
        </p:txBody>
      </p:sp>
    </p:spTree>
    <p:extLst>
      <p:ext uri="{BB962C8B-B14F-4D97-AF65-F5344CB8AC3E}">
        <p14:creationId xmlns:p14="http://schemas.microsoft.com/office/powerpoint/2010/main" val="3842736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kern="1200" smtId="4294967295"/>
            </a:defPPr>
            <a:lvl1pPr eaLnBrk="0" hangingPunct="0">
              <a:defRPr sz="3800">
                <a:solidFill>
                  <a:schemeClr val="tx1"/>
                </a:solidFill>
                <a:latin typeface="Arial"/>
              </a:defRPr>
            </a:lvl1pPr>
            <a:lvl2pPr marL="742950" indent="-285750" eaLnBrk="0" hangingPunct="0">
              <a:defRPr sz="3800">
                <a:solidFill>
                  <a:schemeClr val="tx1"/>
                </a:solidFill>
                <a:latin typeface="Arial"/>
              </a:defRPr>
            </a:lvl2pPr>
            <a:lvl3pPr marL="1143000" indent="-228600" eaLnBrk="0" hangingPunct="0">
              <a:defRPr sz="3800">
                <a:solidFill>
                  <a:schemeClr val="tx1"/>
                </a:solidFill>
                <a:latin typeface="Arial"/>
              </a:defRPr>
            </a:lvl3pPr>
            <a:lvl4pPr marL="1600200" indent="-228600" eaLnBrk="0" hangingPunct="0">
              <a:defRPr sz="3800">
                <a:solidFill>
                  <a:schemeClr val="tx1"/>
                </a:solidFill>
                <a:latin typeface="Arial"/>
              </a:defRPr>
            </a:lvl4pPr>
            <a:lvl5pPr marL="2057400" indent="-228600" eaLnBrk="0" hangingPunct="0">
              <a:defRPr sz="3800">
                <a:solidFill>
                  <a:schemeClr val="tx1"/>
                </a:solidFill>
                <a:latin typeface="Arial"/>
              </a:defRPr>
            </a:lvl5pPr>
            <a:lvl6pPr marL="2514600" indent="-228600" eaLnBrk="0" fontAlgn="base" hangingPunct="0">
              <a:spcBef>
                <a:spcPct val="0"/>
              </a:spcBef>
              <a:spcAft>
                <a:spcPct val="0"/>
              </a:spcAft>
              <a:defRPr sz="3800">
                <a:solidFill>
                  <a:schemeClr val="tx1"/>
                </a:solidFill>
                <a:latin typeface="Arial"/>
              </a:defRPr>
            </a:lvl6pPr>
            <a:lvl7pPr marL="2971800" indent="-228600" eaLnBrk="0" fontAlgn="base" hangingPunct="0">
              <a:spcBef>
                <a:spcPct val="0"/>
              </a:spcBef>
              <a:spcAft>
                <a:spcPct val="0"/>
              </a:spcAft>
              <a:defRPr sz="3800">
                <a:solidFill>
                  <a:schemeClr val="tx1"/>
                </a:solidFill>
                <a:latin typeface="Arial"/>
              </a:defRPr>
            </a:lvl7pPr>
            <a:lvl8pPr marL="3429000" indent="-228600" eaLnBrk="0" fontAlgn="base" hangingPunct="0">
              <a:spcBef>
                <a:spcPct val="0"/>
              </a:spcBef>
              <a:spcAft>
                <a:spcPct val="0"/>
              </a:spcAft>
              <a:defRPr sz="3800">
                <a:solidFill>
                  <a:schemeClr val="tx1"/>
                </a:solidFill>
                <a:latin typeface="Arial"/>
              </a:defRPr>
            </a:lvl8pPr>
            <a:lvl9pPr marL="3886200" indent="-228600" eaLnBrk="0" fontAlgn="base" hangingPunct="0">
              <a:spcBef>
                <a:spcPct val="0"/>
              </a:spcBef>
              <a:spcAft>
                <a:spcPct val="0"/>
              </a:spcAft>
              <a:defRPr sz="3800">
                <a:solidFill>
                  <a:schemeClr val="tx1"/>
                </a:solidFill>
                <a:latin typeface="Arial"/>
              </a:defRPr>
            </a:lvl9pPr>
          </a:lstStyle>
          <a:p>
            <a:pPr eaLnBrk="1" hangingPunct="1"/>
            <a:fld id="{78EE7683-CAC2-4B7F-B858-28F016B0AEB9}" type="slidenum">
              <a:rPr lang="en-US" sz="1200" smtClean="0"/>
              <a:pPr eaLnBrk="1" hangingPunct="1"/>
              <a:t>1</a:t>
            </a:fld>
            <a:endParaRPr lang="en-US" sz="1200"/>
          </a:p>
        </p:txBody>
      </p:sp>
      <p:sp>
        <p:nvSpPr>
          <p:cNvPr id="4099" name="Rectangle 2"/>
          <p:cNvSpPr>
            <a:spLocks noGrp="1" noRot="1" noChangeAspect="1" noChangeArrowheads="1" noTextEdit="1"/>
          </p:cNvSpPr>
          <p:nvPr>
            <p:ph type="sldImg"/>
          </p:nvPr>
        </p:nvSpPr>
        <p:spPr/>
      </p:sp>
      <p:sp>
        <p:nvSpPr>
          <p:cNvPr id="41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kern="1200" smtId="4294967295"/>
            </a:defPPr>
          </a:lstStyle>
          <a:p>
            <a:pPr eaLnBrk="1" hangingPunct="1"/>
            <a:r>
              <a:rPr lang="en-US" dirty="0"/>
              <a:t>Cannabis use is a common phenomenon among individuals who have been exposed to a trauma. This is significant as trauma history is associated with heavy and daily cannabis use which can begin to lead into issues like a cannabis use disorder. An important construct that can help understand cannabis use are motives. Specifically coping motives. Coping motives are classified as using in order to reduce negative affect. They are associated with higher rates of cannabis use, and poorer outcomes. Using cannabis to cope also has the potential to create a learned response of cannabis craving by pairing the trauma cue with the cannabis stimuli. This conditioned craving relationship has been found in other substances (e.g., alcohol and cocaine) through the use of cue-reactivity paradigms in trauma-exposed samples. However, no study has examined cannabis craving in those with a trauma history, or explored substance use motives as potential mediators.</a:t>
            </a:r>
          </a:p>
          <a:p>
            <a:pPr eaLnBrk="1" hangingPunct="1"/>
            <a:endParaRPr lang="en-US" dirty="0"/>
          </a:p>
          <a:p>
            <a:pPr eaLnBrk="1" hangingPunct="1"/>
            <a:r>
              <a:rPr lang="en-US" dirty="0"/>
              <a:t>So, the goal of the current study is to examine coping motives as a mediator between PTSD symptoms and cannabis craving to a trauma cue. The first hypothesis proposed was that PTSD symptoms will predict cannabis craving to a personal trauma cue exposure. The second hypothesis was that cannabis coping motives will then mediate the hypothesized relationship of PTSD symptoms and cannabis craving to a trauma cue.</a:t>
            </a:r>
          </a:p>
          <a:p>
            <a:pPr eaLnBrk="1" hangingPunct="1"/>
            <a:endParaRPr lang="en-US" dirty="0"/>
          </a:p>
          <a:p>
            <a:pPr eaLnBrk="1" hangingPunct="1"/>
            <a:r>
              <a:rPr lang="en-US" dirty="0"/>
              <a:t>Participants were cannabis users who also had a trauma history (predominantly Caucasian male, with a mean age of about 35). The study had four components – first there was a telephone screening to assess for eligibility. Next participants came in for their first in-lab session. This involved a face-to-face interview to obtain information on their trauma experience, a recent time they used cannabis, and a neutral situation. In-between sessions 1 and 2 participants were sent additional questionnaires through email surrounding personality, substance use, and cannabis use motives. During this time the interview from session 1 was used to create a personal 1 minute script for an audio recording and to help select an accompanying image for participants to view. During session 2 participants were exposed to this personal audio recording and image for each story. Following each cue they completed physiological and subjective (e.g., craving) measures.</a:t>
            </a:r>
          </a:p>
          <a:p>
            <a:pPr eaLnBrk="1" hangingPunct="1"/>
            <a:endParaRPr lang="en-US" dirty="0"/>
          </a:p>
          <a:p>
            <a:pPr eaLnBrk="1" hangingPunct="1"/>
            <a:r>
              <a:rPr lang="en-US" dirty="0"/>
              <a:t>For the current study measures, the PTSD checklist, MMM, scene construction questionnaire (to help with creating cues), and the marijuana craving questionnaire were used. </a:t>
            </a:r>
          </a:p>
          <a:p>
            <a:pPr eaLnBrk="1" hangingPunct="1"/>
            <a:endParaRPr lang="en-US" dirty="0"/>
          </a:p>
          <a:p>
            <a:pPr eaLnBrk="1" hangingPunct="1"/>
            <a:r>
              <a:rPr lang="en-US" dirty="0"/>
              <a:t>For results, the total effect pathway of PTSD symptoms to cannabis craving to a trauma cue was significant – meaning our 1</a:t>
            </a:r>
            <a:r>
              <a:rPr lang="en-US" baseline="30000" dirty="0"/>
              <a:t>st</a:t>
            </a:r>
            <a:r>
              <a:rPr lang="en-US" dirty="0"/>
              <a:t> hypothesis was supported. The indirect effect with coping motives was not significant – meaning our second hypothesis was not supported. The missing effect here was the pathway of PTSD symptoms to coping motives. We did find however significant independent effects of both PTSD and coping motives to cannabis craving elicited by the trauma cue. These two variables explained 42% of the variance for cannabis craving to a trauma cue.</a:t>
            </a:r>
          </a:p>
          <a:p>
            <a:pPr eaLnBrk="1" hangingPunct="1"/>
            <a:endParaRPr lang="en-US" dirty="0"/>
          </a:p>
          <a:p>
            <a:pPr eaLnBrk="1" hangingPunct="1"/>
            <a:r>
              <a:rPr lang="en-US" dirty="0"/>
              <a:t>These findings help extend the cue-reactivity trauma and craving literature to cannabis users. The support for our first hypothesis is in line with previous research that has found PTSD symptoms and cannabis craving are related. We help build on this relationship by showing it holds for trauma cue elicited craving in lab. The additional finding of the independent effect of coping motives helps further demonstrate the role of coping motives in adverse cannabis outcomes (e.g., conditioned craving to a trauma cue).</a:t>
            </a:r>
          </a:p>
          <a:p>
            <a:pPr eaLnBrk="1" hangingPunct="1"/>
            <a:endParaRPr lang="en-US" dirty="0"/>
          </a:p>
          <a:p>
            <a:pPr eaLnBrk="1" hangingPunct="1"/>
            <a:r>
              <a:rPr lang="en-US" dirty="0"/>
              <a:t>The lack of support for our second hypothesis contrasts with some previous research, but is consistent with other studies that also found a lack of relationship between PTSD and cannabis as well as alcohol coping motives. These studies that did not find a relationship did find that sleep-related factors interacted with PTSD to predict coping motives. Therefore our study potentially suggests there are additional factors/moderators between this relationship that we did not examine.</a:t>
            </a:r>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Our study results have important implications as they not only implicate the independent role of PTSD and coping for conditioned cannabis craving but they help demonstrate individuals to target (e.g., those with more severe PTSD symptoms and greater coping motives) to prevent this conditioned cannabis craving to a trauma memory.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defPPr>
              <a:defRPr kern="1200" smtId="4294967295"/>
            </a:defP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defPPr>
              <a:defRPr kern="1200" smtId="4294967295"/>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CB043562-595C-41E0-A431-AB378AFFB518}" type="slidenum">
              <a:rPr lang="en-US"/>
              <a:pPr>
                <a:defRPr/>
              </a:pPr>
              <a:t>‹#›</a:t>
            </a:fld>
            <a:endParaRPr lang="en-US"/>
          </a:p>
        </p:txBody>
      </p:sp>
    </p:spTree>
    <p:extLst>
      <p:ext uri="{BB962C8B-B14F-4D97-AF65-F5344CB8AC3E}">
        <p14:creationId xmlns:p14="http://schemas.microsoft.com/office/powerpoint/2010/main" val="411955256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11865ABB-973D-4162-96BF-63AD8AB82A90}" type="slidenum">
              <a:rPr lang="en-US"/>
              <a:pPr>
                <a:defRPr/>
              </a:pPr>
              <a:t>‹#›</a:t>
            </a:fld>
            <a:endParaRPr lang="en-US"/>
          </a:p>
        </p:txBody>
      </p:sp>
    </p:spTree>
    <p:extLst>
      <p:ext uri="{BB962C8B-B14F-4D97-AF65-F5344CB8AC3E}">
        <p14:creationId xmlns:p14="http://schemas.microsoft.com/office/powerpoint/2010/main" val="428143995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9225"/>
          </a:xfr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193925" y="1317625"/>
            <a:ext cx="29475112" cy="28089225"/>
          </a:xfr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638E2FC5-3957-4F45-8892-8AA180862785}" type="slidenum">
              <a:rPr lang="en-US"/>
              <a:pPr>
                <a:defRPr/>
              </a:pPr>
              <a:t>‹#›</a:t>
            </a:fld>
            <a:endParaRPr lang="en-US"/>
          </a:p>
        </p:txBody>
      </p:sp>
    </p:spTree>
    <p:extLst>
      <p:ext uri="{BB962C8B-B14F-4D97-AF65-F5344CB8AC3E}">
        <p14:creationId xmlns:p14="http://schemas.microsoft.com/office/powerpoint/2010/main" val="175926670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defPPr>
              <a:defRPr kern="1200" smtId="4294967295"/>
            </a:defPPr>
          </a:lstStyle>
          <a:p>
            <a:r>
              <a:rPr lang="en-US"/>
              <a:t>Click to edit Master title style</a:t>
            </a:r>
          </a:p>
        </p:txBody>
      </p:sp>
      <p:sp>
        <p:nvSpPr>
          <p:cNvPr id="3" name="Text Placeholder 2"/>
          <p:cNvSpPr>
            <a:spLocks noGrp="1"/>
          </p:cNvSpPr>
          <p:nvPr>
            <p:ph type="body" sz="half" idx="1"/>
          </p:nvPr>
        </p:nvSpPr>
        <p:spPr>
          <a:xfrm>
            <a:off x="2193925" y="7680325"/>
            <a:ext cx="19675475" cy="21726525"/>
          </a:xfr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22021800" y="7680325"/>
            <a:ext cx="19675475" cy="21726525"/>
          </a:xfrm>
        </p:spPr>
        <p:txBody>
          <a:bodyPr/>
          <a:lstStyle>
            <a:defPPr>
              <a:defRPr kern="1200" smtId="4294967295"/>
            </a:defPPr>
          </a:lstStyle>
          <a:p>
            <a:pPr lvl="0"/>
            <a:endParaRPr lang="en-US" noProof="0"/>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4FA04B66-8F62-42BD-B0EA-2923AA341B7B}" type="slidenum">
              <a:rPr lang="en-US"/>
              <a:pPr>
                <a:defRPr/>
              </a:pPr>
              <a:t>‹#›</a:t>
            </a:fld>
            <a:endParaRPr lang="en-US"/>
          </a:p>
        </p:txBody>
      </p:sp>
    </p:spTree>
    <p:extLst>
      <p:ext uri="{BB962C8B-B14F-4D97-AF65-F5344CB8AC3E}">
        <p14:creationId xmlns:p14="http://schemas.microsoft.com/office/powerpoint/2010/main" val="17846588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E844B6AF-379B-4B34-AAC6-97D3032A49C6}" type="slidenum">
              <a:rPr lang="en-US"/>
              <a:pPr>
                <a:defRPr/>
              </a:pPr>
              <a:t>‹#›</a:t>
            </a:fld>
            <a:endParaRPr lang="en-US"/>
          </a:p>
        </p:txBody>
      </p:sp>
    </p:spTree>
    <p:extLst>
      <p:ext uri="{BB962C8B-B14F-4D97-AF65-F5344CB8AC3E}">
        <p14:creationId xmlns:p14="http://schemas.microsoft.com/office/powerpoint/2010/main" val="18166152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defPPr>
              <a:defRPr kern="1200" smtId="4294967295"/>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defPPr>
              <a:defRPr kern="1200" smtId="4294967295"/>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B44BFBC0-7F94-4CE5-A00D-18BE726F285A}" type="slidenum">
              <a:rPr lang="en-US"/>
              <a:pPr>
                <a:defRPr/>
              </a:pPr>
              <a:t>‹#›</a:t>
            </a:fld>
            <a:endParaRPr lang="en-US"/>
          </a:p>
        </p:txBody>
      </p:sp>
    </p:spTree>
    <p:extLst>
      <p:ext uri="{BB962C8B-B14F-4D97-AF65-F5344CB8AC3E}">
        <p14:creationId xmlns:p14="http://schemas.microsoft.com/office/powerpoint/2010/main" val="416515911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2193925" y="7680325"/>
            <a:ext cx="19675475" cy="21726525"/>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6525"/>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CDF645C6-96DC-4F21-9A48-95AFF68A54A2}" type="slidenum">
              <a:rPr lang="en-US"/>
              <a:pPr>
                <a:defRPr/>
              </a:pPr>
              <a:t>‹#›</a:t>
            </a:fld>
            <a:endParaRPr lang="en-US"/>
          </a:p>
        </p:txBody>
      </p:sp>
    </p:spTree>
    <p:extLst>
      <p:ext uri="{BB962C8B-B14F-4D97-AF65-F5344CB8AC3E}">
        <p14:creationId xmlns:p14="http://schemas.microsoft.com/office/powerpoint/2010/main" val="38835479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8"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8"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smtId="4294967295"/>
            </a:defPPr>
            <a:lvl1pPr>
              <a:defRPr/>
            </a:lvl1pPr>
          </a:lstStyle>
          <a:p>
            <a:pPr>
              <a:defRPr/>
            </a:pPr>
            <a:fld id="{C2B12CE4-144C-4A27-8B3F-7EB79E6B2146}" type="slidenum">
              <a:rPr lang="en-US"/>
              <a:pPr>
                <a:defRPr/>
              </a:pPr>
              <a:t>‹#›</a:t>
            </a:fld>
            <a:endParaRPr lang="en-US"/>
          </a:p>
        </p:txBody>
      </p:sp>
    </p:spTree>
    <p:extLst>
      <p:ext uri="{BB962C8B-B14F-4D97-AF65-F5344CB8AC3E}">
        <p14:creationId xmlns:p14="http://schemas.microsoft.com/office/powerpoint/2010/main" val="1818523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4"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5" name="Rectangle 6"/>
          <p:cNvSpPr>
            <a:spLocks noGrp="1" noChangeArrowheads="1"/>
          </p:cNvSpPr>
          <p:nvPr>
            <p:ph type="sldNum" sz="quarter" idx="12"/>
          </p:nvPr>
        </p:nvSpPr>
        <p:spPr/>
        <p:txBody>
          <a:bodyPr/>
          <a:lstStyle>
            <a:defPPr>
              <a:defRPr kern="1200" smtId="4294967295"/>
            </a:defPPr>
            <a:lvl1pPr>
              <a:defRPr/>
            </a:lvl1pPr>
          </a:lstStyle>
          <a:p>
            <a:pPr>
              <a:defRPr/>
            </a:pPr>
            <a:fld id="{8F1FAA83-0A80-48DF-A2A9-D01CE04D8E50}" type="slidenum">
              <a:rPr lang="en-US"/>
              <a:pPr>
                <a:defRPr/>
              </a:pPr>
              <a:t>‹#›</a:t>
            </a:fld>
            <a:endParaRPr lang="en-US"/>
          </a:p>
        </p:txBody>
      </p:sp>
    </p:spTree>
    <p:extLst>
      <p:ext uri="{BB962C8B-B14F-4D97-AF65-F5344CB8AC3E}">
        <p14:creationId xmlns:p14="http://schemas.microsoft.com/office/powerpoint/2010/main" val="6583789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3"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4" name="Rectangle 6"/>
          <p:cNvSpPr>
            <a:spLocks noGrp="1" noChangeArrowheads="1"/>
          </p:cNvSpPr>
          <p:nvPr>
            <p:ph type="sldNum" sz="quarter" idx="12"/>
          </p:nvPr>
        </p:nvSpPr>
        <p:spPr/>
        <p:txBody>
          <a:bodyPr/>
          <a:lstStyle>
            <a:defPPr>
              <a:defRPr kern="1200" smtId="4294967295"/>
            </a:defPPr>
            <a:lvl1pPr>
              <a:defRPr/>
            </a:lvl1pPr>
          </a:lstStyle>
          <a:p>
            <a:pPr>
              <a:defRPr/>
            </a:pPr>
            <a:fld id="{8203DA95-0AAE-48A7-9DEF-F9FD3932C4A9}" type="slidenum">
              <a:rPr lang="en-US"/>
              <a:pPr>
                <a:defRPr/>
              </a:pPr>
              <a:t>‹#›</a:t>
            </a:fld>
            <a:endParaRPr lang="en-US"/>
          </a:p>
        </p:txBody>
      </p:sp>
    </p:spTree>
    <p:extLst>
      <p:ext uri="{BB962C8B-B14F-4D97-AF65-F5344CB8AC3E}">
        <p14:creationId xmlns:p14="http://schemas.microsoft.com/office/powerpoint/2010/main" val="7458620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defPPr>
              <a:defRPr kern="1200" smtId="4294967295"/>
            </a:defPPr>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defPPr>
              <a:defRPr kern="1200" smtId="4294967295"/>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D77038B2-2801-40BE-BC48-C628781FF49E}" type="slidenum">
              <a:rPr lang="en-US"/>
              <a:pPr>
                <a:defRPr/>
              </a:pPr>
              <a:t>‹#›</a:t>
            </a:fld>
            <a:endParaRPr lang="en-US"/>
          </a:p>
        </p:txBody>
      </p:sp>
    </p:spTree>
    <p:extLst>
      <p:ext uri="{BB962C8B-B14F-4D97-AF65-F5344CB8AC3E}">
        <p14:creationId xmlns:p14="http://schemas.microsoft.com/office/powerpoint/2010/main" val="39697301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2"/>
            <a:ext cx="26335038" cy="2720975"/>
          </a:xfrm>
        </p:spPr>
        <p:txBody>
          <a:bodyPr anchor="b"/>
          <a:lstStyle>
            <a:defPPr>
              <a:defRPr kern="1200" smtId="4294967295"/>
            </a:defPPr>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8" cy="19750088"/>
          </a:xfrm>
        </p:spPr>
        <p:txBody>
          <a:bodyPr/>
          <a:lstStyle>
            <a:defPPr>
              <a:defRPr kern="1200" smtId="4294967295"/>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3" y="25763538"/>
            <a:ext cx="26335038" cy="3862387"/>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700A3960-9A0E-4A4A-BE72-10B88343DD28}" type="slidenum">
              <a:rPr lang="en-US"/>
              <a:pPr>
                <a:defRPr/>
              </a:pPr>
              <a:t>‹#›</a:t>
            </a:fld>
            <a:endParaRPr lang="en-US"/>
          </a:p>
        </p:txBody>
      </p:sp>
    </p:spTree>
    <p:extLst>
      <p:ext uri="{BB962C8B-B14F-4D97-AF65-F5344CB8AC3E}">
        <p14:creationId xmlns:p14="http://schemas.microsoft.com/office/powerpoint/2010/main" val="25863028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07" tIns="235104" rIns="470207" bIns="235104" anchor="ctr" anchorCtr="0" compatLnSpc="1">
            <a:prstTxWarp prst="textNoShape">
              <a:avLst/>
            </a:prstTxWarp>
          </a:bodyPr>
          <a:lstStyle>
            <a:defPPr>
              <a:defRPr kern="1200" smtId="4294967295"/>
            </a:defPPr>
          </a:lstStyle>
          <a:p>
            <a:pPr lvl="0"/>
            <a:r>
              <a:rPr lang="en-US"/>
              <a:t>Click to edit Master title style</a:t>
            </a:r>
          </a:p>
        </p:txBody>
      </p:sp>
      <p:sp>
        <p:nvSpPr>
          <p:cNvPr id="1027" name="Rectangle 3"/>
          <p:cNvSpPr>
            <a:spLocks noGrp="1" noChangeArrowheads="1"/>
          </p:cNvSpPr>
          <p:nvPr>
            <p:ph type="body" idx="1"/>
          </p:nvPr>
        </p:nvSpPr>
        <p:spPr bwMode="auto">
          <a:xfrm>
            <a:off x="2193925" y="7680325"/>
            <a:ext cx="39503350" cy="217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07" tIns="235104" rIns="470207" bIns="235104" anchor="t" anchorCtr="0" compatLnSpc="1">
            <a:prstTxWarp prst="textNoShape">
              <a:avLst/>
            </a:prstTxWarp>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25" y="29978350"/>
            <a:ext cx="10242550" cy="2286000"/>
          </a:xfrm>
          <a:prstGeom prst="rect">
            <a:avLst/>
          </a:prstGeom>
          <a:noFill/>
          <a:ln>
            <a:noFill/>
          </a:ln>
        </p:spPr>
        <p:txBody>
          <a:bodyPr vert="horz" wrap="square" lIns="470207" tIns="235104" rIns="470207" bIns="235104" anchor="t" anchorCtr="0" compatLnSpc="1">
            <a:prstTxWarp prst="textNoShape">
              <a:avLst/>
            </a:prstTxWarp>
          </a:bodyPr>
          <a:lstStyle>
            <a:defPPr>
              <a:defRPr kern="1200" smtId="4294967295"/>
            </a:defPPr>
            <a:lvl1pPr>
              <a:defRPr sz="7100" smtClean="0"/>
            </a:lvl1pPr>
          </a:lstStyle>
          <a:p>
            <a:pPr>
              <a:defRPr/>
            </a:pPr>
            <a:endParaRPr lang="en-US"/>
          </a:p>
        </p:txBody>
      </p:sp>
      <p:sp>
        <p:nvSpPr>
          <p:cNvPr id="1029" name="Rectangle 5"/>
          <p:cNvSpPr>
            <a:spLocks noGrp="1" noChangeArrowheads="1"/>
          </p:cNvSpPr>
          <p:nvPr>
            <p:ph type="ftr" sz="quarter" idx="3"/>
          </p:nvPr>
        </p:nvSpPr>
        <p:spPr bwMode="auto">
          <a:xfrm>
            <a:off x="14995525" y="29978350"/>
            <a:ext cx="13900150" cy="2286000"/>
          </a:xfrm>
          <a:prstGeom prst="rect">
            <a:avLst/>
          </a:prstGeom>
          <a:noFill/>
          <a:ln>
            <a:noFill/>
          </a:ln>
        </p:spPr>
        <p:txBody>
          <a:bodyPr vert="horz" wrap="square" lIns="470207" tIns="235104" rIns="470207" bIns="235104" anchor="t" anchorCtr="0" compatLnSpc="1">
            <a:prstTxWarp prst="textNoShape">
              <a:avLst/>
            </a:prstTxWarp>
          </a:bodyPr>
          <a:lstStyle>
            <a:defPPr>
              <a:defRPr kern="1200" smtId="4294967295"/>
            </a:defPPr>
            <a:lvl1pPr algn="ctr">
              <a:defRPr sz="7100" smtClean="0"/>
            </a:lvl1pPr>
          </a:lstStyle>
          <a:p>
            <a:pPr>
              <a:defRPr/>
            </a:pPr>
            <a:endParaRPr lang="en-US"/>
          </a:p>
        </p:txBody>
      </p:sp>
      <p:sp>
        <p:nvSpPr>
          <p:cNvPr id="1030" name="Rectangle 6"/>
          <p:cNvSpPr>
            <a:spLocks noGrp="1" noChangeArrowheads="1"/>
          </p:cNvSpPr>
          <p:nvPr>
            <p:ph type="sldNum" sz="quarter" idx="4"/>
          </p:nvPr>
        </p:nvSpPr>
        <p:spPr bwMode="auto">
          <a:xfrm>
            <a:off x="31454725" y="29978350"/>
            <a:ext cx="10242550" cy="2286000"/>
          </a:xfrm>
          <a:prstGeom prst="rect">
            <a:avLst/>
          </a:prstGeom>
          <a:noFill/>
          <a:ln>
            <a:noFill/>
          </a:ln>
        </p:spPr>
        <p:txBody>
          <a:bodyPr vert="horz" wrap="square" lIns="470207" tIns="235104" rIns="470207" bIns="235104" anchor="t" anchorCtr="0" compatLnSpc="1">
            <a:prstTxWarp prst="textNoShape">
              <a:avLst/>
            </a:prstTxWarp>
          </a:bodyPr>
          <a:lstStyle>
            <a:defPPr>
              <a:defRPr kern="1200" smtId="4294967295"/>
            </a:defPPr>
            <a:lvl1pPr algn="r">
              <a:defRPr sz="7100" smtClean="0"/>
            </a:lvl1pPr>
          </a:lstStyle>
          <a:p>
            <a:pPr>
              <a:defRPr/>
            </a:pPr>
            <a:fld id="{2839560C-692A-406E-AC47-35009443A5A0}" type="slidenum">
              <a:rPr lang="en-US"/>
              <a:pPr>
                <a:defRPr/>
              </a:pPr>
              <a:t>‹#›</a:t>
            </a:fld>
            <a:endParaRPr lang="en-US"/>
          </a:p>
        </p:txBody>
      </p:sp>
      <p:pic>
        <p:nvPicPr>
          <p:cNvPr id="1031" name="New picture"/>
          <p:cNvPicPr/>
          <p:nvPr/>
        </p:nvPicPr>
        <p:blipFill>
          <a:blip r:embed="rId14"/>
          <a:stretch>
            <a:fillRect/>
          </a:stretch>
        </p:blipFill>
        <p:spPr>
          <a:xfrm rot="16200000">
            <a:off x="-11506200" y="16459200"/>
            <a:ext cx="14274800" cy="4368800"/>
          </a:xfrm>
          <a:prstGeom prst="rect">
            <a:avLst/>
          </a:prstGeom>
        </p:spPr>
      </p:pic>
      <p:pic>
        <p:nvPicPr>
          <p:cNvPr id="1032" name="New picture"/>
          <p:cNvPicPr/>
          <p:nvPr/>
        </p:nvPicPr>
        <p:blipFill>
          <a:blip r:embed="rId14"/>
          <a:stretch>
            <a:fillRect/>
          </a:stretch>
        </p:blipFill>
        <p:spPr>
          <a:xfrm rot="5400000">
            <a:off x="41122600" y="16459200"/>
            <a:ext cx="14274800" cy="4368800"/>
          </a:xfrm>
          <a:prstGeom prst="rect">
            <a:avLst/>
          </a:prstGeom>
        </p:spPr>
      </p:pic>
      <p:pic>
        <p:nvPicPr>
          <p:cNvPr id="1033" name="New picture"/>
          <p:cNvPicPr/>
          <p:nvPr/>
        </p:nvPicPr>
        <p:blipFill>
          <a:blip r:embed="rId15"/>
          <a:stretch>
            <a:fillRect/>
          </a:stretch>
        </p:blipFill>
        <p:spPr>
          <a:xfrm>
            <a:off x="6959600" y="33426400"/>
            <a:ext cx="29972000" cy="1549400"/>
          </a:xfrm>
          <a:prstGeom prst="rect">
            <a:avLst/>
          </a:prstGeom>
        </p:spPr>
      </p:pic>
      <p:sp>
        <p:nvSpPr>
          <p:cNvPr id="1034" name="New shape"/>
          <p:cNvSpPr/>
          <p:nvPr/>
        </p:nvSpPr>
        <p:spPr>
          <a:xfrm>
            <a:off x="69596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a:solidFill>
                  <a:srgbClr val="808080"/>
                </a:solidFill>
              </a:rPr>
              <a:t>Template ID: philosophicalseafoam  Size: 48x36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defPPr>
        <a:defRPr kern="1200" smtId="4294967295"/>
      </a:defPPr>
      <a:lvl1pPr algn="ctr" defTabSz="4703763" rtl="0" eaLnBrk="0" fontAlgn="base" hangingPunct="0">
        <a:spcBef>
          <a:spcPct val="0"/>
        </a:spcBef>
        <a:spcAft>
          <a:spcPct val="0"/>
        </a:spcAft>
        <a:defRPr sz="22700">
          <a:solidFill>
            <a:schemeClr val="tx2"/>
          </a:solidFill>
          <a:latin typeface="+mj-lt"/>
          <a:ea typeface="+mj-ea"/>
          <a:cs typeface="+mj-cs"/>
        </a:defRPr>
      </a:lvl1pPr>
      <a:lvl2pPr algn="ctr" defTabSz="4703763" rtl="0" eaLnBrk="0" fontAlgn="base" hangingPunct="0">
        <a:spcBef>
          <a:spcPct val="0"/>
        </a:spcBef>
        <a:spcAft>
          <a:spcPct val="0"/>
        </a:spcAft>
        <a:defRPr sz="22700">
          <a:solidFill>
            <a:schemeClr val="tx2"/>
          </a:solidFill>
          <a:latin typeface="Arial"/>
        </a:defRPr>
      </a:lvl2pPr>
      <a:lvl3pPr algn="ctr" defTabSz="4703763" rtl="0" eaLnBrk="0" fontAlgn="base" hangingPunct="0">
        <a:spcBef>
          <a:spcPct val="0"/>
        </a:spcBef>
        <a:spcAft>
          <a:spcPct val="0"/>
        </a:spcAft>
        <a:defRPr sz="22700">
          <a:solidFill>
            <a:schemeClr val="tx2"/>
          </a:solidFill>
          <a:latin typeface="Arial"/>
        </a:defRPr>
      </a:lvl3pPr>
      <a:lvl4pPr algn="ctr" defTabSz="4703763" rtl="0" eaLnBrk="0" fontAlgn="base" hangingPunct="0">
        <a:spcBef>
          <a:spcPct val="0"/>
        </a:spcBef>
        <a:spcAft>
          <a:spcPct val="0"/>
        </a:spcAft>
        <a:defRPr sz="22700">
          <a:solidFill>
            <a:schemeClr val="tx2"/>
          </a:solidFill>
          <a:latin typeface="Arial"/>
        </a:defRPr>
      </a:lvl4pPr>
      <a:lvl5pPr algn="ctr" defTabSz="4703763" rtl="0" eaLnBrk="0" fontAlgn="base" hangingPunct="0">
        <a:spcBef>
          <a:spcPct val="0"/>
        </a:spcBef>
        <a:spcAft>
          <a:spcPct val="0"/>
        </a:spcAft>
        <a:defRPr sz="22700">
          <a:solidFill>
            <a:schemeClr val="tx2"/>
          </a:solidFill>
          <a:latin typeface="Arial"/>
        </a:defRPr>
      </a:lvl5pPr>
      <a:lvl6pPr marL="457200" algn="ctr" defTabSz="4703763" rtl="0" fontAlgn="base">
        <a:spcBef>
          <a:spcPct val="0"/>
        </a:spcBef>
        <a:spcAft>
          <a:spcPct val="0"/>
        </a:spcAft>
        <a:defRPr sz="22700">
          <a:solidFill>
            <a:schemeClr val="tx2"/>
          </a:solidFill>
          <a:latin typeface="Arial"/>
        </a:defRPr>
      </a:lvl6pPr>
      <a:lvl7pPr marL="914400" algn="ctr" defTabSz="4703763" rtl="0" fontAlgn="base">
        <a:spcBef>
          <a:spcPct val="0"/>
        </a:spcBef>
        <a:spcAft>
          <a:spcPct val="0"/>
        </a:spcAft>
        <a:defRPr sz="22700">
          <a:solidFill>
            <a:schemeClr val="tx2"/>
          </a:solidFill>
          <a:latin typeface="Arial"/>
        </a:defRPr>
      </a:lvl7pPr>
      <a:lvl8pPr marL="1371600" algn="ctr" defTabSz="4703763" rtl="0" fontAlgn="base">
        <a:spcBef>
          <a:spcPct val="0"/>
        </a:spcBef>
        <a:spcAft>
          <a:spcPct val="0"/>
        </a:spcAft>
        <a:defRPr sz="22700">
          <a:solidFill>
            <a:schemeClr val="tx2"/>
          </a:solidFill>
          <a:latin typeface="Arial"/>
        </a:defRPr>
      </a:lvl8pPr>
      <a:lvl9pPr marL="1828800" algn="ctr" defTabSz="4703763" rtl="0" fontAlgn="base">
        <a:spcBef>
          <a:spcPct val="0"/>
        </a:spcBef>
        <a:spcAft>
          <a:spcPct val="0"/>
        </a:spcAft>
        <a:defRPr sz="22700">
          <a:solidFill>
            <a:schemeClr val="tx2"/>
          </a:solidFill>
          <a:latin typeface="Arial"/>
        </a:defRPr>
      </a:lvl9pPr>
    </p:titleStyle>
    <p:bodyStyle>
      <a:defPPr>
        <a:defRPr kern="1200" smtId="4294967295"/>
      </a:defPPr>
      <a:lvl1pPr marL="1762125" indent="-1762125" algn="l" defTabSz="4703763" rtl="0" eaLnBrk="0" fontAlgn="base" hangingPunct="0">
        <a:spcBef>
          <a:spcPct val="20000"/>
        </a:spcBef>
        <a:spcAft>
          <a:spcPct val="0"/>
        </a:spcAft>
        <a:buChar char="•"/>
        <a:defRPr sz="16500">
          <a:solidFill>
            <a:schemeClr val="tx1"/>
          </a:solidFill>
          <a:latin typeface="+mn-lt"/>
          <a:ea typeface="+mn-ea"/>
          <a:cs typeface="+mn-cs"/>
        </a:defRPr>
      </a:lvl1pPr>
      <a:lvl2pPr marL="3822700" indent="-1471613" algn="l" defTabSz="4703763" rtl="0" eaLnBrk="0" fontAlgn="base" hangingPunct="0">
        <a:spcBef>
          <a:spcPct val="20000"/>
        </a:spcBef>
        <a:spcAft>
          <a:spcPct val="0"/>
        </a:spcAft>
        <a:buChar char="–"/>
        <a:defRPr sz="14400">
          <a:solidFill>
            <a:schemeClr val="tx1"/>
          </a:solidFill>
          <a:latin typeface="+mn-lt"/>
        </a:defRPr>
      </a:lvl2pPr>
      <a:lvl3pPr marL="5875338" indent="-1171575" algn="l" defTabSz="4703763" rtl="0" eaLnBrk="0" fontAlgn="base" hangingPunct="0">
        <a:spcBef>
          <a:spcPct val="20000"/>
        </a:spcBef>
        <a:spcAft>
          <a:spcPct val="0"/>
        </a:spcAft>
        <a:buChar char="•"/>
        <a:defRPr sz="12400">
          <a:solidFill>
            <a:schemeClr val="tx1"/>
          </a:solidFill>
          <a:latin typeface="+mn-lt"/>
        </a:defRPr>
      </a:lvl3pPr>
      <a:lvl4pPr marL="8228013" indent="-1173163" algn="l" defTabSz="4703763" rtl="0" eaLnBrk="0" fontAlgn="base" hangingPunct="0">
        <a:spcBef>
          <a:spcPct val="20000"/>
        </a:spcBef>
        <a:spcAft>
          <a:spcPct val="0"/>
        </a:spcAft>
        <a:buChar char="–"/>
        <a:defRPr sz="10300">
          <a:solidFill>
            <a:schemeClr val="tx1"/>
          </a:solidFill>
          <a:latin typeface="+mn-lt"/>
        </a:defRPr>
      </a:lvl4pPr>
      <a:lvl5pPr marL="10582275" indent="-1176338" algn="l" defTabSz="4703763" rtl="0" eaLnBrk="0" fontAlgn="base" hangingPunct="0">
        <a:spcBef>
          <a:spcPct val="20000"/>
        </a:spcBef>
        <a:spcAft>
          <a:spcPct val="0"/>
        </a:spcAft>
        <a:buChar char="»"/>
        <a:defRPr sz="10300">
          <a:solidFill>
            <a:schemeClr val="tx1"/>
          </a:solidFill>
          <a:latin typeface="+mn-lt"/>
        </a:defRPr>
      </a:lvl5pPr>
      <a:lvl6pPr marL="11039475" indent="-1176338" algn="l" defTabSz="4703763" rtl="0" fontAlgn="base">
        <a:spcBef>
          <a:spcPct val="20000"/>
        </a:spcBef>
        <a:spcAft>
          <a:spcPct val="0"/>
        </a:spcAft>
        <a:buChar char="»"/>
        <a:defRPr sz="10300">
          <a:solidFill>
            <a:schemeClr val="tx1"/>
          </a:solidFill>
          <a:latin typeface="+mn-lt"/>
        </a:defRPr>
      </a:lvl6pPr>
      <a:lvl7pPr marL="11496675" indent="-1176338" algn="l" defTabSz="4703763" rtl="0" fontAlgn="base">
        <a:spcBef>
          <a:spcPct val="20000"/>
        </a:spcBef>
        <a:spcAft>
          <a:spcPct val="0"/>
        </a:spcAft>
        <a:buChar char="»"/>
        <a:defRPr sz="10300">
          <a:solidFill>
            <a:schemeClr val="tx1"/>
          </a:solidFill>
          <a:latin typeface="+mn-lt"/>
        </a:defRPr>
      </a:lvl7pPr>
      <a:lvl8pPr marL="11953875" indent="-1176338" algn="l" defTabSz="4703763" rtl="0" fontAlgn="base">
        <a:spcBef>
          <a:spcPct val="20000"/>
        </a:spcBef>
        <a:spcAft>
          <a:spcPct val="0"/>
        </a:spcAft>
        <a:buChar char="»"/>
        <a:defRPr sz="10300">
          <a:solidFill>
            <a:schemeClr val="tx1"/>
          </a:solidFill>
          <a:latin typeface="+mn-lt"/>
        </a:defRPr>
      </a:lvl8pPr>
      <a:lvl9pPr marL="12411075" indent="-1176338" algn="l" defTabSz="4703763" rtl="0" fontAlgn="base">
        <a:spcBef>
          <a:spcPct val="20000"/>
        </a:spcBef>
        <a:spcAft>
          <a:spcPct val="0"/>
        </a:spcAft>
        <a:buChar char="»"/>
        <a:defRPr sz="10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tiff"/><Relationship Id="rId3" Type="http://schemas.openxmlformats.org/officeDocument/2006/relationships/image" Target="../media/image3.tiff"/><Relationship Id="rId7" Type="http://schemas.openxmlformats.org/officeDocument/2006/relationships/image" Target="../media/image7.tiff"/><Relationship Id="rId12"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jpeg"/><Relationship Id="rId10" Type="http://schemas.openxmlformats.org/officeDocument/2006/relationships/image" Target="../media/image10.tiff"/><Relationship Id="rId4" Type="http://schemas.openxmlformats.org/officeDocument/2006/relationships/image" Target="../media/image4.tiff"/><Relationship Id="rId9" Type="http://schemas.openxmlformats.org/officeDocument/2006/relationships/image" Target="../media/image9.tiff"/><Relationship Id="rId1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5D5CD"/>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36036AE-C83F-4AC9-800C-C6574727635F}"/>
              </a:ext>
            </a:extLst>
          </p:cNvPr>
          <p:cNvSpPr/>
          <p:nvPr/>
        </p:nvSpPr>
        <p:spPr>
          <a:xfrm>
            <a:off x="443312" y="8392090"/>
            <a:ext cx="10058400" cy="23815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4" name="TextBox 3">
            <a:extLst>
              <a:ext uri="{FF2B5EF4-FFF2-40B4-BE49-F238E27FC236}">
                <a16:creationId xmlns:a16="http://schemas.microsoft.com/office/drawing/2014/main" id="{F3CB7392-F1C3-8A45-855B-7BF8C1509ACE}"/>
              </a:ext>
            </a:extLst>
          </p:cNvPr>
          <p:cNvSpPr txBox="1"/>
          <p:nvPr/>
        </p:nvSpPr>
        <p:spPr>
          <a:xfrm>
            <a:off x="593267" y="8655031"/>
            <a:ext cx="9758490" cy="19112925"/>
          </a:xfrm>
          <a:prstGeom prst="rect">
            <a:avLst/>
          </a:prstGeom>
          <a:noFill/>
        </p:spPr>
        <p:txBody>
          <a:bodyPr wrap="square" rtlCol="0">
            <a:spAutoFit/>
          </a:bodyPr>
          <a:lstStyle/>
          <a:p>
            <a:r>
              <a:rPr lang="en-US" sz="2800" b="1" dirty="0"/>
              <a:t>Background</a:t>
            </a:r>
          </a:p>
          <a:p>
            <a:endParaRPr lang="en-US" sz="2800" dirty="0"/>
          </a:p>
          <a:p>
            <a:pPr marL="571500" indent="-571500">
              <a:buFont typeface="Arial" panose="020B0604020202020204" pitchFamily="34" charset="0"/>
              <a:buChar char="•"/>
            </a:pPr>
            <a:r>
              <a:rPr lang="en-US" sz="2700" dirty="0"/>
              <a:t>Cannabis use rates high within trauma-exposed populations</a:t>
            </a:r>
            <a:r>
              <a:rPr lang="en-US" sz="2700" baseline="30000" dirty="0"/>
              <a:t>1</a:t>
            </a:r>
            <a:endParaRPr lang="en-US" sz="2700" dirty="0"/>
          </a:p>
          <a:p>
            <a:pPr marL="571500" indent="-571500">
              <a:buFont typeface="Arial" panose="020B0604020202020204" pitchFamily="34" charset="0"/>
              <a:buChar char="•"/>
            </a:pPr>
            <a:r>
              <a:rPr lang="en-US" sz="2700" dirty="0"/>
              <a:t>Overall mixed evidence for the impact of cannabis use on PTSD</a:t>
            </a:r>
            <a:r>
              <a:rPr lang="en-US" sz="2700" baseline="30000" dirty="0"/>
              <a:t>2</a:t>
            </a:r>
            <a:endParaRPr lang="en-US" sz="2700" dirty="0"/>
          </a:p>
          <a:p>
            <a:pPr marL="571500" indent="-571500">
              <a:buFont typeface="Arial" panose="020B0604020202020204" pitchFamily="34" charset="0"/>
              <a:buChar char="•"/>
            </a:pPr>
            <a:r>
              <a:rPr lang="en-US" sz="2700" i="1" dirty="0"/>
              <a:t>Coping motives: </a:t>
            </a:r>
            <a:r>
              <a:rPr lang="en-US" sz="2700" dirty="0"/>
              <a:t>common in trauma-exposed populations, related to problematic cannabis use, and poorer outcomes</a:t>
            </a:r>
            <a:r>
              <a:rPr lang="en-US" sz="2700" baseline="30000" dirty="0"/>
              <a:t>3,4</a:t>
            </a:r>
          </a:p>
          <a:p>
            <a:pPr marL="571500" indent="-571500">
              <a:buFont typeface="Arial" panose="020B0604020202020204" pitchFamily="34" charset="0"/>
              <a:buChar char="•"/>
            </a:pPr>
            <a:r>
              <a:rPr lang="en-US" sz="2700" dirty="0"/>
              <a:t>Using cannabis to cope has potential to create a learned response of cannabis craving from pairing a trauma cue and drug-related stimuli</a:t>
            </a:r>
          </a:p>
          <a:p>
            <a:pPr marL="571500" indent="-571500">
              <a:buFont typeface="Arial" panose="020B0604020202020204" pitchFamily="34" charset="0"/>
              <a:buChar char="•"/>
            </a:pPr>
            <a:r>
              <a:rPr lang="en-US" sz="2700" dirty="0"/>
              <a:t>Learned craving response from pairing trauma cue and drug stimuli in alcohol and cocaine users with a trauma history</a:t>
            </a:r>
            <a:r>
              <a:rPr lang="en-US" sz="2700" baseline="30000" dirty="0"/>
              <a:t>5,6,7</a:t>
            </a:r>
            <a:endParaRPr lang="en-US" sz="2700" dirty="0"/>
          </a:p>
          <a:p>
            <a:pPr marL="571500" indent="-571500">
              <a:buFont typeface="Arial" panose="020B0604020202020204" pitchFamily="34" charset="0"/>
              <a:buChar char="•"/>
            </a:pPr>
            <a:r>
              <a:rPr lang="en-US" sz="2700" dirty="0"/>
              <a:t>Cannabis craving should be examined as it can encourage and maintain use and is a symptom of CUD</a:t>
            </a:r>
            <a:r>
              <a:rPr lang="en-US" sz="2700" baseline="30000" dirty="0"/>
              <a:t>8,9,10</a:t>
            </a:r>
          </a:p>
          <a:p>
            <a:pPr marL="571500" indent="-571500">
              <a:buFont typeface="Arial" panose="020B0604020202020204" pitchFamily="34" charset="0"/>
              <a:buChar char="•"/>
            </a:pPr>
            <a:r>
              <a:rPr lang="en-US" sz="2700" dirty="0"/>
              <a:t>Our lab previously found increased total and relief craving after trauma cue exposure compared to neutral and cannabis</a:t>
            </a:r>
            <a:r>
              <a:rPr lang="en-US" sz="2700" baseline="30000" dirty="0">
                <a:ea typeface="Open Sans" panose="020B0606030504020204" pitchFamily="34" charset="0"/>
                <a:cs typeface="Open Sans" panose="020B0606030504020204" pitchFamily="34" charset="0"/>
              </a:rPr>
              <a:t>11</a:t>
            </a:r>
            <a:endParaRPr lang="en-US" sz="2700" dirty="0"/>
          </a:p>
          <a:p>
            <a:pPr marL="571500" indent="-571500">
              <a:buFont typeface="Arial" panose="020B0604020202020204" pitchFamily="34" charset="0"/>
              <a:buChar char="•"/>
            </a:pPr>
            <a:endParaRPr lang="en-US" sz="2700" dirty="0"/>
          </a:p>
          <a:p>
            <a:endParaRPr lang="en-US" sz="2600" dirty="0"/>
          </a:p>
          <a:p>
            <a:endParaRPr lang="en-US" sz="2600" dirty="0"/>
          </a:p>
          <a:p>
            <a:endParaRPr lang="en-US" sz="2600" dirty="0"/>
          </a:p>
          <a:p>
            <a:endParaRPr lang="en-US" sz="2600" dirty="0"/>
          </a:p>
          <a:p>
            <a:endParaRPr lang="en-US" sz="2600" dirty="0"/>
          </a:p>
          <a:p>
            <a:endParaRPr lang="en-US" sz="2600" dirty="0"/>
          </a:p>
          <a:p>
            <a:pPr algn="ctr"/>
            <a:r>
              <a:rPr lang="en-US" sz="2800" b="1" dirty="0"/>
              <a:t>The Current Study</a:t>
            </a:r>
          </a:p>
          <a:p>
            <a:r>
              <a:rPr lang="en-US" sz="2800" b="1" dirty="0"/>
              <a:t>Aim</a:t>
            </a:r>
          </a:p>
          <a:p>
            <a:endParaRPr lang="en-US" sz="2600" b="1" dirty="0"/>
          </a:p>
          <a:p>
            <a:pPr marL="457200" indent="-457200">
              <a:buFont typeface="Arial" panose="020B0604020202020204" pitchFamily="34" charset="0"/>
              <a:buChar char="•"/>
            </a:pPr>
            <a:r>
              <a:rPr lang="en-US" sz="2700" dirty="0"/>
              <a:t>Examine coping motives as a mediator for PTSD symptoms and cannabis craving to a personal trauma cue exposure</a:t>
            </a:r>
          </a:p>
          <a:p>
            <a:endParaRPr lang="en-US" sz="2600" dirty="0"/>
          </a:p>
          <a:p>
            <a:r>
              <a:rPr lang="en-US" sz="2800" b="1" dirty="0"/>
              <a:t>Hypotheses</a:t>
            </a:r>
          </a:p>
          <a:p>
            <a:endParaRPr lang="en-US" sz="2600" b="1" dirty="0"/>
          </a:p>
          <a:p>
            <a:pPr marL="457200" indent="-457200">
              <a:buFont typeface="Arial" panose="020B0604020202020204" pitchFamily="34" charset="0"/>
              <a:buChar char="•"/>
            </a:pPr>
            <a:r>
              <a:rPr lang="en-US" sz="2700" i="1" dirty="0"/>
              <a:t>Hypothesis 1</a:t>
            </a:r>
            <a:r>
              <a:rPr lang="en-US" sz="2700" dirty="0"/>
              <a:t>: PTSD symptoms will predict cannabis craving after exposure to a personalized trauma cue</a:t>
            </a:r>
          </a:p>
          <a:p>
            <a:pPr marL="457200" indent="-457200">
              <a:buFont typeface="Arial" panose="020B0604020202020204" pitchFamily="34" charset="0"/>
              <a:buChar char="•"/>
            </a:pPr>
            <a:r>
              <a:rPr lang="en-US" sz="2700" i="1" dirty="0"/>
              <a:t>Hypothesis 2: </a:t>
            </a:r>
            <a:r>
              <a:rPr lang="en-US" sz="2700" dirty="0"/>
              <a:t>Cannabis coping motives will mediate the relationship of PTSD symptoms and craving</a:t>
            </a:r>
          </a:p>
          <a:p>
            <a:pPr marL="914400" lvl="1" indent="-457200">
              <a:buFont typeface="Arial" panose="020B0604020202020204" pitchFamily="34" charset="0"/>
              <a:buChar char="•"/>
            </a:pPr>
            <a:r>
              <a:rPr lang="en-US" sz="2700" dirty="0"/>
              <a:t>Individuals with greater PTSD symptoms will report higher craving to a trauma cue due to a greater tendency of cannabis use to cope </a:t>
            </a:r>
          </a:p>
          <a:p>
            <a:pPr marL="914400" lvl="1" indent="-457200">
              <a:buFont typeface="Arial" panose="020B0604020202020204" pitchFamily="34" charset="0"/>
              <a:buChar char="•"/>
            </a:pPr>
            <a:r>
              <a:rPr lang="en-US" sz="2700" dirty="0"/>
              <a:t>Enhancement motives included as a comparator to examine if interaction is coping specific</a:t>
            </a:r>
          </a:p>
          <a:p>
            <a:pPr marL="571500" indent="-571500">
              <a:buFont typeface="Arial" panose="020B0604020202020204" pitchFamily="34" charset="0"/>
              <a:buChar char="•"/>
            </a:pPr>
            <a:endParaRPr lang="en-US" sz="2600" dirty="0"/>
          </a:p>
        </p:txBody>
      </p:sp>
      <p:sp>
        <p:nvSpPr>
          <p:cNvPr id="36" name="Rectangle 13"/>
          <p:cNvSpPr txBox="1">
            <a:spLocks noChangeArrowheads="1"/>
          </p:cNvSpPr>
          <p:nvPr/>
        </p:nvSpPr>
        <p:spPr bwMode="auto">
          <a:xfrm>
            <a:off x="-2458" y="609601"/>
            <a:ext cx="43893659" cy="6168557"/>
          </a:xfrm>
          <a:prstGeom prst="rect">
            <a:avLst/>
          </a:prstGeom>
          <a:solidFill>
            <a:srgbClr val="028260"/>
          </a:solidFill>
          <a:ln w="60325" cap="flat">
            <a:noFill/>
            <a:miter lim="800000"/>
          </a:ln>
        </p:spPr>
        <p:txBody>
          <a:bodyPr vert="horz" wrap="square" lIns="376203" tIns="188102" rIns="376203" bIns="188102" anchor="ctr" anchorCtr="0" compatLnSpc="1">
            <a:prstTxWarp prst="textNoShape">
              <a:avLst/>
            </a:prstTxWarp>
          </a:bodyPr>
          <a:lstStyle>
            <a:defPPr>
              <a:defRPr kern="1200" smtId="4294967295"/>
            </a:defPPr>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a:defRPr>
            </a:lvl2pPr>
            <a:lvl3pPr algn="ctr" defTabSz="3762375" rtl="0" eaLnBrk="0" fontAlgn="base" hangingPunct="0">
              <a:spcBef>
                <a:spcPct val="0"/>
              </a:spcBef>
              <a:spcAft>
                <a:spcPct val="0"/>
              </a:spcAft>
              <a:defRPr sz="18200">
                <a:solidFill>
                  <a:schemeClr val="tx2"/>
                </a:solidFill>
                <a:latin typeface="Arial"/>
              </a:defRPr>
            </a:lvl3pPr>
            <a:lvl4pPr algn="ctr" defTabSz="3762375" rtl="0" eaLnBrk="0" fontAlgn="base" hangingPunct="0">
              <a:spcBef>
                <a:spcPct val="0"/>
              </a:spcBef>
              <a:spcAft>
                <a:spcPct val="0"/>
              </a:spcAft>
              <a:defRPr sz="18200">
                <a:solidFill>
                  <a:schemeClr val="tx2"/>
                </a:solidFill>
                <a:latin typeface="Arial"/>
              </a:defRPr>
            </a:lvl4pPr>
            <a:lvl5pPr algn="ctr" defTabSz="3762375" rtl="0" eaLnBrk="0" fontAlgn="base" hangingPunct="0">
              <a:spcBef>
                <a:spcPct val="0"/>
              </a:spcBef>
              <a:spcAft>
                <a:spcPct val="0"/>
              </a:spcAft>
              <a:defRPr sz="18200">
                <a:solidFill>
                  <a:schemeClr val="tx2"/>
                </a:solidFill>
                <a:latin typeface="Arial"/>
              </a:defRPr>
            </a:lvl5pPr>
            <a:lvl6pPr marL="457200" algn="ctr" defTabSz="3762375" rtl="0" fontAlgn="base">
              <a:spcBef>
                <a:spcPct val="0"/>
              </a:spcBef>
              <a:spcAft>
                <a:spcPct val="0"/>
              </a:spcAft>
              <a:defRPr sz="18200">
                <a:solidFill>
                  <a:schemeClr val="tx2"/>
                </a:solidFill>
                <a:latin typeface="Arial"/>
              </a:defRPr>
            </a:lvl6pPr>
            <a:lvl7pPr marL="914400" algn="ctr" defTabSz="3762375" rtl="0" fontAlgn="base">
              <a:spcBef>
                <a:spcPct val="0"/>
              </a:spcBef>
              <a:spcAft>
                <a:spcPct val="0"/>
              </a:spcAft>
              <a:defRPr sz="18200">
                <a:solidFill>
                  <a:schemeClr val="tx2"/>
                </a:solidFill>
                <a:latin typeface="Arial"/>
              </a:defRPr>
            </a:lvl7pPr>
            <a:lvl8pPr marL="1371600" algn="ctr" defTabSz="3762375" rtl="0" fontAlgn="base">
              <a:spcBef>
                <a:spcPct val="0"/>
              </a:spcBef>
              <a:spcAft>
                <a:spcPct val="0"/>
              </a:spcAft>
              <a:defRPr sz="18200">
                <a:solidFill>
                  <a:schemeClr val="tx2"/>
                </a:solidFill>
                <a:latin typeface="Arial"/>
              </a:defRPr>
            </a:lvl8pPr>
            <a:lvl9pPr marL="1828800" algn="ctr" defTabSz="3762375" rtl="0" fontAlgn="base">
              <a:spcBef>
                <a:spcPct val="0"/>
              </a:spcBef>
              <a:spcAft>
                <a:spcPct val="0"/>
              </a:spcAft>
              <a:defRPr sz="18200">
                <a:solidFill>
                  <a:schemeClr val="tx2"/>
                </a:solidFill>
                <a:latin typeface="Arial"/>
              </a:defRPr>
            </a:lvl9pPr>
          </a:lstStyle>
          <a:p>
            <a:pPr eaLnBrk="1" hangingPunct="1"/>
            <a:endParaRPr lang="en-US" sz="4800" i="1">
              <a:solidFill>
                <a:schemeClr val="bg1"/>
              </a:solidFill>
              <a:latin typeface="Lucida Grande" pitchFamily="2" charset="0"/>
            </a:endParaRPr>
          </a:p>
        </p:txBody>
      </p:sp>
      <p:sp>
        <p:nvSpPr>
          <p:cNvPr id="60" name="Title 11">
            <a:extLst>
              <a:ext uri="{FF2B5EF4-FFF2-40B4-BE49-F238E27FC236}">
                <a16:creationId xmlns:a16="http://schemas.microsoft.com/office/drawing/2014/main" id="{EE7A5C51-35F0-4B71-992D-43D344D16C04}"/>
              </a:ext>
            </a:extLst>
          </p:cNvPr>
          <p:cNvSpPr txBox="1"/>
          <p:nvPr/>
        </p:nvSpPr>
        <p:spPr>
          <a:xfrm>
            <a:off x="1371600" y="1348462"/>
            <a:ext cx="41148000" cy="2746935"/>
          </a:xfrm>
          <a:prstGeom prst="rect">
            <a:avLst/>
          </a:prstGeom>
        </p:spPr>
        <p:txBody>
          <a:bodyPr lIns="128016" tIns="64008" rIns="128016" bIns="64008"/>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algn="ctr"/>
            <a:r>
              <a:rPr lang="en-US" sz="8500" b="1" dirty="0">
                <a:solidFill>
                  <a:schemeClr val="bg1"/>
                </a:solidFill>
                <a:latin typeface="Amaranth" panose="02000503050000020004" pitchFamily="2" charset="0"/>
              </a:rPr>
              <a:t>Do Cannabis Use Motives Mediate the Relationship Between PTSD Symptoms and Cannabis Craving to Trauma Cues?</a:t>
            </a:r>
          </a:p>
        </p:txBody>
      </p:sp>
      <p:sp>
        <p:nvSpPr>
          <p:cNvPr id="61" name="Text Placeholder 16">
            <a:extLst>
              <a:ext uri="{FF2B5EF4-FFF2-40B4-BE49-F238E27FC236}">
                <a16:creationId xmlns:a16="http://schemas.microsoft.com/office/drawing/2014/main" id="{1F3AA395-C058-4F87-B3A3-A8A8BC543EF9}"/>
              </a:ext>
            </a:extLst>
          </p:cNvPr>
          <p:cNvSpPr txBox="1"/>
          <p:nvPr/>
        </p:nvSpPr>
        <p:spPr>
          <a:xfrm>
            <a:off x="1371600" y="4451806"/>
            <a:ext cx="41148000" cy="991041"/>
          </a:xfrm>
          <a:prstGeom prst="rect">
            <a:avLst/>
          </a:prstGeom>
        </p:spPr>
        <p:txBody>
          <a:bodyPr lIns="128016" tIns="64008" rIns="128016" bIns="64008">
            <a:spAutoFit/>
          </a:bodyPr>
          <a:lstStyle>
            <a:defPPr>
              <a:defRPr lang="en-US"/>
            </a:defPPr>
            <a:lvl1pPr marL="0" algn="l" defTabSz="4388077" rtl="0" eaLnBrk="1" latinLnBrk="0" hangingPunct="1">
              <a:defRPr sz="8698" kern="1200">
                <a:solidFill>
                  <a:schemeClr val="tx1"/>
                </a:solidFill>
                <a:latin typeface="+mn-lt"/>
                <a:ea typeface="+mn-ea"/>
                <a:cs typeface="+mn-cs"/>
              </a:defRPr>
            </a:lvl1pPr>
            <a:lvl2pPr marL="2194039" algn="l" defTabSz="4388077" rtl="0" eaLnBrk="1" latinLnBrk="0" hangingPunct="1">
              <a:defRPr sz="8698" kern="1200">
                <a:solidFill>
                  <a:schemeClr val="tx1"/>
                </a:solidFill>
                <a:latin typeface="+mn-lt"/>
                <a:ea typeface="+mn-ea"/>
                <a:cs typeface="+mn-cs"/>
              </a:defRPr>
            </a:lvl2pPr>
            <a:lvl3pPr marL="4388077" algn="l" defTabSz="4388077" rtl="0" eaLnBrk="1" latinLnBrk="0" hangingPunct="1">
              <a:defRPr sz="8698" kern="1200">
                <a:solidFill>
                  <a:schemeClr val="tx1"/>
                </a:solidFill>
                <a:latin typeface="+mn-lt"/>
                <a:ea typeface="+mn-ea"/>
                <a:cs typeface="+mn-cs"/>
              </a:defRPr>
            </a:lvl3pPr>
            <a:lvl4pPr marL="6582120" algn="l" defTabSz="4388077" rtl="0" eaLnBrk="1" latinLnBrk="0" hangingPunct="1">
              <a:defRPr sz="8698" kern="1200">
                <a:solidFill>
                  <a:schemeClr val="tx1"/>
                </a:solidFill>
                <a:latin typeface="+mn-lt"/>
                <a:ea typeface="+mn-ea"/>
                <a:cs typeface="+mn-cs"/>
              </a:defRPr>
            </a:lvl4pPr>
            <a:lvl5pPr marL="8776160" algn="l" defTabSz="4388077" rtl="0" eaLnBrk="1" latinLnBrk="0" hangingPunct="1">
              <a:defRPr sz="8698" kern="1200">
                <a:solidFill>
                  <a:schemeClr val="tx1"/>
                </a:solidFill>
                <a:latin typeface="+mn-lt"/>
                <a:ea typeface="+mn-ea"/>
                <a:cs typeface="+mn-cs"/>
              </a:defRPr>
            </a:lvl5pPr>
            <a:lvl6pPr marL="10970199" algn="l" defTabSz="4388077" rtl="0" eaLnBrk="1" latinLnBrk="0" hangingPunct="1">
              <a:defRPr sz="8698" kern="1200">
                <a:solidFill>
                  <a:schemeClr val="tx1"/>
                </a:solidFill>
                <a:latin typeface="+mn-lt"/>
                <a:ea typeface="+mn-ea"/>
                <a:cs typeface="+mn-cs"/>
              </a:defRPr>
            </a:lvl6pPr>
            <a:lvl7pPr marL="13164238" algn="l" defTabSz="4388077" rtl="0" eaLnBrk="1" latinLnBrk="0" hangingPunct="1">
              <a:defRPr sz="8698" kern="1200">
                <a:solidFill>
                  <a:schemeClr val="tx1"/>
                </a:solidFill>
                <a:latin typeface="+mn-lt"/>
                <a:ea typeface="+mn-ea"/>
                <a:cs typeface="+mn-cs"/>
              </a:defRPr>
            </a:lvl7pPr>
            <a:lvl8pPr marL="15358277" algn="l" defTabSz="4388077" rtl="0" eaLnBrk="1" latinLnBrk="0" hangingPunct="1">
              <a:defRPr sz="8698" kern="1200">
                <a:solidFill>
                  <a:schemeClr val="tx1"/>
                </a:solidFill>
                <a:latin typeface="+mn-lt"/>
                <a:ea typeface="+mn-ea"/>
                <a:cs typeface="+mn-cs"/>
              </a:defRPr>
            </a:lvl8pPr>
            <a:lvl9pPr marL="17552318" algn="l" defTabSz="4388077" rtl="0" eaLnBrk="1" latinLnBrk="0" hangingPunct="1">
              <a:defRPr sz="8698" kern="1200">
                <a:solidFill>
                  <a:schemeClr val="tx1"/>
                </a:solidFill>
                <a:latin typeface="+mn-lt"/>
                <a:ea typeface="+mn-ea"/>
                <a:cs typeface="+mn-cs"/>
              </a:defRPr>
            </a:lvl9pPr>
          </a:lstStyle>
          <a:p>
            <a:pPr algn="ctr"/>
            <a:r>
              <a:rPr lang="en-US" sz="5600" dirty="0">
                <a:solidFill>
                  <a:schemeClr val="bg1"/>
                </a:solidFill>
              </a:rPr>
              <a:t>Kyra N. </a:t>
            </a:r>
            <a:r>
              <a:rPr lang="en-US" sz="5600" dirty="0" err="1">
                <a:solidFill>
                  <a:schemeClr val="bg1"/>
                </a:solidFill>
              </a:rPr>
              <a:t>Farrelly</a:t>
            </a:r>
            <a:r>
              <a:rPr lang="en-US" sz="5600" dirty="0">
                <a:solidFill>
                  <a:schemeClr val="bg1"/>
                </a:solidFill>
              </a:rPr>
              <a:t>, Pablo Romero-</a:t>
            </a:r>
            <a:r>
              <a:rPr lang="en-US" sz="5600" dirty="0" err="1">
                <a:solidFill>
                  <a:schemeClr val="bg1"/>
                </a:solidFill>
              </a:rPr>
              <a:t>Sanchiz</a:t>
            </a:r>
            <a:r>
              <a:rPr lang="en-US" sz="5600" dirty="0">
                <a:solidFill>
                  <a:schemeClr val="bg1"/>
                </a:solidFill>
              </a:rPr>
              <a:t>, </a:t>
            </a:r>
            <a:r>
              <a:rPr lang="en-US" sz="5600" dirty="0" err="1">
                <a:solidFill>
                  <a:schemeClr val="bg1"/>
                </a:solidFill>
              </a:rPr>
              <a:t>Ioan</a:t>
            </a:r>
            <a:r>
              <a:rPr lang="en-US" sz="5600" dirty="0">
                <a:solidFill>
                  <a:schemeClr val="bg1"/>
                </a:solidFill>
              </a:rPr>
              <a:t>. T </a:t>
            </a:r>
            <a:r>
              <a:rPr lang="en-US" sz="5600" dirty="0" err="1">
                <a:solidFill>
                  <a:schemeClr val="bg1"/>
                </a:solidFill>
              </a:rPr>
              <a:t>Mahu</a:t>
            </a:r>
            <a:r>
              <a:rPr lang="en-US" sz="5600" dirty="0">
                <a:solidFill>
                  <a:schemeClr val="bg1"/>
                </a:solidFill>
              </a:rPr>
              <a:t>, Sean Barrett, Pam Collins, Daniel </a:t>
            </a:r>
            <a:r>
              <a:rPr lang="en-US" sz="5600" dirty="0" err="1">
                <a:solidFill>
                  <a:schemeClr val="bg1"/>
                </a:solidFill>
              </a:rPr>
              <a:t>Rasic</a:t>
            </a:r>
            <a:r>
              <a:rPr lang="en-US" sz="5600" dirty="0">
                <a:solidFill>
                  <a:schemeClr val="bg1"/>
                </a:solidFill>
              </a:rPr>
              <a:t>, Sherry H. Stewart</a:t>
            </a:r>
          </a:p>
        </p:txBody>
      </p:sp>
      <p:sp>
        <p:nvSpPr>
          <p:cNvPr id="45" name="Rectangle 44">
            <a:extLst>
              <a:ext uri="{FF2B5EF4-FFF2-40B4-BE49-F238E27FC236}">
                <a16:creationId xmlns:a16="http://schemas.microsoft.com/office/drawing/2014/main" id="{0F831EE1-8866-4A3E-8CAB-8624A11FF145}"/>
              </a:ext>
            </a:extLst>
          </p:cNvPr>
          <p:cNvSpPr/>
          <p:nvPr/>
        </p:nvSpPr>
        <p:spPr>
          <a:xfrm>
            <a:off x="11499932" y="7513379"/>
            <a:ext cx="10058400" cy="2469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48" name="Rectangle 47">
            <a:extLst>
              <a:ext uri="{FF2B5EF4-FFF2-40B4-BE49-F238E27FC236}">
                <a16:creationId xmlns:a16="http://schemas.microsoft.com/office/drawing/2014/main" id="{D026A6A3-D6D2-4951-8B04-EF51015D25DB}"/>
              </a:ext>
            </a:extLst>
          </p:cNvPr>
          <p:cNvSpPr/>
          <p:nvPr/>
        </p:nvSpPr>
        <p:spPr>
          <a:xfrm>
            <a:off x="22327952" y="7513379"/>
            <a:ext cx="10058400" cy="2469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dirty="0">
              <a:effectLst/>
              <a:latin typeface="+mj-lt"/>
            </a:endParaRPr>
          </a:p>
        </p:txBody>
      </p:sp>
      <p:sp>
        <p:nvSpPr>
          <p:cNvPr id="51" name="Rectangle 50">
            <a:extLst>
              <a:ext uri="{FF2B5EF4-FFF2-40B4-BE49-F238E27FC236}">
                <a16:creationId xmlns:a16="http://schemas.microsoft.com/office/drawing/2014/main" id="{19BFD724-D51D-4DD6-A93A-40ABEA405C90}"/>
              </a:ext>
            </a:extLst>
          </p:cNvPr>
          <p:cNvSpPr/>
          <p:nvPr/>
        </p:nvSpPr>
        <p:spPr>
          <a:xfrm>
            <a:off x="33155973" y="7517019"/>
            <a:ext cx="10058400" cy="2114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a:effectLst/>
              <a:latin typeface="+mj-lt"/>
            </a:endParaRPr>
          </a:p>
        </p:txBody>
      </p:sp>
      <p:sp>
        <p:nvSpPr>
          <p:cNvPr id="57" name="Rectangle 56">
            <a:extLst>
              <a:ext uri="{FF2B5EF4-FFF2-40B4-BE49-F238E27FC236}">
                <a16:creationId xmlns:a16="http://schemas.microsoft.com/office/drawing/2014/main" id="{65D5CB20-8752-4D75-A601-0EEB3443D27F}"/>
              </a:ext>
            </a:extLst>
          </p:cNvPr>
          <p:cNvSpPr/>
          <p:nvPr/>
        </p:nvSpPr>
        <p:spPr>
          <a:xfrm>
            <a:off x="33158429" y="29845132"/>
            <a:ext cx="10058400" cy="234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eaLnBrk="0" fontAlgn="base" hangingPunct="0">
              <a:spcBef>
                <a:spcPct val="0"/>
              </a:spcBef>
              <a:spcAft>
                <a:spcPct val="0"/>
              </a:spcAft>
              <a:defRPr sz="24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4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sz="9600">
              <a:effectLst/>
              <a:latin typeface="+mj-lt"/>
            </a:endParaRPr>
          </a:p>
        </p:txBody>
      </p:sp>
      <p:grpSp>
        <p:nvGrpSpPr>
          <p:cNvPr id="8" name="Group 7">
            <a:extLst>
              <a:ext uri="{FF2B5EF4-FFF2-40B4-BE49-F238E27FC236}">
                <a16:creationId xmlns:a16="http://schemas.microsoft.com/office/drawing/2014/main" id="{04319A59-8422-415C-8E87-E63783616F86}"/>
              </a:ext>
            </a:extLst>
          </p:cNvPr>
          <p:cNvGrpSpPr/>
          <p:nvPr/>
        </p:nvGrpSpPr>
        <p:grpSpPr>
          <a:xfrm>
            <a:off x="443312" y="7513379"/>
            <a:ext cx="10058400" cy="856940"/>
            <a:chOff x="577891" y="18075345"/>
            <a:chExt cx="10248900" cy="856940"/>
          </a:xfrm>
        </p:grpSpPr>
        <p:sp>
          <p:nvSpPr>
            <p:cNvPr id="56" name="Rectangle 55">
              <a:extLst>
                <a:ext uri="{FF2B5EF4-FFF2-40B4-BE49-F238E27FC236}">
                  <a16:creationId xmlns:a16="http://schemas.microsoft.com/office/drawing/2014/main" id="{8C463412-CC68-4A0F-AE72-68EF99EB2F46}"/>
                </a:ext>
              </a:extLst>
            </p:cNvPr>
            <p:cNvSpPr>
              <a:spLocks noChangeArrowheads="1"/>
            </p:cNvSpPr>
            <p:nvPr/>
          </p:nvSpPr>
          <p:spPr bwMode="auto">
            <a:xfrm>
              <a:off x="577891" y="18075345"/>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4000" dirty="0">
                  <a:solidFill>
                    <a:schemeClr val="bg1"/>
                  </a:solidFill>
                  <a:effectLst/>
                  <a:latin typeface="Amaranth" panose="02000503050000020004" pitchFamily="2" charset="0"/>
                </a:rPr>
                <a:t>Introduction</a:t>
              </a:r>
            </a:p>
          </p:txBody>
        </p:sp>
        <p:sp>
          <p:nvSpPr>
            <p:cNvPr id="27" name="Rectangle 26">
              <a:extLst>
                <a:ext uri="{FF2B5EF4-FFF2-40B4-BE49-F238E27FC236}">
                  <a16:creationId xmlns:a16="http://schemas.microsoft.com/office/drawing/2014/main" id="{D2DBFD36-502B-49ED-ACA9-D472DD6402A2}"/>
                </a:ext>
              </a:extLst>
            </p:cNvPr>
            <p:cNvSpPr>
              <a:spLocks noChangeArrowheads="1"/>
            </p:cNvSpPr>
            <p:nvPr/>
          </p:nvSpPr>
          <p:spPr bwMode="auto">
            <a:xfrm>
              <a:off x="9906000" y="18075345"/>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b="1">
                <a:solidFill>
                  <a:schemeClr val="bg1"/>
                </a:solidFill>
                <a:effectLst/>
              </a:endParaRPr>
            </a:p>
          </p:txBody>
        </p:sp>
      </p:grpSp>
      <p:grpSp>
        <p:nvGrpSpPr>
          <p:cNvPr id="6" name="Group 5">
            <a:extLst>
              <a:ext uri="{FF2B5EF4-FFF2-40B4-BE49-F238E27FC236}">
                <a16:creationId xmlns:a16="http://schemas.microsoft.com/office/drawing/2014/main" id="{DF9B3C55-6F91-4B4F-8E4B-F34CCF707594}"/>
              </a:ext>
            </a:extLst>
          </p:cNvPr>
          <p:cNvGrpSpPr/>
          <p:nvPr/>
        </p:nvGrpSpPr>
        <p:grpSpPr>
          <a:xfrm>
            <a:off x="11499932" y="7517019"/>
            <a:ext cx="10058400" cy="856942"/>
            <a:chOff x="11405911" y="6844384"/>
            <a:chExt cx="10248900" cy="856942"/>
          </a:xfrm>
        </p:grpSpPr>
        <p:sp>
          <p:nvSpPr>
            <p:cNvPr id="47" name="Rectangle 46">
              <a:extLst>
                <a:ext uri="{FF2B5EF4-FFF2-40B4-BE49-F238E27FC236}">
                  <a16:creationId xmlns:a16="http://schemas.microsoft.com/office/drawing/2014/main" id="{868B6862-5CC5-4906-AC03-EA9661AD1346}"/>
                </a:ext>
              </a:extLst>
            </p:cNvPr>
            <p:cNvSpPr>
              <a:spLocks noChangeArrowheads="1"/>
            </p:cNvSpPr>
            <p:nvPr/>
          </p:nvSpPr>
          <p:spPr bwMode="auto">
            <a:xfrm>
              <a:off x="11405911" y="6844386"/>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4000" dirty="0">
                  <a:solidFill>
                    <a:schemeClr val="bg1"/>
                  </a:solidFill>
                  <a:effectLst/>
                  <a:latin typeface="Amaranth" panose="02000503050000020004" pitchFamily="2" charset="0"/>
                </a:rPr>
                <a:t>Method</a:t>
              </a:r>
            </a:p>
          </p:txBody>
        </p:sp>
        <p:sp>
          <p:nvSpPr>
            <p:cNvPr id="28" name="Rectangle 27">
              <a:extLst>
                <a:ext uri="{FF2B5EF4-FFF2-40B4-BE49-F238E27FC236}">
                  <a16:creationId xmlns:a16="http://schemas.microsoft.com/office/drawing/2014/main" id="{C0ECA15B-D57A-4C67-9B14-717A27179EE1}"/>
                </a:ext>
              </a:extLst>
            </p:cNvPr>
            <p:cNvSpPr>
              <a:spLocks noChangeArrowheads="1"/>
            </p:cNvSpPr>
            <p:nvPr/>
          </p:nvSpPr>
          <p:spPr bwMode="auto">
            <a:xfrm>
              <a:off x="20735249" y="684438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b="1">
                <a:solidFill>
                  <a:schemeClr val="bg1"/>
                </a:solidFill>
                <a:effectLst/>
              </a:endParaRPr>
            </a:p>
          </p:txBody>
        </p:sp>
      </p:grpSp>
      <p:grpSp>
        <p:nvGrpSpPr>
          <p:cNvPr id="7" name="Group 6">
            <a:extLst>
              <a:ext uri="{FF2B5EF4-FFF2-40B4-BE49-F238E27FC236}">
                <a16:creationId xmlns:a16="http://schemas.microsoft.com/office/drawing/2014/main" id="{1FE51DEE-2779-4243-9997-943271344DE1}"/>
              </a:ext>
            </a:extLst>
          </p:cNvPr>
          <p:cNvGrpSpPr/>
          <p:nvPr/>
        </p:nvGrpSpPr>
        <p:grpSpPr>
          <a:xfrm>
            <a:off x="22327952" y="7517019"/>
            <a:ext cx="10058400" cy="856942"/>
            <a:chOff x="22233931" y="6844384"/>
            <a:chExt cx="10248900" cy="856942"/>
          </a:xfrm>
        </p:grpSpPr>
        <p:sp>
          <p:nvSpPr>
            <p:cNvPr id="50" name="Rectangle 49">
              <a:extLst>
                <a:ext uri="{FF2B5EF4-FFF2-40B4-BE49-F238E27FC236}">
                  <a16:creationId xmlns:a16="http://schemas.microsoft.com/office/drawing/2014/main" id="{3D96BB99-3F6E-4E73-BA6B-A122D83B12A2}"/>
                </a:ext>
              </a:extLst>
            </p:cNvPr>
            <p:cNvSpPr>
              <a:spLocks noChangeArrowheads="1"/>
            </p:cNvSpPr>
            <p:nvPr/>
          </p:nvSpPr>
          <p:spPr bwMode="auto">
            <a:xfrm>
              <a:off x="22233931" y="6844386"/>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4000" dirty="0">
                  <a:solidFill>
                    <a:schemeClr val="bg1"/>
                  </a:solidFill>
                  <a:effectLst/>
                  <a:latin typeface="Amaranth" panose="02000503050000020004" pitchFamily="2" charset="0"/>
                </a:rPr>
                <a:t>Results</a:t>
              </a:r>
            </a:p>
          </p:txBody>
        </p:sp>
        <p:sp>
          <p:nvSpPr>
            <p:cNvPr id="29" name="Rectangle 28">
              <a:extLst>
                <a:ext uri="{FF2B5EF4-FFF2-40B4-BE49-F238E27FC236}">
                  <a16:creationId xmlns:a16="http://schemas.microsoft.com/office/drawing/2014/main" id="{CFDFC62C-7DBC-4918-BD7E-6F82B8268D22}"/>
                </a:ext>
              </a:extLst>
            </p:cNvPr>
            <p:cNvSpPr>
              <a:spLocks noChangeArrowheads="1"/>
            </p:cNvSpPr>
            <p:nvPr/>
          </p:nvSpPr>
          <p:spPr bwMode="auto">
            <a:xfrm>
              <a:off x="31564498" y="684438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b="1">
                <a:solidFill>
                  <a:schemeClr val="bg1"/>
                </a:solidFill>
                <a:effectLst/>
              </a:endParaRPr>
            </a:p>
          </p:txBody>
        </p:sp>
      </p:grpSp>
      <p:grpSp>
        <p:nvGrpSpPr>
          <p:cNvPr id="5" name="Group 4">
            <a:extLst>
              <a:ext uri="{FF2B5EF4-FFF2-40B4-BE49-F238E27FC236}">
                <a16:creationId xmlns:a16="http://schemas.microsoft.com/office/drawing/2014/main" id="{E612FF66-216D-4C55-B19B-0FC36109F154}"/>
              </a:ext>
            </a:extLst>
          </p:cNvPr>
          <p:cNvGrpSpPr/>
          <p:nvPr/>
        </p:nvGrpSpPr>
        <p:grpSpPr>
          <a:xfrm>
            <a:off x="33155973" y="7513379"/>
            <a:ext cx="10058400" cy="856940"/>
            <a:chOff x="33061951" y="6840744"/>
            <a:chExt cx="10248900" cy="856940"/>
          </a:xfrm>
        </p:grpSpPr>
        <p:sp>
          <p:nvSpPr>
            <p:cNvPr id="53" name="Rectangle 52">
              <a:extLst>
                <a:ext uri="{FF2B5EF4-FFF2-40B4-BE49-F238E27FC236}">
                  <a16:creationId xmlns:a16="http://schemas.microsoft.com/office/drawing/2014/main" id="{0BE282AE-183A-4D49-B152-23A5A101BEA6}"/>
                </a:ext>
              </a:extLst>
            </p:cNvPr>
            <p:cNvSpPr>
              <a:spLocks noChangeArrowheads="1"/>
            </p:cNvSpPr>
            <p:nvPr/>
          </p:nvSpPr>
          <p:spPr bwMode="auto">
            <a:xfrm>
              <a:off x="33061951" y="6840744"/>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4000" dirty="0">
                  <a:solidFill>
                    <a:schemeClr val="bg1"/>
                  </a:solidFill>
                  <a:effectLst/>
                  <a:latin typeface="Amaranth" panose="02000503050000020004" pitchFamily="2" charset="0"/>
                </a:rPr>
                <a:t>Discussion</a:t>
              </a:r>
            </a:p>
          </p:txBody>
        </p:sp>
        <p:sp>
          <p:nvSpPr>
            <p:cNvPr id="30" name="Rectangle 29">
              <a:extLst>
                <a:ext uri="{FF2B5EF4-FFF2-40B4-BE49-F238E27FC236}">
                  <a16:creationId xmlns:a16="http://schemas.microsoft.com/office/drawing/2014/main" id="{52B128EB-2DA8-44BC-A200-793469645B05}"/>
                </a:ext>
              </a:extLst>
            </p:cNvPr>
            <p:cNvSpPr>
              <a:spLocks noChangeArrowheads="1"/>
            </p:cNvSpPr>
            <p:nvPr/>
          </p:nvSpPr>
          <p:spPr bwMode="auto">
            <a:xfrm>
              <a:off x="42392519" y="6840744"/>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a:solidFill>
                  <a:schemeClr val="bg1"/>
                </a:solidFill>
                <a:effectLst/>
                <a:latin typeface="Amaranth" panose="02000503050000020004" pitchFamily="2" charset="0"/>
              </a:endParaRPr>
            </a:p>
          </p:txBody>
        </p:sp>
      </p:grpSp>
      <p:grpSp>
        <p:nvGrpSpPr>
          <p:cNvPr id="3" name="Group 2">
            <a:extLst>
              <a:ext uri="{FF2B5EF4-FFF2-40B4-BE49-F238E27FC236}">
                <a16:creationId xmlns:a16="http://schemas.microsoft.com/office/drawing/2014/main" id="{E3CB2D51-0CFB-4547-9E7E-2EBEE98CC73F}"/>
              </a:ext>
            </a:extLst>
          </p:cNvPr>
          <p:cNvGrpSpPr/>
          <p:nvPr/>
        </p:nvGrpSpPr>
        <p:grpSpPr>
          <a:xfrm>
            <a:off x="33155973" y="28980628"/>
            <a:ext cx="10058400" cy="860582"/>
            <a:chOff x="33064410" y="18071703"/>
            <a:chExt cx="10248900" cy="860582"/>
          </a:xfrm>
        </p:grpSpPr>
        <p:sp>
          <p:nvSpPr>
            <p:cNvPr id="31" name="Rectangle 30">
              <a:extLst>
                <a:ext uri="{FF2B5EF4-FFF2-40B4-BE49-F238E27FC236}">
                  <a16:creationId xmlns:a16="http://schemas.microsoft.com/office/drawing/2014/main" id="{BD8DDA4A-F946-471D-8C5F-A6BA61420577}"/>
                </a:ext>
              </a:extLst>
            </p:cNvPr>
            <p:cNvSpPr>
              <a:spLocks noChangeArrowheads="1"/>
            </p:cNvSpPr>
            <p:nvPr/>
          </p:nvSpPr>
          <p:spPr bwMode="auto">
            <a:xfrm>
              <a:off x="42392519" y="18071703"/>
              <a:ext cx="918333" cy="856940"/>
            </a:xfrm>
            <a:prstGeom prst="rect">
              <a:avLst/>
            </a:prstGeom>
            <a:solidFill>
              <a:schemeClr val="tx1">
                <a:alpha val="25000"/>
              </a:schemeClr>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endParaRPr lang="en-US" sz="3600">
                <a:solidFill>
                  <a:schemeClr val="bg1"/>
                </a:solidFill>
                <a:effectLst/>
                <a:latin typeface="Amaranth" panose="02000503050000020004" pitchFamily="2" charset="0"/>
              </a:endParaRPr>
            </a:p>
          </p:txBody>
        </p:sp>
        <p:sp>
          <p:nvSpPr>
            <p:cNvPr id="59" name="Rectangle 58">
              <a:extLst>
                <a:ext uri="{FF2B5EF4-FFF2-40B4-BE49-F238E27FC236}">
                  <a16:creationId xmlns:a16="http://schemas.microsoft.com/office/drawing/2014/main" id="{5EDC1F28-88BB-4DAD-9112-B4904B4A7E46}"/>
                </a:ext>
              </a:extLst>
            </p:cNvPr>
            <p:cNvSpPr>
              <a:spLocks noChangeArrowheads="1"/>
            </p:cNvSpPr>
            <p:nvPr/>
          </p:nvSpPr>
          <p:spPr bwMode="auto">
            <a:xfrm>
              <a:off x="33064410" y="18075345"/>
              <a:ext cx="10248900" cy="856940"/>
            </a:xfrm>
            <a:prstGeom prst="rect">
              <a:avLst/>
            </a:prstGeom>
            <a:solidFill>
              <a:srgbClr val="03AD80"/>
            </a:solidFill>
            <a:ln w="12700">
              <a:noFill/>
              <a:miter lim="800000"/>
            </a:ln>
          </p:spPr>
          <p:txBody>
            <a:bodyPr wrap="none" lIns="274320" tIns="73152" rIns="274320" bIns="68563" anchor="ctr" anchorCtr="0"/>
            <a:ls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defTabSz="4702588">
                <a:defRPr/>
              </a:pPr>
              <a:r>
                <a:rPr lang="en-US" sz="4000" dirty="0">
                  <a:solidFill>
                    <a:schemeClr val="bg1"/>
                  </a:solidFill>
                  <a:effectLst/>
                  <a:latin typeface="Amaranth" panose="02000503050000020004" pitchFamily="2" charset="0"/>
                </a:rPr>
                <a:t>Acknowledgements</a:t>
              </a:r>
            </a:p>
          </p:txBody>
        </p:sp>
      </p:grpSp>
      <p:sp>
        <p:nvSpPr>
          <p:cNvPr id="64" name="Text Box 6">
            <a:extLst>
              <a:ext uri="{FF2B5EF4-FFF2-40B4-BE49-F238E27FC236}">
                <a16:creationId xmlns:a16="http://schemas.microsoft.com/office/drawing/2014/main" id="{862E7ADB-31DC-4FA6-AC30-3482F9072D83}"/>
              </a:ext>
            </a:extLst>
          </p:cNvPr>
          <p:cNvSpPr txBox="1">
            <a:spLocks noChangeArrowheads="1"/>
          </p:cNvSpPr>
          <p:nvPr/>
        </p:nvSpPr>
        <p:spPr bwMode="auto">
          <a:xfrm>
            <a:off x="11728532" y="8714072"/>
            <a:ext cx="9601200" cy="23837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800" b="1" dirty="0">
                <a:latin typeface="+mn-lt"/>
                <a:ea typeface="Open Sans" panose="020B0606030504020204" pitchFamily="34" charset="0"/>
                <a:cs typeface="Open Sans" panose="020B0606030504020204" pitchFamily="34" charset="0"/>
              </a:rPr>
              <a:t>Participants</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Cannabis users who have experienced a traumatic event</a:t>
            </a:r>
          </a:p>
          <a:p>
            <a:pPr marL="457200" indent="-457200">
              <a:buFont typeface="Arial" panose="020B0604020202020204" pitchFamily="34" charset="0"/>
              <a:buChar char="•"/>
            </a:pPr>
            <a:r>
              <a:rPr lang="en-US" sz="2700" i="1" dirty="0">
                <a:latin typeface="+mn-lt"/>
                <a:ea typeface="Open Sans" panose="020B0606030504020204" pitchFamily="34" charset="0"/>
                <a:cs typeface="Open Sans" panose="020B0606030504020204" pitchFamily="34" charset="0"/>
              </a:rPr>
              <a:t>N </a:t>
            </a:r>
            <a:r>
              <a:rPr lang="en-US" sz="2700" dirty="0">
                <a:latin typeface="+mn-lt"/>
                <a:ea typeface="Open Sans" panose="020B0606030504020204" pitchFamily="34" charset="0"/>
                <a:cs typeface="Open Sans" panose="020B0606030504020204" pitchFamily="34" charset="0"/>
              </a:rPr>
              <a:t>= 51 (54.9% male, 72.5% Caucasian)</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M</a:t>
            </a:r>
            <a:r>
              <a:rPr lang="en-US" sz="2700" baseline="-25000" dirty="0">
                <a:latin typeface="+mn-lt"/>
                <a:ea typeface="Open Sans" panose="020B0606030504020204" pitchFamily="34" charset="0"/>
                <a:cs typeface="Open Sans" panose="020B0606030504020204" pitchFamily="34" charset="0"/>
              </a:rPr>
              <a:t>age</a:t>
            </a:r>
            <a:r>
              <a:rPr lang="en-US" sz="2700" dirty="0">
                <a:latin typeface="+mn-lt"/>
                <a:ea typeface="Open Sans" panose="020B0606030504020204" pitchFamily="34" charset="0"/>
                <a:cs typeface="Open Sans" panose="020B0606030504020204" pitchFamily="34" charset="0"/>
              </a:rPr>
              <a:t> = 34.61 (</a:t>
            </a:r>
            <a:r>
              <a:rPr lang="en-US" sz="2700" i="1" dirty="0">
                <a:latin typeface="+mn-lt"/>
                <a:ea typeface="Open Sans" panose="020B0606030504020204" pitchFamily="34" charset="0"/>
                <a:cs typeface="Open Sans" panose="020B0606030504020204" pitchFamily="34" charset="0"/>
              </a:rPr>
              <a:t>SD</a:t>
            </a:r>
            <a:r>
              <a:rPr lang="en-US" sz="2700" dirty="0">
                <a:latin typeface="+mn-lt"/>
                <a:ea typeface="Open Sans" panose="020B0606030504020204" pitchFamily="34" charset="0"/>
                <a:cs typeface="Open Sans" panose="020B0606030504020204" pitchFamily="34" charset="0"/>
              </a:rPr>
              <a:t>= 13.01) </a:t>
            </a:r>
          </a:p>
          <a:p>
            <a:pPr marL="457200" indent="-457200">
              <a:buFont typeface="Arial" panose="020B0604020202020204" pitchFamily="34" charset="0"/>
              <a:buChar char="•"/>
            </a:pPr>
            <a:endParaRPr lang="en-US" sz="2600" i="1" dirty="0">
              <a:latin typeface="+mn-lt"/>
              <a:ea typeface="Open Sans" panose="020B0606030504020204" pitchFamily="34" charset="0"/>
              <a:cs typeface="Open Sans" panose="020B0606030504020204" pitchFamily="34" charset="0"/>
            </a:endParaRPr>
          </a:p>
          <a:p>
            <a:r>
              <a:rPr lang="en-US" sz="2800" b="1" dirty="0">
                <a:latin typeface="+mn-lt"/>
                <a:ea typeface="Open Sans" panose="020B0606030504020204" pitchFamily="34" charset="0"/>
                <a:cs typeface="Open Sans" panose="020B0606030504020204" pitchFamily="34" charset="0"/>
              </a:rPr>
              <a:t>Procedure</a:t>
            </a:r>
            <a:endParaRPr lang="en-US" sz="28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700" i="1" dirty="0">
              <a:latin typeface="+mn-lt"/>
              <a:ea typeface="Open Sans" panose="020B0606030504020204" pitchFamily="34" charset="0"/>
              <a:cs typeface="Open Sans" panose="020B0606030504020204" pitchFamily="34" charset="0"/>
            </a:endParaRPr>
          </a:p>
          <a:p>
            <a:endParaRPr lang="en-US" sz="2700" i="1" dirty="0">
              <a:latin typeface="+mn-lt"/>
              <a:ea typeface="Open Sans" panose="020B0606030504020204" pitchFamily="34" charset="0"/>
              <a:cs typeface="Open Sans" panose="020B0606030504020204" pitchFamily="34" charset="0"/>
            </a:endParaRPr>
          </a:p>
          <a:p>
            <a:endParaRPr lang="en-US" sz="2700" i="1" dirty="0">
              <a:latin typeface="+mn-lt"/>
              <a:ea typeface="Open Sans" panose="020B0606030504020204" pitchFamily="34" charset="0"/>
              <a:cs typeface="Open Sans" panose="020B0606030504020204" pitchFamily="34" charset="0"/>
            </a:endParaRPr>
          </a:p>
          <a:p>
            <a:endParaRPr lang="en-US" sz="2700" i="1" dirty="0">
              <a:latin typeface="+mn-lt"/>
              <a:ea typeface="Open Sans" panose="020B0606030504020204" pitchFamily="34" charset="0"/>
              <a:cs typeface="Open Sans" panose="020B0606030504020204" pitchFamily="34" charset="0"/>
            </a:endParaRPr>
          </a:p>
          <a:p>
            <a:r>
              <a:rPr lang="en-CA" sz="2700" i="1" dirty="0"/>
              <a:t>“The friend reaches out and grabs the man they are picking on. The other man stabs a knife into his back once. He has no remorse on his face.”</a:t>
            </a:r>
          </a:p>
          <a:p>
            <a:endParaRPr lang="en-US" sz="2700" i="1" dirty="0">
              <a:latin typeface="+mn-lt"/>
              <a:ea typeface="Open Sans" panose="020B0606030504020204" pitchFamily="34" charset="0"/>
              <a:cs typeface="Open Sans" panose="020B0606030504020204" pitchFamily="34" charset="0"/>
            </a:endParaRPr>
          </a:p>
          <a:p>
            <a:r>
              <a:rPr lang="en-US" sz="2800" b="1" dirty="0">
                <a:latin typeface="+mn-lt"/>
                <a:ea typeface="Open Sans" panose="020B0606030504020204" pitchFamily="34" charset="0"/>
                <a:cs typeface="Open Sans" panose="020B0606030504020204" pitchFamily="34" charset="0"/>
              </a:rPr>
              <a:t>Measures</a:t>
            </a:r>
          </a:p>
          <a:p>
            <a:pPr marL="457200" indent="-4572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i="1" dirty="0">
                <a:latin typeface="+mn-lt"/>
                <a:ea typeface="Open Sans" panose="020B0606030504020204" pitchFamily="34" charset="0"/>
                <a:cs typeface="Open Sans" panose="020B0606030504020204" pitchFamily="34" charset="0"/>
              </a:rPr>
              <a:t>PTSD Checklist for DSM-5 (PCL-5): </a:t>
            </a:r>
            <a:r>
              <a:rPr lang="en-US" sz="2700" dirty="0">
                <a:latin typeface="+mn-lt"/>
                <a:ea typeface="Open Sans" panose="020B0606030504020204" pitchFamily="34" charset="0"/>
                <a:cs typeface="Open Sans" panose="020B0606030504020204" pitchFamily="34" charset="0"/>
              </a:rPr>
              <a:t>20 questions assessing PTSD symptoms</a:t>
            </a:r>
            <a:r>
              <a:rPr lang="en-US" sz="2700" baseline="30000" dirty="0">
                <a:latin typeface="+mn-lt"/>
                <a:ea typeface="Open Sans" panose="020B0606030504020204" pitchFamily="34" charset="0"/>
                <a:cs typeface="Open Sans" panose="020B0606030504020204" pitchFamily="34" charset="0"/>
              </a:rPr>
              <a:t>12</a:t>
            </a:r>
            <a:endParaRPr lang="en-US" sz="2700"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i="1" dirty="0">
                <a:latin typeface="+mn-lt"/>
                <a:ea typeface="Open Sans" panose="020B0606030504020204" pitchFamily="34" charset="0"/>
                <a:cs typeface="Open Sans" panose="020B0606030504020204" pitchFamily="34" charset="0"/>
              </a:rPr>
              <a:t>Marijuana Motives Measure (MMM): </a:t>
            </a:r>
            <a:r>
              <a:rPr lang="en-US" sz="2700" dirty="0">
                <a:latin typeface="+mn-lt"/>
                <a:ea typeface="Open Sans" panose="020B0606030504020204" pitchFamily="34" charset="0"/>
                <a:cs typeface="Open Sans" panose="020B0606030504020204" pitchFamily="34" charset="0"/>
              </a:rPr>
              <a:t>25 questions examining the 5 cannabis use motives</a:t>
            </a:r>
            <a:r>
              <a:rPr lang="en-US" sz="2700" baseline="30000" dirty="0">
                <a:latin typeface="+mn-lt"/>
                <a:ea typeface="Open Sans" panose="020B0606030504020204" pitchFamily="34" charset="0"/>
                <a:cs typeface="Open Sans" panose="020B0606030504020204" pitchFamily="34" charset="0"/>
              </a:rPr>
              <a:t>13</a:t>
            </a:r>
            <a:endParaRPr lang="en-US" sz="2700"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i="1" dirty="0">
                <a:latin typeface="+mn-lt"/>
                <a:ea typeface="Open Sans" panose="020B0606030504020204" pitchFamily="34" charset="0"/>
                <a:cs typeface="Open Sans" panose="020B0606030504020204" pitchFamily="34" charset="0"/>
              </a:rPr>
              <a:t>The Scene Construction Questionnaire</a:t>
            </a:r>
            <a:r>
              <a:rPr lang="en-US" sz="2700" i="1">
                <a:latin typeface="+mn-lt"/>
                <a:ea typeface="Open Sans" panose="020B0606030504020204" pitchFamily="34" charset="0"/>
                <a:cs typeface="Open Sans" panose="020B0606030504020204" pitchFamily="34" charset="0"/>
              </a:rPr>
              <a:t>: </a:t>
            </a:r>
            <a:r>
              <a:rPr lang="en-US" sz="2700" i="1" dirty="0">
                <a:latin typeface="+mn-lt"/>
                <a:ea typeface="Open Sans" panose="020B0606030504020204" pitchFamily="34" charset="0"/>
                <a:cs typeface="Open Sans" panose="020B0606030504020204" pitchFamily="34" charset="0"/>
              </a:rPr>
              <a:t>G</a:t>
            </a:r>
            <a:r>
              <a:rPr lang="en-US" sz="2700">
                <a:latin typeface="+mn-lt"/>
                <a:ea typeface="Open Sans" panose="020B0606030504020204" pitchFamily="34" charset="0"/>
                <a:cs typeface="Open Sans" panose="020B0606030504020204" pitchFamily="34" charset="0"/>
              </a:rPr>
              <a:t>uide </a:t>
            </a:r>
            <a:r>
              <a:rPr lang="en-US" sz="2700" dirty="0">
                <a:latin typeface="+mn-lt"/>
                <a:ea typeface="Open Sans" panose="020B0606030504020204" pitchFamily="34" charset="0"/>
                <a:cs typeface="Open Sans" panose="020B0606030504020204" pitchFamily="34" charset="0"/>
              </a:rPr>
              <a:t>followed in session 1 to obtain information about the three personal cues</a:t>
            </a:r>
            <a:r>
              <a:rPr lang="en-US" sz="2700" baseline="30000" dirty="0">
                <a:latin typeface="+mn-lt"/>
                <a:ea typeface="Open Sans" panose="020B0606030504020204" pitchFamily="34" charset="0"/>
                <a:cs typeface="Open Sans" panose="020B0606030504020204" pitchFamily="34" charset="0"/>
              </a:rPr>
              <a:t>14</a:t>
            </a:r>
            <a:endParaRPr lang="en-US" sz="2700"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i="1" dirty="0">
                <a:latin typeface="+mn-lt"/>
                <a:ea typeface="Open Sans" panose="020B0606030504020204" pitchFamily="34" charset="0"/>
                <a:cs typeface="Open Sans" panose="020B0606030504020204" pitchFamily="34" charset="0"/>
              </a:rPr>
              <a:t>Marijuana Craving Questionnaire – Short Form (MCQ-SF): </a:t>
            </a:r>
            <a:r>
              <a:rPr lang="en-US" sz="2700" dirty="0">
                <a:latin typeface="+mn-lt"/>
                <a:ea typeface="Open Sans" panose="020B0606030504020204" pitchFamily="34" charset="0"/>
                <a:cs typeface="Open Sans" panose="020B0606030504020204" pitchFamily="34" charset="0"/>
              </a:rPr>
              <a:t>12-item self-report to examine cannabis craving after each cue</a:t>
            </a:r>
            <a:r>
              <a:rPr lang="en-US" sz="2700" baseline="30000" dirty="0">
                <a:latin typeface="+mn-lt"/>
                <a:ea typeface="Open Sans" panose="020B0606030504020204" pitchFamily="34" charset="0"/>
                <a:cs typeface="Open Sans" panose="020B0606030504020204" pitchFamily="34" charset="0"/>
              </a:rPr>
              <a:t>15</a:t>
            </a:r>
            <a:endParaRPr lang="en-US" sz="27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r>
              <a:rPr lang="en-US" sz="2800" b="1" dirty="0">
                <a:latin typeface="+mn-lt"/>
                <a:ea typeface="Open Sans" panose="020B0606030504020204" pitchFamily="34" charset="0"/>
                <a:cs typeface="Open Sans" panose="020B0606030504020204" pitchFamily="34" charset="0"/>
              </a:rPr>
              <a:t>Data Analysis</a:t>
            </a:r>
            <a:endParaRPr lang="en-US" sz="2600" b="1"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i="1" dirty="0">
                <a:latin typeface="+mn-lt"/>
                <a:ea typeface="Open Sans" panose="020B0606030504020204" pitchFamily="34" charset="0"/>
                <a:cs typeface="Open Sans" panose="020B0606030504020204" pitchFamily="34" charset="0"/>
              </a:rPr>
              <a:t>Hypothesis 1: </a:t>
            </a:r>
            <a:r>
              <a:rPr lang="en-US" sz="2700" dirty="0">
                <a:latin typeface="+mn-lt"/>
                <a:ea typeface="Open Sans" panose="020B0606030504020204" pitchFamily="34" charset="0"/>
                <a:cs typeface="Open Sans" panose="020B0606030504020204" pitchFamily="34" charset="0"/>
              </a:rPr>
              <a:t>Linear regression </a:t>
            </a:r>
          </a:p>
          <a:p>
            <a:pPr marL="457200" indent="-457200">
              <a:buFont typeface="Arial" panose="020B0604020202020204" pitchFamily="34" charset="0"/>
              <a:buChar char="•"/>
            </a:pPr>
            <a:r>
              <a:rPr lang="en-US" sz="2700" i="1" dirty="0">
                <a:latin typeface="+mn-lt"/>
                <a:ea typeface="Open Sans" panose="020B0606030504020204" pitchFamily="34" charset="0"/>
                <a:cs typeface="Open Sans" panose="020B0606030504020204" pitchFamily="34" charset="0"/>
              </a:rPr>
              <a:t>Hypothesis 2: </a:t>
            </a:r>
            <a:r>
              <a:rPr lang="en-US" sz="2700" dirty="0">
                <a:latin typeface="+mn-lt"/>
                <a:ea typeface="Open Sans" panose="020B0606030504020204" pitchFamily="34" charset="0"/>
                <a:cs typeface="Open Sans" panose="020B0606030504020204" pitchFamily="34" charset="0"/>
              </a:rPr>
              <a:t>Boot-strapped confidence intervals (</a:t>
            </a:r>
            <a:r>
              <a:rPr lang="en-US" sz="2700" i="1" dirty="0">
                <a:latin typeface="+mn-lt"/>
                <a:ea typeface="Open Sans" panose="020B0606030504020204" pitchFamily="34" charset="0"/>
                <a:cs typeface="Open Sans" panose="020B0606030504020204" pitchFamily="34" charset="0"/>
              </a:rPr>
              <a:t>CI</a:t>
            </a:r>
            <a:r>
              <a:rPr lang="en-US" sz="2700" dirty="0">
                <a:latin typeface="+mn-lt"/>
                <a:ea typeface="Open Sans" panose="020B0606030504020204" pitchFamily="34" charset="0"/>
                <a:cs typeface="Open Sans" panose="020B0606030504020204" pitchFamily="34" charset="0"/>
              </a:rPr>
              <a:t>s)</a:t>
            </a:r>
          </a:p>
        </p:txBody>
      </p:sp>
      <p:sp>
        <p:nvSpPr>
          <p:cNvPr id="251" name="Text Box 6">
            <a:extLst>
              <a:ext uri="{FF2B5EF4-FFF2-40B4-BE49-F238E27FC236}">
                <a16:creationId xmlns:a16="http://schemas.microsoft.com/office/drawing/2014/main" id="{415768D9-2D35-44FA-889C-1EC1DE8F0C08}"/>
              </a:ext>
            </a:extLst>
          </p:cNvPr>
          <p:cNvSpPr txBox="1">
            <a:spLocks noChangeArrowheads="1"/>
          </p:cNvSpPr>
          <p:nvPr/>
        </p:nvSpPr>
        <p:spPr bwMode="auto">
          <a:xfrm>
            <a:off x="22556552" y="8655031"/>
            <a:ext cx="9601200" cy="2654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800" b="1" dirty="0">
                <a:latin typeface="+mn-lt"/>
                <a:ea typeface="Open Sans" panose="020B0606030504020204" pitchFamily="34" charset="0"/>
                <a:cs typeface="Open Sans" panose="020B0606030504020204" pitchFamily="34" charset="0"/>
              </a:rPr>
              <a:t>Descriptive statistics</a:t>
            </a: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r>
              <a:rPr lang="en-US" sz="2700" dirty="0">
                <a:latin typeface="+mn-lt"/>
                <a:ea typeface="Open Sans" panose="020B0606030504020204" pitchFamily="34" charset="0"/>
                <a:cs typeface="Open Sans" panose="020B0606030504020204" pitchFamily="34" charset="0"/>
              </a:rPr>
              <a:t>Means and standard deviations of the three model variables.</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The mean PCL-5 score is just above clinical cutoff for a PTSD diagnosis</a:t>
            </a:r>
            <a:r>
              <a:rPr lang="en-US" sz="2700" baseline="30000" dirty="0">
                <a:latin typeface="+mn-lt"/>
                <a:ea typeface="Open Sans" panose="020B0606030504020204" pitchFamily="34" charset="0"/>
                <a:cs typeface="Open Sans" panose="020B0606030504020204" pitchFamily="34" charset="0"/>
              </a:rPr>
              <a:t>12</a:t>
            </a:r>
            <a:endParaRPr lang="en-US" sz="2700"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Craving scores higher than ratings for a population beginning a quit attempt</a:t>
            </a:r>
            <a:r>
              <a:rPr lang="en-US" sz="2700" baseline="30000" dirty="0">
                <a:latin typeface="+mn-lt"/>
                <a:ea typeface="Open Sans" panose="020B0606030504020204" pitchFamily="34" charset="0"/>
                <a:cs typeface="Open Sans" panose="020B0606030504020204" pitchFamily="34" charset="0"/>
              </a:rPr>
              <a:t>16</a:t>
            </a:r>
            <a:endParaRPr lang="en-US" sz="2700"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r>
              <a:rPr lang="en-US" sz="2800" b="1" dirty="0">
                <a:latin typeface="+mn-lt"/>
                <a:ea typeface="Open Sans" panose="020B0606030504020204" pitchFamily="34" charset="0"/>
                <a:cs typeface="Open Sans" panose="020B0606030504020204" pitchFamily="34" charset="0"/>
              </a:rPr>
              <a:t>Hypothesis tests</a:t>
            </a:r>
          </a:p>
          <a:p>
            <a:endParaRPr lang="en-US" sz="2600" i="1" dirty="0">
              <a:latin typeface="+mn-lt"/>
              <a:ea typeface="Open Sans" panose="020B0606030504020204" pitchFamily="34" charset="0"/>
              <a:cs typeface="Open Sans" panose="020B0606030504020204" pitchFamily="34" charset="0"/>
            </a:endParaRPr>
          </a:p>
          <a:p>
            <a:r>
              <a:rPr lang="en-US" sz="2600" dirty="0">
                <a:latin typeface="+mn-lt"/>
                <a:ea typeface="Open Sans" panose="020B0606030504020204" pitchFamily="34" charset="0"/>
                <a:cs typeface="Open Sans" panose="020B0606030504020204" pitchFamily="34" charset="0"/>
              </a:rPr>
              <a:t> </a:t>
            </a:r>
            <a:r>
              <a:rPr lang="en-US" sz="2700" i="1" dirty="0">
                <a:latin typeface="+mn-lt"/>
                <a:ea typeface="Open Sans" panose="020B0606030504020204" pitchFamily="34" charset="0"/>
                <a:cs typeface="Open Sans" panose="020B0606030504020204" pitchFamily="34" charset="0"/>
              </a:rPr>
              <a:t>Hypothesis 1:</a:t>
            </a: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pPr algn="ctr"/>
            <a:endParaRPr lang="en-US" sz="2600" dirty="0">
              <a:latin typeface="+mn-lt"/>
              <a:ea typeface="Open Sans" panose="020B0606030504020204" pitchFamily="34" charset="0"/>
              <a:cs typeface="Open Sans" panose="020B0606030504020204" pitchFamily="34" charset="0"/>
            </a:endParaRPr>
          </a:p>
          <a:p>
            <a:pPr algn="ctr"/>
            <a:r>
              <a:rPr lang="en-US" sz="2600" dirty="0">
                <a:latin typeface="+mn-lt"/>
                <a:ea typeface="Open Sans" panose="020B0606030504020204" pitchFamily="34" charset="0"/>
                <a:cs typeface="Open Sans" panose="020B0606030504020204" pitchFamily="34" charset="0"/>
              </a:rPr>
              <a:t>*</a:t>
            </a:r>
            <a:r>
              <a:rPr lang="en-US" sz="2700" dirty="0">
                <a:latin typeface="+mn-lt"/>
                <a:ea typeface="Open Sans" panose="020B0606030504020204" pitchFamily="34" charset="0"/>
                <a:cs typeface="Open Sans" panose="020B0606030504020204" pitchFamily="34" charset="0"/>
              </a:rPr>
              <a:t>Significant path</a:t>
            </a:r>
          </a:p>
          <a:p>
            <a:endParaRPr lang="en-US" sz="2600"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The total effect (</a:t>
            </a:r>
            <a:r>
              <a:rPr lang="en-US" sz="2700" i="1" dirty="0">
                <a:latin typeface="+mn-lt"/>
                <a:ea typeface="Open Sans" panose="020B0606030504020204" pitchFamily="34" charset="0"/>
                <a:cs typeface="Open Sans" panose="020B0606030504020204" pitchFamily="34" charset="0"/>
              </a:rPr>
              <a:t>c)</a:t>
            </a:r>
            <a:r>
              <a:rPr lang="en-US" sz="2700" dirty="0">
                <a:latin typeface="+mn-lt"/>
                <a:ea typeface="Open Sans" panose="020B0606030504020204" pitchFamily="34" charset="0"/>
                <a:cs typeface="Open Sans" panose="020B0606030504020204" pitchFamily="34" charset="0"/>
              </a:rPr>
              <a:t> of PTSD symptoms to cannabis craving to a trauma cue was significant</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Therefore our first hypothesis was supported</a:t>
            </a:r>
          </a:p>
          <a:p>
            <a:endParaRPr lang="en-US" sz="2600"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r>
              <a:rPr lang="en-US" sz="2700" i="1" dirty="0">
                <a:latin typeface="+mn-lt"/>
                <a:ea typeface="Open Sans" panose="020B0606030504020204" pitchFamily="34" charset="0"/>
                <a:cs typeface="Open Sans" panose="020B0606030504020204" pitchFamily="34" charset="0"/>
              </a:rPr>
              <a:t>Hypothesis 2:</a:t>
            </a: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pPr algn="ctr"/>
            <a:endParaRPr lang="en-US" sz="2600" i="1" dirty="0">
              <a:latin typeface="+mn-lt"/>
              <a:ea typeface="Open Sans" panose="020B0606030504020204" pitchFamily="34" charset="0"/>
              <a:cs typeface="Open Sans" panose="020B0606030504020204" pitchFamily="34" charset="0"/>
            </a:endParaRPr>
          </a:p>
          <a:p>
            <a:pPr algn="ctr"/>
            <a:endParaRPr lang="en-US" sz="2600" i="1" dirty="0">
              <a:latin typeface="+mn-lt"/>
              <a:ea typeface="Open Sans" panose="020B0606030504020204" pitchFamily="34" charset="0"/>
              <a:cs typeface="Open Sans" panose="020B0606030504020204" pitchFamily="34" charset="0"/>
            </a:endParaRPr>
          </a:p>
          <a:p>
            <a:pPr algn="ctr"/>
            <a:endParaRPr lang="en-US" sz="2600" i="1" dirty="0">
              <a:latin typeface="+mn-lt"/>
              <a:ea typeface="Open Sans" panose="020B0606030504020204" pitchFamily="34" charset="0"/>
              <a:cs typeface="Open Sans" panose="020B0606030504020204" pitchFamily="34" charset="0"/>
            </a:endParaRPr>
          </a:p>
          <a:p>
            <a:pPr algn="ctr"/>
            <a:endParaRPr lang="en-US" sz="2700" i="1" dirty="0">
              <a:latin typeface="+mn-lt"/>
              <a:ea typeface="Open Sans" panose="020B0606030504020204" pitchFamily="34" charset="0"/>
              <a:cs typeface="Open Sans" panose="020B0606030504020204" pitchFamily="34" charset="0"/>
            </a:endParaRPr>
          </a:p>
          <a:p>
            <a:pPr algn="ctr"/>
            <a:endParaRPr lang="en-US" sz="2700" i="1" dirty="0">
              <a:latin typeface="+mn-lt"/>
              <a:ea typeface="Open Sans" panose="020B0606030504020204" pitchFamily="34" charset="0"/>
              <a:cs typeface="Open Sans" panose="020B0606030504020204" pitchFamily="34" charset="0"/>
            </a:endParaRPr>
          </a:p>
          <a:p>
            <a:pPr algn="ctr"/>
            <a:endParaRPr lang="en-US" sz="2700" i="1" dirty="0">
              <a:latin typeface="+mn-lt"/>
              <a:ea typeface="Open Sans" panose="020B0606030504020204" pitchFamily="34" charset="0"/>
              <a:cs typeface="Open Sans" panose="020B0606030504020204" pitchFamily="34" charset="0"/>
            </a:endParaRPr>
          </a:p>
          <a:p>
            <a:pPr algn="ctr"/>
            <a:endParaRPr lang="en-US" sz="2700" dirty="0">
              <a:latin typeface="+mn-lt"/>
              <a:ea typeface="Open Sans" panose="020B0606030504020204" pitchFamily="34" charset="0"/>
              <a:cs typeface="Open Sans" panose="020B0606030504020204" pitchFamily="34" charset="0"/>
            </a:endParaRPr>
          </a:p>
          <a:p>
            <a:pPr algn="ctr"/>
            <a:endParaRPr lang="en-US" sz="2700" dirty="0">
              <a:latin typeface="+mn-lt"/>
              <a:ea typeface="Open Sans" panose="020B0606030504020204" pitchFamily="34" charset="0"/>
              <a:cs typeface="Open Sans" panose="020B0606030504020204" pitchFamily="34" charset="0"/>
            </a:endParaRPr>
          </a:p>
          <a:p>
            <a:pPr algn="ctr"/>
            <a:r>
              <a:rPr lang="en-US" sz="2700" dirty="0">
                <a:latin typeface="+mn-lt"/>
                <a:ea typeface="Open Sans" panose="020B0606030504020204" pitchFamily="34" charset="0"/>
                <a:cs typeface="Open Sans" panose="020B0606030504020204" pitchFamily="34" charset="0"/>
              </a:rPr>
              <a:t>*Significant path</a:t>
            </a:r>
          </a:p>
          <a:p>
            <a:endParaRPr lang="en-US" sz="2600"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Both indirect effects not significant</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The </a:t>
            </a:r>
            <a:r>
              <a:rPr lang="en-US" sz="2700" i="1" dirty="0">
                <a:ea typeface="Open Sans" panose="020B0606030504020204" pitchFamily="34" charset="0"/>
                <a:cs typeface="Open Sans" panose="020B0606030504020204" pitchFamily="34" charset="0"/>
              </a:rPr>
              <a:t>a1 </a:t>
            </a:r>
            <a:r>
              <a:rPr lang="en-US" sz="2700" dirty="0">
                <a:ea typeface="Open Sans" panose="020B0606030504020204" pitchFamily="34" charset="0"/>
                <a:cs typeface="Open Sans" panose="020B0606030504020204" pitchFamily="34" charset="0"/>
              </a:rPr>
              <a:t>and</a:t>
            </a:r>
            <a:r>
              <a:rPr lang="en-US" sz="2700" i="1" dirty="0">
                <a:ea typeface="Open Sans" panose="020B0606030504020204" pitchFamily="34" charset="0"/>
                <a:cs typeface="Open Sans" panose="020B0606030504020204" pitchFamily="34" charset="0"/>
              </a:rPr>
              <a:t> a2 </a:t>
            </a:r>
            <a:r>
              <a:rPr lang="en-US" sz="2700" dirty="0">
                <a:latin typeface="+mn-lt"/>
                <a:ea typeface="Open Sans" panose="020B0606030504020204" pitchFamily="34" charset="0"/>
                <a:cs typeface="Open Sans" panose="020B0606030504020204" pitchFamily="34" charset="0"/>
              </a:rPr>
              <a:t>pathways not significant</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Therefore, our second hypothesis was not supported </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However, PTSD symptoms and coping motives each had an independent effect on craving after a trauma cue</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PTSD symptoms and coping motives explained 42% of the variance in cannabis craving after the trauma cue</a:t>
            </a:r>
          </a:p>
          <a:p>
            <a:pPr algn="ctr"/>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i="1" dirty="0">
              <a:latin typeface="+mn-lt"/>
              <a:ea typeface="Open Sans" panose="020B0606030504020204" pitchFamily="34" charset="0"/>
              <a:cs typeface="Open Sans" panose="020B0606030504020204" pitchFamily="34" charset="0"/>
            </a:endParaRPr>
          </a:p>
          <a:p>
            <a:endParaRPr lang="en-US" sz="2600" dirty="0">
              <a:latin typeface="+mn-lt"/>
              <a:ea typeface="Open Sans" panose="020B0606030504020204" pitchFamily="34" charset="0"/>
              <a:cs typeface="Open Sans" panose="020B0606030504020204" pitchFamily="34" charset="0"/>
            </a:endParaRPr>
          </a:p>
          <a:p>
            <a:endParaRPr lang="en-US" sz="2400" i="1" dirty="0">
              <a:latin typeface="Titillium Web" panose="00000500000000000000" pitchFamily="2" charset="0"/>
              <a:ea typeface="Open Sans" panose="020B0606030504020204" pitchFamily="34" charset="0"/>
              <a:cs typeface="Open Sans" panose="020B0606030504020204" pitchFamily="34" charset="0"/>
            </a:endParaRPr>
          </a:p>
          <a:p>
            <a:endParaRPr lang="en-US" sz="2400" i="1" dirty="0">
              <a:latin typeface="Titillium Web" panose="00000500000000000000" pitchFamily="2" charset="0"/>
              <a:ea typeface="Open Sans" panose="020B0606030504020204" pitchFamily="34" charset="0"/>
              <a:cs typeface="Open Sans" panose="020B0606030504020204" pitchFamily="34" charset="0"/>
            </a:endParaRPr>
          </a:p>
        </p:txBody>
      </p:sp>
      <p:sp>
        <p:nvSpPr>
          <p:cNvPr id="259" name="TextBox 258">
            <a:extLst>
              <a:ext uri="{FF2B5EF4-FFF2-40B4-BE49-F238E27FC236}">
                <a16:creationId xmlns:a16="http://schemas.microsoft.com/office/drawing/2014/main" id="{5BA5B394-92CD-4B3C-9507-4B3F124A5E31}"/>
              </a:ext>
            </a:extLst>
          </p:cNvPr>
          <p:cNvSpPr txBox="1"/>
          <p:nvPr/>
        </p:nvSpPr>
        <p:spPr>
          <a:xfrm>
            <a:off x="33349973" y="9026678"/>
            <a:ext cx="9601200" cy="19805422"/>
          </a:xfrm>
          <a:prstGeom prst="rect">
            <a:avLst/>
          </a:prstGeom>
          <a:noFill/>
        </p:spPr>
        <p:txBody>
          <a:bodyPr wrap="square" rtlCol="0">
            <a:spAutoFit/>
          </a:bodyPr>
          <a:lstStyle>
            <a:defPPr>
              <a:defRPr kern="1200" smtId="4294967295"/>
            </a:defPPr>
          </a:lstStyle>
          <a:p>
            <a:pPr marL="342900" indent="-342900">
              <a:buFont typeface="Arial" panose="020B0604020202020204" pitchFamily="34" charset="0"/>
              <a:buChar char="•"/>
            </a:pPr>
            <a:r>
              <a:rPr lang="en-CA" sz="2700" dirty="0"/>
              <a:t>↑ PTSD symptoms predicted ↑ cannabis craving after trauma cue exposure</a:t>
            </a:r>
          </a:p>
          <a:p>
            <a:pPr marL="800100" lvl="1" indent="-342900">
              <a:buFont typeface="Arial" panose="020B0604020202020204" pitchFamily="34" charset="0"/>
              <a:buChar char="•"/>
            </a:pPr>
            <a:r>
              <a:rPr lang="en-CA" sz="2700" dirty="0">
                <a:latin typeface="+mn-lt"/>
                <a:ea typeface="Open Sans" panose="020B0606030504020204" pitchFamily="34" charset="0"/>
                <a:cs typeface="Open Sans" panose="020B0606030504020204" pitchFamily="34" charset="0"/>
              </a:rPr>
              <a:t>Consistent with our lab’s previous finding</a:t>
            </a:r>
            <a:r>
              <a:rPr lang="en-US" sz="2700" baseline="30000" dirty="0">
                <a:latin typeface="+mn-lt"/>
                <a:ea typeface="Open Sans" panose="020B0606030504020204" pitchFamily="34" charset="0"/>
                <a:cs typeface="Open Sans" panose="020B0606030504020204" pitchFamily="34" charset="0"/>
              </a:rPr>
              <a:t>11</a:t>
            </a:r>
            <a:endParaRPr lang="en-US" sz="27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In-line with previous literature that found PTSD symptom severity is associated with cannabis craving</a:t>
            </a:r>
            <a:r>
              <a:rPr lang="en-US" sz="2700" baseline="30000" dirty="0">
                <a:latin typeface="+mn-lt"/>
                <a:ea typeface="Open Sans" panose="020B0606030504020204" pitchFamily="34" charset="0"/>
                <a:cs typeface="Open Sans" panose="020B0606030504020204" pitchFamily="34" charset="0"/>
              </a:rPr>
              <a:t>16</a:t>
            </a:r>
            <a:endParaRPr lang="en-US" sz="2700" dirty="0">
              <a:latin typeface="+mn-lt"/>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Additional finding that coping motives had a unique effect on cannabis craving elicited by the trauma cue</a:t>
            </a:r>
          </a:p>
          <a:p>
            <a:pPr marL="800100" lvl="1"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Further implicates the role of coping motives in negative consequences of cannabis use</a:t>
            </a:r>
          </a:p>
          <a:p>
            <a:pPr marL="800100" lvl="1"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Lack of enhancement effects suggest relationship is coping specific</a:t>
            </a:r>
          </a:p>
          <a:p>
            <a:pPr marL="342900"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However, our second hypothesis was not supported</a:t>
            </a:r>
          </a:p>
          <a:p>
            <a:pPr marL="800100" lvl="1"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Coping motives did not mediate PTSD symptoms and craving to a trauma cue</a:t>
            </a:r>
          </a:p>
          <a:p>
            <a:pPr marL="800100" lvl="1"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Consistent with other research that did not find a direct relationship between PTSD and coping motives</a:t>
            </a:r>
            <a:r>
              <a:rPr lang="en-US" sz="2700" baseline="30000" dirty="0">
                <a:latin typeface="+mn-lt"/>
                <a:ea typeface="Open Sans" panose="020B0606030504020204" pitchFamily="34" charset="0"/>
                <a:cs typeface="Open Sans" panose="020B0606030504020204" pitchFamily="34" charset="0"/>
              </a:rPr>
              <a:t>17,18</a:t>
            </a:r>
            <a:endParaRPr lang="en-US" sz="27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However, contrasts with literature that found associations between PTSD symptom severity and reported coping motives</a:t>
            </a:r>
            <a:r>
              <a:rPr lang="en-US" sz="2700" baseline="30000" dirty="0">
                <a:latin typeface="+mn-lt"/>
                <a:ea typeface="Open Sans" panose="020B0606030504020204" pitchFamily="34" charset="0"/>
                <a:cs typeface="Open Sans" panose="020B0606030504020204" pitchFamily="34" charset="0"/>
              </a:rPr>
              <a:t>3,16</a:t>
            </a:r>
            <a:endParaRPr lang="en-US" sz="2700" dirty="0">
              <a:latin typeface="+mn-lt"/>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The lack of support for our second hypothesis could be due to potential moderators between PTSD symptoms and coping motives that were not examined</a:t>
            </a:r>
          </a:p>
          <a:p>
            <a:pPr marL="800100" lvl="1" indent="-3429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E.g., sleep-related variables have been found to interact with PTSD symptoms to predict coping motives</a:t>
            </a:r>
            <a:r>
              <a:rPr lang="en-US" sz="2700" baseline="30000" dirty="0">
                <a:latin typeface="+mn-lt"/>
                <a:ea typeface="Open Sans" panose="020B0606030504020204" pitchFamily="34" charset="0"/>
                <a:cs typeface="Open Sans" panose="020B0606030504020204" pitchFamily="34" charset="0"/>
              </a:rPr>
              <a:t>17,18</a:t>
            </a:r>
            <a:endParaRPr lang="en-US" sz="27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endParaRPr lang="en-US" sz="2600" dirty="0">
              <a:latin typeface="+mn-lt"/>
              <a:ea typeface="Open Sans" panose="020B0606030504020204" pitchFamily="34" charset="0"/>
              <a:cs typeface="Open Sans" panose="020B0606030504020204" pitchFamily="34" charset="0"/>
            </a:endParaRPr>
          </a:p>
          <a:p>
            <a:pPr lvl="1"/>
            <a:endParaRPr lang="en-US" sz="2600" dirty="0">
              <a:latin typeface="+mn-lt"/>
              <a:ea typeface="Open Sans" panose="020B0606030504020204" pitchFamily="34" charset="0"/>
              <a:cs typeface="Open Sans" panose="020B0606030504020204" pitchFamily="34" charset="0"/>
            </a:endParaRPr>
          </a:p>
          <a:p>
            <a:pPr lvl="1"/>
            <a:endParaRPr lang="en-US" sz="2600" dirty="0">
              <a:latin typeface="+mn-lt"/>
              <a:ea typeface="Open Sans" panose="020B0606030504020204" pitchFamily="34" charset="0"/>
              <a:cs typeface="Open Sans" panose="020B0606030504020204" pitchFamily="34" charset="0"/>
            </a:endParaRPr>
          </a:p>
          <a:p>
            <a:pPr lvl="1"/>
            <a:endParaRPr lang="en-US" sz="2600" dirty="0">
              <a:latin typeface="+mn-lt"/>
              <a:ea typeface="Open Sans" panose="020B0606030504020204" pitchFamily="34" charset="0"/>
              <a:cs typeface="Open Sans" panose="020B0606030504020204" pitchFamily="34" charset="0"/>
            </a:endParaRPr>
          </a:p>
          <a:p>
            <a:pPr lvl="1"/>
            <a:endParaRPr lang="en-US" sz="2600" dirty="0">
              <a:latin typeface="+mn-lt"/>
              <a:ea typeface="Open Sans" panose="020B0606030504020204" pitchFamily="34" charset="0"/>
              <a:cs typeface="Open Sans" panose="020B0606030504020204" pitchFamily="34" charset="0"/>
            </a:endParaRPr>
          </a:p>
          <a:p>
            <a:pPr lvl="1"/>
            <a:endParaRPr lang="en-US" sz="2600" dirty="0">
              <a:latin typeface="+mn-lt"/>
              <a:ea typeface="Open Sans" panose="020B0606030504020204" pitchFamily="34" charset="0"/>
              <a:cs typeface="Open Sans" panose="020B0606030504020204" pitchFamily="34" charset="0"/>
            </a:endParaRPr>
          </a:p>
          <a:p>
            <a:pPr lvl="1"/>
            <a:endParaRPr lang="en-US" sz="2600" dirty="0">
              <a:latin typeface="+mn-lt"/>
              <a:ea typeface="Open Sans" panose="020B0606030504020204" pitchFamily="34" charset="0"/>
              <a:cs typeface="Open Sans" panose="020B0606030504020204" pitchFamily="34" charset="0"/>
            </a:endParaRPr>
          </a:p>
          <a:p>
            <a:r>
              <a:rPr lang="en-US" sz="2800" b="1" dirty="0">
                <a:latin typeface="+mn-lt"/>
                <a:ea typeface="Open Sans" panose="020B0606030504020204" pitchFamily="34" charset="0"/>
                <a:cs typeface="Open Sans" panose="020B0606030504020204" pitchFamily="34" charset="0"/>
              </a:rPr>
              <a:t>Implications</a:t>
            </a:r>
          </a:p>
          <a:p>
            <a:endParaRPr lang="en-US" sz="2600" b="1" dirty="0">
              <a:latin typeface="+mn-l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Findings help provide insight into factors that can trigger a drug craving to trauma cues</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Helps with prevention/treatment by demonstrating individuals to target to prevent conditioned craving from a trauma memory</a:t>
            </a:r>
          </a:p>
          <a:p>
            <a:pPr marL="457200" indent="-457200">
              <a:buFont typeface="Arial" panose="020B0604020202020204" pitchFamily="34" charset="0"/>
              <a:buChar char="•"/>
            </a:pPr>
            <a:r>
              <a:rPr lang="en-US" sz="2700" dirty="0">
                <a:latin typeface="+mn-lt"/>
                <a:ea typeface="Open Sans" panose="020B0606030504020204" pitchFamily="34" charset="0"/>
                <a:cs typeface="Open Sans" panose="020B0606030504020204" pitchFamily="34" charset="0"/>
              </a:rPr>
              <a:t>Implications for prescribing medicinal cannabis</a:t>
            </a:r>
          </a:p>
          <a:p>
            <a:endParaRPr lang="en-US" sz="2600" dirty="0">
              <a:latin typeface="+mn-lt"/>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FACEDD1C-5A3E-7A48-AAC6-FCC898FFE170}"/>
              </a:ext>
            </a:extLst>
          </p:cNvPr>
          <p:cNvPicPr>
            <a:picLocks noChangeAspect="1"/>
          </p:cNvPicPr>
          <p:nvPr/>
        </p:nvPicPr>
        <p:blipFill>
          <a:blip r:embed="rId3"/>
          <a:stretch>
            <a:fillRect/>
          </a:stretch>
        </p:blipFill>
        <p:spPr>
          <a:xfrm>
            <a:off x="7221412" y="29839816"/>
            <a:ext cx="2489945" cy="1867459"/>
          </a:xfrm>
          <a:prstGeom prst="rect">
            <a:avLst/>
          </a:prstGeom>
        </p:spPr>
      </p:pic>
      <p:sp>
        <p:nvSpPr>
          <p:cNvPr id="13" name="Right Arrow 12">
            <a:extLst>
              <a:ext uri="{FF2B5EF4-FFF2-40B4-BE49-F238E27FC236}">
                <a16:creationId xmlns:a16="http://schemas.microsoft.com/office/drawing/2014/main" id="{EAA809E4-A026-CA4D-B887-D3BABF2279A6}"/>
              </a:ext>
            </a:extLst>
          </p:cNvPr>
          <p:cNvSpPr/>
          <p:nvPr/>
        </p:nvSpPr>
        <p:spPr bwMode="auto">
          <a:xfrm>
            <a:off x="4157477" y="30753080"/>
            <a:ext cx="2490255" cy="533400"/>
          </a:xfrm>
          <a:prstGeom prst="rightArrow">
            <a:avLst/>
          </a:prstGeom>
          <a:solidFill>
            <a:srgbClr val="028260"/>
          </a:solidFill>
          <a:ln w="9525" cap="flat" cmpd="sng" algn="ctr">
            <a:solidFill>
              <a:srgbClr val="0282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chemeClr val="tx1"/>
              </a:solidFill>
              <a:effectLst/>
              <a:latin typeface="Arial" charset="0"/>
            </a:endParaRPr>
          </a:p>
        </p:txBody>
      </p:sp>
      <p:sp>
        <p:nvSpPr>
          <p:cNvPr id="49" name="Right Arrow 48">
            <a:extLst>
              <a:ext uri="{FF2B5EF4-FFF2-40B4-BE49-F238E27FC236}">
                <a16:creationId xmlns:a16="http://schemas.microsoft.com/office/drawing/2014/main" id="{69A5AB33-0860-D14B-A04D-FC7C76305AFF}"/>
              </a:ext>
            </a:extLst>
          </p:cNvPr>
          <p:cNvSpPr/>
          <p:nvPr/>
        </p:nvSpPr>
        <p:spPr bwMode="auto">
          <a:xfrm rot="19069328">
            <a:off x="2313787" y="28324627"/>
            <a:ext cx="1538340" cy="533400"/>
          </a:xfrm>
          <a:prstGeom prst="rightArrow">
            <a:avLst/>
          </a:prstGeom>
          <a:solidFill>
            <a:srgbClr val="028260"/>
          </a:solidFill>
          <a:ln w="9525" cap="flat" cmpd="sng" algn="ctr">
            <a:solidFill>
              <a:srgbClr val="0282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chemeClr val="tx1"/>
              </a:solidFill>
              <a:effectLst/>
              <a:latin typeface="Arial" charset="0"/>
            </a:endParaRPr>
          </a:p>
        </p:txBody>
      </p:sp>
      <p:graphicFrame>
        <p:nvGraphicFramePr>
          <p:cNvPr id="20" name="Table 19">
            <a:extLst>
              <a:ext uri="{FF2B5EF4-FFF2-40B4-BE49-F238E27FC236}">
                <a16:creationId xmlns:a16="http://schemas.microsoft.com/office/drawing/2014/main" id="{556CF230-4749-5F4C-B9A3-EB60134130AB}"/>
              </a:ext>
            </a:extLst>
          </p:cNvPr>
          <p:cNvGraphicFramePr>
            <a:graphicFrameLocks noGrp="1"/>
          </p:cNvGraphicFramePr>
          <p:nvPr>
            <p:extLst>
              <p:ext uri="{D42A27DB-BD31-4B8C-83A1-F6EECF244321}">
                <p14:modId xmlns:p14="http://schemas.microsoft.com/office/powerpoint/2010/main" val="1244787785"/>
              </p:ext>
            </p:extLst>
          </p:nvPr>
        </p:nvGraphicFramePr>
        <p:xfrm>
          <a:off x="22783800" y="9576043"/>
          <a:ext cx="8991600" cy="2121408"/>
        </p:xfrm>
        <a:graphic>
          <a:graphicData uri="http://schemas.openxmlformats.org/drawingml/2006/table">
            <a:tbl>
              <a:tblPr firstRow="1" firstCol="1" bandRow="1">
                <a:tableStyleId>{5C22544A-7EE6-4342-B048-85BDC9FD1C3A}</a:tableStyleId>
              </a:tblPr>
              <a:tblGrid>
                <a:gridCol w="2997200">
                  <a:extLst>
                    <a:ext uri="{9D8B030D-6E8A-4147-A177-3AD203B41FA5}">
                      <a16:colId xmlns:a16="http://schemas.microsoft.com/office/drawing/2014/main" val="104525222"/>
                    </a:ext>
                  </a:extLst>
                </a:gridCol>
                <a:gridCol w="2997200">
                  <a:extLst>
                    <a:ext uri="{9D8B030D-6E8A-4147-A177-3AD203B41FA5}">
                      <a16:colId xmlns:a16="http://schemas.microsoft.com/office/drawing/2014/main" val="70825295"/>
                    </a:ext>
                  </a:extLst>
                </a:gridCol>
                <a:gridCol w="2997200">
                  <a:extLst>
                    <a:ext uri="{9D8B030D-6E8A-4147-A177-3AD203B41FA5}">
                      <a16:colId xmlns:a16="http://schemas.microsoft.com/office/drawing/2014/main" val="1639084508"/>
                    </a:ext>
                  </a:extLst>
                </a:gridCol>
              </a:tblGrid>
              <a:tr h="180340">
                <a:tc>
                  <a:txBody>
                    <a:bodyPr/>
                    <a:lstStyle/>
                    <a:p>
                      <a:pPr>
                        <a:lnSpc>
                          <a:spcPct val="150000"/>
                        </a:lnSpc>
                        <a:spcAft>
                          <a:spcPts val="0"/>
                        </a:spcAft>
                      </a:pPr>
                      <a:r>
                        <a:rPr lang="en-US" sz="2600">
                          <a:effectLst/>
                        </a:rPr>
                        <a:t>Variable</a:t>
                      </a:r>
                      <a:endParaRPr lang="en-CA"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600">
                          <a:effectLst/>
                        </a:rPr>
                        <a:t>  M</a:t>
                      </a:r>
                      <a:endParaRPr lang="en-CA"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600">
                          <a:effectLst/>
                        </a:rPr>
                        <a:t>  SD</a:t>
                      </a:r>
                      <a:endParaRPr lang="en-CA"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0125081"/>
                  </a:ext>
                </a:extLst>
              </a:tr>
              <a:tr h="193675">
                <a:tc>
                  <a:txBody>
                    <a:bodyPr/>
                    <a:lstStyle/>
                    <a:p>
                      <a:pPr>
                        <a:lnSpc>
                          <a:spcPct val="150000"/>
                        </a:lnSpc>
                        <a:spcAft>
                          <a:spcPts val="0"/>
                        </a:spcAft>
                      </a:pPr>
                      <a:r>
                        <a:rPr lang="en-US" sz="2600" dirty="0">
                          <a:effectLst/>
                        </a:rPr>
                        <a:t>PCL-5</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600" dirty="0">
                          <a:effectLst/>
                        </a:rPr>
                        <a:t>346.04</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600" dirty="0">
                          <a:effectLst/>
                        </a:rPr>
                        <a:t>16.61</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033771"/>
                  </a:ext>
                </a:extLst>
              </a:tr>
              <a:tr h="180340">
                <a:tc>
                  <a:txBody>
                    <a:bodyPr/>
                    <a:lstStyle/>
                    <a:p>
                      <a:pPr>
                        <a:lnSpc>
                          <a:spcPct val="150000"/>
                        </a:lnSpc>
                        <a:spcAft>
                          <a:spcPts val="0"/>
                        </a:spcAft>
                      </a:pPr>
                      <a:r>
                        <a:rPr lang="en-US" sz="2600">
                          <a:effectLst/>
                        </a:rPr>
                        <a:t>MMM_Coping</a:t>
                      </a:r>
                      <a:endParaRPr lang="en-CA"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600" dirty="0">
                          <a:effectLst/>
                        </a:rPr>
                        <a:t>14.98</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600" dirty="0">
                          <a:effectLst/>
                        </a:rPr>
                        <a:t>5.51</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9269970"/>
                  </a:ext>
                </a:extLst>
              </a:tr>
              <a:tr h="193675">
                <a:tc>
                  <a:txBody>
                    <a:bodyPr/>
                    <a:lstStyle/>
                    <a:p>
                      <a:pPr>
                        <a:lnSpc>
                          <a:spcPct val="150000"/>
                        </a:lnSpc>
                        <a:spcAft>
                          <a:spcPts val="0"/>
                        </a:spcAft>
                      </a:pPr>
                      <a:r>
                        <a:rPr lang="en-US" sz="2600">
                          <a:effectLst/>
                        </a:rPr>
                        <a:t>MCQ_1</a:t>
                      </a:r>
                      <a:endParaRPr lang="en-CA" sz="2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600" dirty="0">
                          <a:effectLst/>
                        </a:rPr>
                        <a:t>497.57</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600" dirty="0">
                          <a:effectLst/>
                        </a:rPr>
                        <a:t>18.18</a:t>
                      </a:r>
                      <a:endParaRPr lang="en-CA"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4648569"/>
                  </a:ext>
                </a:extLst>
              </a:tr>
            </a:tbl>
          </a:graphicData>
        </a:graphic>
      </p:graphicFrame>
      <p:sp>
        <p:nvSpPr>
          <p:cNvPr id="21" name="Rectangle 20">
            <a:extLst>
              <a:ext uri="{FF2B5EF4-FFF2-40B4-BE49-F238E27FC236}">
                <a16:creationId xmlns:a16="http://schemas.microsoft.com/office/drawing/2014/main" id="{012EE950-FD43-FA4C-AF7B-62C3853D8168}"/>
              </a:ext>
            </a:extLst>
          </p:cNvPr>
          <p:cNvSpPr/>
          <p:nvPr/>
        </p:nvSpPr>
        <p:spPr bwMode="auto">
          <a:xfrm>
            <a:off x="22844701" y="16284505"/>
            <a:ext cx="2286000" cy="914400"/>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kumimoji="0" lang="en-US" sz="2700" b="0" i="0" u="none" strike="noStrike" cap="none" normalizeH="0" baseline="0" dirty="0">
                <a:ln>
                  <a:noFill/>
                </a:ln>
                <a:solidFill>
                  <a:schemeClr val="tx1"/>
                </a:solidFill>
                <a:effectLst/>
                <a:latin typeface="Arial" charset="0"/>
              </a:rPr>
              <a:t>PTSD Symptoms</a:t>
            </a:r>
          </a:p>
        </p:txBody>
      </p:sp>
      <p:sp>
        <p:nvSpPr>
          <p:cNvPr id="24" name="Right Arrow 23">
            <a:extLst>
              <a:ext uri="{FF2B5EF4-FFF2-40B4-BE49-F238E27FC236}">
                <a16:creationId xmlns:a16="http://schemas.microsoft.com/office/drawing/2014/main" id="{F51E0EB1-B927-BA4D-9825-04970A29DF20}"/>
              </a:ext>
            </a:extLst>
          </p:cNvPr>
          <p:cNvSpPr/>
          <p:nvPr/>
        </p:nvSpPr>
        <p:spPr bwMode="auto">
          <a:xfrm>
            <a:off x="25744111" y="16505129"/>
            <a:ext cx="3134746" cy="436505"/>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chemeClr val="tx1"/>
              </a:solidFill>
              <a:effectLst/>
              <a:latin typeface="Arial" charset="0"/>
            </a:endParaRPr>
          </a:p>
        </p:txBody>
      </p:sp>
      <p:sp>
        <p:nvSpPr>
          <p:cNvPr id="63" name="Rectangle 62">
            <a:extLst>
              <a:ext uri="{FF2B5EF4-FFF2-40B4-BE49-F238E27FC236}">
                <a16:creationId xmlns:a16="http://schemas.microsoft.com/office/drawing/2014/main" id="{66CA9002-F0D2-4C43-B77E-CD161E62D617}"/>
              </a:ext>
            </a:extLst>
          </p:cNvPr>
          <p:cNvSpPr/>
          <p:nvPr/>
        </p:nvSpPr>
        <p:spPr bwMode="auto">
          <a:xfrm>
            <a:off x="29542146" y="16266181"/>
            <a:ext cx="2286000" cy="914400"/>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lang="en-US" sz="2700" dirty="0">
                <a:latin typeface="Arial" charset="0"/>
              </a:rPr>
              <a:t>Cannabis Craving</a:t>
            </a:r>
            <a:endParaRPr kumimoji="0" lang="en-US" sz="2700" b="0" i="0" u="none" strike="noStrike" cap="none" normalizeH="0" baseline="0" dirty="0">
              <a:ln>
                <a:noFill/>
              </a:ln>
              <a:solidFill>
                <a:schemeClr val="tx1"/>
              </a:solidFill>
              <a:effectLst/>
              <a:latin typeface="Arial" charset="0"/>
            </a:endParaRPr>
          </a:p>
        </p:txBody>
      </p:sp>
      <p:sp>
        <p:nvSpPr>
          <p:cNvPr id="65" name="TextBox 18">
            <a:extLst>
              <a:ext uri="{FF2B5EF4-FFF2-40B4-BE49-F238E27FC236}">
                <a16:creationId xmlns:a16="http://schemas.microsoft.com/office/drawing/2014/main" id="{AAF5754F-62DF-D343-BE08-DBD51A7A0FE7}"/>
              </a:ext>
            </a:extLst>
          </p:cNvPr>
          <p:cNvSpPr txBox="1"/>
          <p:nvPr/>
        </p:nvSpPr>
        <p:spPr>
          <a:xfrm>
            <a:off x="24840679" y="17204152"/>
            <a:ext cx="5051383" cy="507831"/>
          </a:xfrm>
          <a:prstGeom prst="rect">
            <a:avLst/>
          </a:prstGeom>
          <a:noFill/>
        </p:spPr>
        <p:txBody>
          <a:bodyPr wrap="none" rtlCol="0">
            <a:spAutoFit/>
          </a:bodyPr>
          <a:lstStyle/>
          <a:p>
            <a:pPr>
              <a:spcAft>
                <a:spcPts val="0"/>
              </a:spcAft>
            </a:pPr>
            <a:r>
              <a:rPr lang="en-US" sz="2700" i="1" kern="1200" dirty="0">
                <a:solidFill>
                  <a:srgbClr val="000000"/>
                </a:solidFill>
                <a:effectLst/>
                <a:latin typeface="+mn-lt"/>
                <a:ea typeface="Times New Roman" panose="02020603050405020304" pitchFamily="18" charset="0"/>
              </a:rPr>
              <a:t>c </a:t>
            </a:r>
            <a:r>
              <a:rPr lang="en-US" sz="2700" kern="1200" dirty="0">
                <a:solidFill>
                  <a:srgbClr val="000000"/>
                </a:solidFill>
                <a:effectLst/>
                <a:latin typeface="+mn-lt"/>
                <a:ea typeface="Times New Roman" panose="02020603050405020304" pitchFamily="18" charset="0"/>
              </a:rPr>
              <a:t>path: 0.43 (0.15), [0.14, 0.73]*</a:t>
            </a:r>
            <a:endParaRPr lang="en-CA" sz="2700" dirty="0">
              <a:effectLst/>
              <a:latin typeface="+mn-lt"/>
              <a:ea typeface="Times New Roman" panose="02020603050405020304" pitchFamily="18" charset="0"/>
            </a:endParaRPr>
          </a:p>
        </p:txBody>
      </p:sp>
      <p:sp>
        <p:nvSpPr>
          <p:cNvPr id="66" name="Rectangle 65">
            <a:extLst>
              <a:ext uri="{FF2B5EF4-FFF2-40B4-BE49-F238E27FC236}">
                <a16:creationId xmlns:a16="http://schemas.microsoft.com/office/drawing/2014/main" id="{F58FA17D-C196-F14B-A3A0-8326D93F163C}"/>
              </a:ext>
            </a:extLst>
          </p:cNvPr>
          <p:cNvSpPr/>
          <p:nvPr/>
        </p:nvSpPr>
        <p:spPr bwMode="auto">
          <a:xfrm>
            <a:off x="22816148" y="23436305"/>
            <a:ext cx="2286000" cy="914400"/>
          </a:xfrm>
          <a:prstGeom prst="rect">
            <a:avLst/>
          </a:prstGeom>
          <a:solidFill>
            <a:srgbClr val="398361"/>
          </a:solidFill>
          <a:ln w="9525" cap="flat" cmpd="sng" algn="ctr">
            <a:solidFill>
              <a:srgbClr val="3983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kumimoji="0" lang="en-US" sz="2700" b="0" i="0" u="none" strike="noStrike" cap="none" normalizeH="0" baseline="0" dirty="0">
                <a:ln>
                  <a:noFill/>
                </a:ln>
                <a:solidFill>
                  <a:schemeClr val="tx1"/>
                </a:solidFill>
                <a:effectLst/>
                <a:latin typeface="Arial" charset="0"/>
              </a:rPr>
              <a:t>PTSD Symptoms</a:t>
            </a:r>
          </a:p>
        </p:txBody>
      </p:sp>
      <p:sp>
        <p:nvSpPr>
          <p:cNvPr id="67" name="Rectangle 66">
            <a:extLst>
              <a:ext uri="{FF2B5EF4-FFF2-40B4-BE49-F238E27FC236}">
                <a16:creationId xmlns:a16="http://schemas.microsoft.com/office/drawing/2014/main" id="{0CCDD51D-12BE-8247-8264-C6EF6A3EA3E0}"/>
              </a:ext>
            </a:extLst>
          </p:cNvPr>
          <p:cNvSpPr/>
          <p:nvPr/>
        </p:nvSpPr>
        <p:spPr bwMode="auto">
          <a:xfrm>
            <a:off x="29205279" y="23332588"/>
            <a:ext cx="2286000" cy="914400"/>
          </a:xfrm>
          <a:prstGeom prst="rect">
            <a:avLst/>
          </a:prstGeom>
          <a:solidFill>
            <a:srgbClr val="398361"/>
          </a:solidFill>
          <a:ln w="9525" cap="flat" cmpd="sng" algn="ctr">
            <a:solidFill>
              <a:srgbClr val="3983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lang="en-US" sz="2700" dirty="0">
                <a:latin typeface="Arial" charset="0"/>
              </a:rPr>
              <a:t>Cannabis Craving</a:t>
            </a:r>
            <a:endParaRPr kumimoji="0" lang="en-US" sz="2700" b="0" i="0" u="none" strike="noStrike" cap="none" normalizeH="0" baseline="0" dirty="0">
              <a:ln>
                <a:noFill/>
              </a:ln>
              <a:solidFill>
                <a:schemeClr val="tx1"/>
              </a:solidFill>
              <a:effectLst/>
              <a:latin typeface="Arial" charset="0"/>
            </a:endParaRPr>
          </a:p>
        </p:txBody>
      </p:sp>
      <p:sp>
        <p:nvSpPr>
          <p:cNvPr id="68" name="Rectangle 67">
            <a:extLst>
              <a:ext uri="{FF2B5EF4-FFF2-40B4-BE49-F238E27FC236}">
                <a16:creationId xmlns:a16="http://schemas.microsoft.com/office/drawing/2014/main" id="{E6D95368-C604-D343-BB0F-130C5742EBD4}"/>
              </a:ext>
            </a:extLst>
          </p:cNvPr>
          <p:cNvSpPr/>
          <p:nvPr/>
        </p:nvSpPr>
        <p:spPr bwMode="auto">
          <a:xfrm>
            <a:off x="25876382" y="20327567"/>
            <a:ext cx="2286000" cy="914400"/>
          </a:xfrm>
          <a:prstGeom prst="rect">
            <a:avLst/>
          </a:prstGeom>
          <a:solidFill>
            <a:srgbClr val="398361"/>
          </a:solidFill>
          <a:ln w="9525" cap="flat" cmpd="sng" algn="ctr">
            <a:solidFill>
              <a:srgbClr val="3983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kumimoji="0" lang="en-US" sz="2700" b="0" i="0" u="none" strike="noStrike" cap="none" normalizeH="0" baseline="0" dirty="0">
                <a:ln>
                  <a:noFill/>
                </a:ln>
                <a:solidFill>
                  <a:schemeClr val="tx1"/>
                </a:solidFill>
                <a:effectLst/>
                <a:latin typeface="Arial" charset="0"/>
              </a:rPr>
              <a:t>Coping Motives</a:t>
            </a:r>
          </a:p>
        </p:txBody>
      </p:sp>
      <p:sp>
        <p:nvSpPr>
          <p:cNvPr id="69" name="Up Arrow 68">
            <a:extLst>
              <a:ext uri="{FF2B5EF4-FFF2-40B4-BE49-F238E27FC236}">
                <a16:creationId xmlns:a16="http://schemas.microsoft.com/office/drawing/2014/main" id="{019C8B86-0012-8545-8E4A-7EA9E968D061}"/>
              </a:ext>
            </a:extLst>
          </p:cNvPr>
          <p:cNvSpPr/>
          <p:nvPr/>
        </p:nvSpPr>
        <p:spPr bwMode="auto">
          <a:xfrm rot="8721837">
            <a:off x="29108253" y="20529439"/>
            <a:ext cx="554095" cy="2597862"/>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chemeClr val="tx1"/>
              </a:solidFill>
              <a:effectLst/>
              <a:latin typeface="Arial" charset="0"/>
            </a:endParaRPr>
          </a:p>
        </p:txBody>
      </p:sp>
      <p:sp>
        <p:nvSpPr>
          <p:cNvPr id="70" name="Up Arrow 69">
            <a:extLst>
              <a:ext uri="{FF2B5EF4-FFF2-40B4-BE49-F238E27FC236}">
                <a16:creationId xmlns:a16="http://schemas.microsoft.com/office/drawing/2014/main" id="{E3F92C3D-6B81-C148-924E-C63F59EF8711}"/>
              </a:ext>
            </a:extLst>
          </p:cNvPr>
          <p:cNvSpPr/>
          <p:nvPr/>
        </p:nvSpPr>
        <p:spPr bwMode="auto">
          <a:xfrm rot="5400000">
            <a:off x="26969001" y="22354606"/>
            <a:ext cx="530117" cy="2979897"/>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ysClr val="windowText" lastClr="000000"/>
              </a:solidFill>
              <a:effectLst/>
              <a:latin typeface="Arial" charset="0"/>
            </a:endParaRPr>
          </a:p>
        </p:txBody>
      </p:sp>
      <p:sp>
        <p:nvSpPr>
          <p:cNvPr id="71" name="TextBox 17">
            <a:extLst>
              <a:ext uri="{FF2B5EF4-FFF2-40B4-BE49-F238E27FC236}">
                <a16:creationId xmlns:a16="http://schemas.microsoft.com/office/drawing/2014/main" id="{017EE2FC-982C-C04D-9685-B790A34BA947}"/>
              </a:ext>
            </a:extLst>
          </p:cNvPr>
          <p:cNvSpPr txBox="1"/>
          <p:nvPr/>
        </p:nvSpPr>
        <p:spPr>
          <a:xfrm>
            <a:off x="22715802" y="21060284"/>
            <a:ext cx="2859993" cy="1338828"/>
          </a:xfrm>
          <a:prstGeom prst="rect">
            <a:avLst/>
          </a:prstGeom>
          <a:noFill/>
        </p:spPr>
        <p:txBody>
          <a:bodyPr wrap="square" rtlCol="0">
            <a:spAutoFit/>
          </a:bodyPr>
          <a:lstStyle/>
          <a:p>
            <a:pPr>
              <a:spcAft>
                <a:spcPts val="0"/>
              </a:spcAft>
            </a:pPr>
            <a:r>
              <a:rPr lang="en-US" sz="2700" i="1" kern="1200" dirty="0">
                <a:solidFill>
                  <a:srgbClr val="000000"/>
                </a:solidFill>
                <a:effectLst/>
                <a:latin typeface="+mn-lt"/>
                <a:ea typeface="Times New Roman" panose="02020603050405020304" pitchFamily="18" charset="0"/>
              </a:rPr>
              <a:t>a1 </a:t>
            </a:r>
            <a:r>
              <a:rPr lang="en-US" sz="2700" kern="1200" dirty="0">
                <a:solidFill>
                  <a:srgbClr val="000000"/>
                </a:solidFill>
                <a:effectLst/>
                <a:latin typeface="+mn-lt"/>
                <a:ea typeface="Times New Roman" panose="02020603050405020304" pitchFamily="18" charset="0"/>
              </a:rPr>
              <a:t>path: 0.01 (0.1), [-0.01, 0.03]</a:t>
            </a:r>
            <a:endParaRPr lang="en-CA" sz="2700" dirty="0">
              <a:effectLst/>
              <a:latin typeface="+mn-lt"/>
              <a:ea typeface="Times New Roman" panose="02020603050405020304" pitchFamily="18" charset="0"/>
            </a:endParaRPr>
          </a:p>
        </p:txBody>
      </p:sp>
      <p:sp>
        <p:nvSpPr>
          <p:cNvPr id="72" name="TextBox 19">
            <a:extLst>
              <a:ext uri="{FF2B5EF4-FFF2-40B4-BE49-F238E27FC236}">
                <a16:creationId xmlns:a16="http://schemas.microsoft.com/office/drawing/2014/main" id="{B9DCC648-F051-684E-8539-AC9DA27CD72B}"/>
              </a:ext>
            </a:extLst>
          </p:cNvPr>
          <p:cNvSpPr txBox="1"/>
          <p:nvPr/>
        </p:nvSpPr>
        <p:spPr>
          <a:xfrm>
            <a:off x="29566507" y="20556650"/>
            <a:ext cx="2819846" cy="1338828"/>
          </a:xfrm>
          <a:prstGeom prst="rect">
            <a:avLst/>
          </a:prstGeom>
          <a:noFill/>
        </p:spPr>
        <p:txBody>
          <a:bodyPr wrap="square" rtlCol="0">
            <a:spAutoFit/>
          </a:bodyPr>
          <a:lstStyle/>
          <a:p>
            <a:pPr>
              <a:spcAft>
                <a:spcPts val="0"/>
              </a:spcAft>
            </a:pPr>
            <a:r>
              <a:rPr lang="en-US" sz="2700" i="1" kern="1200" dirty="0">
                <a:solidFill>
                  <a:srgbClr val="000000"/>
                </a:solidFill>
                <a:effectLst/>
                <a:latin typeface="+mn-lt"/>
                <a:ea typeface="Times New Roman" panose="02020603050405020304" pitchFamily="18" charset="0"/>
              </a:rPr>
              <a:t>b1 </a:t>
            </a:r>
            <a:r>
              <a:rPr lang="en-US" sz="2700" kern="1200" dirty="0">
                <a:solidFill>
                  <a:srgbClr val="000000"/>
                </a:solidFill>
                <a:effectLst/>
                <a:latin typeface="+mn-lt"/>
                <a:ea typeface="Times New Roman" panose="02020603050405020304" pitchFamily="18" charset="0"/>
              </a:rPr>
              <a:t>path: </a:t>
            </a:r>
            <a:r>
              <a:rPr lang="en-US" sz="2700" dirty="0">
                <a:solidFill>
                  <a:srgbClr val="000000"/>
                </a:solidFill>
                <a:latin typeface="+mn-lt"/>
                <a:ea typeface="Times New Roman" panose="02020603050405020304" pitchFamily="18" charset="0"/>
              </a:rPr>
              <a:t>7.82</a:t>
            </a:r>
            <a:r>
              <a:rPr lang="en-US" sz="2700" kern="1200" dirty="0">
                <a:solidFill>
                  <a:srgbClr val="000000"/>
                </a:solidFill>
                <a:effectLst/>
                <a:latin typeface="+mn-lt"/>
                <a:ea typeface="Times New Roman" panose="02020603050405020304" pitchFamily="18" charset="0"/>
              </a:rPr>
              <a:t> (2.44), [2.92, 12.72]*</a:t>
            </a:r>
            <a:endParaRPr lang="en-CA" sz="2700" dirty="0">
              <a:effectLst/>
              <a:latin typeface="+mn-lt"/>
              <a:ea typeface="Times New Roman" panose="02020603050405020304" pitchFamily="18" charset="0"/>
            </a:endParaRPr>
          </a:p>
        </p:txBody>
      </p:sp>
      <p:sp>
        <p:nvSpPr>
          <p:cNvPr id="73" name="TextBox 18">
            <a:extLst>
              <a:ext uri="{FF2B5EF4-FFF2-40B4-BE49-F238E27FC236}">
                <a16:creationId xmlns:a16="http://schemas.microsoft.com/office/drawing/2014/main" id="{81BA651D-D4DF-E94F-98D3-B180C01C2628}"/>
              </a:ext>
            </a:extLst>
          </p:cNvPr>
          <p:cNvSpPr txBox="1"/>
          <p:nvPr/>
        </p:nvSpPr>
        <p:spPr>
          <a:xfrm>
            <a:off x="24419561" y="24411680"/>
            <a:ext cx="5109219" cy="507831"/>
          </a:xfrm>
          <a:prstGeom prst="rect">
            <a:avLst/>
          </a:prstGeom>
          <a:noFill/>
        </p:spPr>
        <p:txBody>
          <a:bodyPr wrap="square" rtlCol="0">
            <a:spAutoFit/>
          </a:bodyPr>
          <a:lstStyle/>
          <a:p>
            <a:pPr>
              <a:spcAft>
                <a:spcPts val="0"/>
              </a:spcAft>
            </a:pPr>
            <a:r>
              <a:rPr lang="en-US" sz="2700" i="1" kern="1200" dirty="0">
                <a:solidFill>
                  <a:srgbClr val="000000"/>
                </a:solidFill>
                <a:effectLst/>
                <a:latin typeface="+mn-lt"/>
                <a:ea typeface="Times New Roman" panose="02020603050405020304" pitchFamily="18" charset="0"/>
              </a:rPr>
              <a:t>c’ </a:t>
            </a:r>
            <a:r>
              <a:rPr lang="en-US" sz="2700" kern="1200" dirty="0">
                <a:solidFill>
                  <a:srgbClr val="000000"/>
                </a:solidFill>
                <a:effectLst/>
                <a:latin typeface="+mn-lt"/>
                <a:ea typeface="Times New Roman" panose="02020603050405020304" pitchFamily="18" charset="0"/>
              </a:rPr>
              <a:t>path: 0.46 (0.14), [0.19, 0.73]*</a:t>
            </a:r>
            <a:endParaRPr lang="en-CA" sz="2700" dirty="0">
              <a:effectLst/>
              <a:latin typeface="+mn-lt"/>
              <a:ea typeface="Times New Roman" panose="02020603050405020304" pitchFamily="18" charset="0"/>
            </a:endParaRPr>
          </a:p>
        </p:txBody>
      </p:sp>
      <p:pic>
        <p:nvPicPr>
          <p:cNvPr id="32" name="Picture 31">
            <a:extLst>
              <a:ext uri="{FF2B5EF4-FFF2-40B4-BE49-F238E27FC236}">
                <a16:creationId xmlns:a16="http://schemas.microsoft.com/office/drawing/2014/main" id="{A215240B-8B83-E045-880D-B3B86EA44CF0}"/>
              </a:ext>
            </a:extLst>
          </p:cNvPr>
          <p:cNvPicPr>
            <a:picLocks noChangeAspect="1"/>
          </p:cNvPicPr>
          <p:nvPr/>
        </p:nvPicPr>
        <p:blipFill>
          <a:blip r:embed="rId4"/>
          <a:stretch>
            <a:fillRect/>
          </a:stretch>
        </p:blipFill>
        <p:spPr>
          <a:xfrm>
            <a:off x="33470421" y="19978354"/>
            <a:ext cx="4139548" cy="2762208"/>
          </a:xfrm>
          <a:prstGeom prst="rect">
            <a:avLst/>
          </a:prstGeom>
        </p:spPr>
      </p:pic>
      <p:pic>
        <p:nvPicPr>
          <p:cNvPr id="74" name="Picture 73">
            <a:extLst>
              <a:ext uri="{FF2B5EF4-FFF2-40B4-BE49-F238E27FC236}">
                <a16:creationId xmlns:a16="http://schemas.microsoft.com/office/drawing/2014/main" id="{DDE2E838-ADC6-2A47-A9DD-0F0B7101B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3687" y="30133775"/>
            <a:ext cx="5500874" cy="1826193"/>
          </a:xfrm>
          <a:prstGeom prst="rect">
            <a:avLst/>
          </a:prstGeom>
        </p:spPr>
      </p:pic>
      <p:pic>
        <p:nvPicPr>
          <p:cNvPr id="33" name="Picture 32">
            <a:extLst>
              <a:ext uri="{FF2B5EF4-FFF2-40B4-BE49-F238E27FC236}">
                <a16:creationId xmlns:a16="http://schemas.microsoft.com/office/drawing/2014/main" id="{D7D40921-EA63-2148-B5B1-F4F6CE285B71}"/>
              </a:ext>
            </a:extLst>
          </p:cNvPr>
          <p:cNvPicPr>
            <a:picLocks noChangeAspect="1"/>
          </p:cNvPicPr>
          <p:nvPr/>
        </p:nvPicPr>
        <p:blipFill rotWithShape="1">
          <a:blip r:embed="rId6"/>
          <a:srcRect t="25352"/>
          <a:stretch/>
        </p:blipFill>
        <p:spPr>
          <a:xfrm>
            <a:off x="38522794" y="30022800"/>
            <a:ext cx="4689167" cy="2155378"/>
          </a:xfrm>
          <a:prstGeom prst="rect">
            <a:avLst/>
          </a:prstGeom>
        </p:spPr>
      </p:pic>
      <p:pic>
        <p:nvPicPr>
          <p:cNvPr id="35" name="Picture 34">
            <a:extLst>
              <a:ext uri="{FF2B5EF4-FFF2-40B4-BE49-F238E27FC236}">
                <a16:creationId xmlns:a16="http://schemas.microsoft.com/office/drawing/2014/main" id="{5DEAC25B-5ECD-2140-BEF5-202C91BC4834}"/>
              </a:ext>
            </a:extLst>
          </p:cNvPr>
          <p:cNvPicPr>
            <a:picLocks noChangeAspect="1"/>
          </p:cNvPicPr>
          <p:nvPr/>
        </p:nvPicPr>
        <p:blipFill>
          <a:blip r:embed="rId7"/>
          <a:stretch>
            <a:fillRect/>
          </a:stretch>
        </p:blipFill>
        <p:spPr>
          <a:xfrm>
            <a:off x="38150573" y="19424720"/>
            <a:ext cx="4503360" cy="3602688"/>
          </a:xfrm>
          <a:prstGeom prst="rect">
            <a:avLst/>
          </a:prstGeom>
        </p:spPr>
      </p:pic>
      <p:pic>
        <p:nvPicPr>
          <p:cNvPr id="18" name="Picture 17">
            <a:extLst>
              <a:ext uri="{FF2B5EF4-FFF2-40B4-BE49-F238E27FC236}">
                <a16:creationId xmlns:a16="http://schemas.microsoft.com/office/drawing/2014/main" id="{5058D6B5-2EAD-034E-8AE9-54777FA548E6}"/>
              </a:ext>
            </a:extLst>
          </p:cNvPr>
          <p:cNvPicPr>
            <a:picLocks noChangeAspect="1"/>
          </p:cNvPicPr>
          <p:nvPr/>
        </p:nvPicPr>
        <p:blipFill>
          <a:blip r:embed="rId8"/>
          <a:stretch>
            <a:fillRect/>
          </a:stretch>
        </p:blipFill>
        <p:spPr>
          <a:xfrm>
            <a:off x="4216843" y="27540228"/>
            <a:ext cx="2504927" cy="1876277"/>
          </a:xfrm>
          <a:prstGeom prst="rect">
            <a:avLst/>
          </a:prstGeom>
        </p:spPr>
      </p:pic>
      <p:pic>
        <p:nvPicPr>
          <p:cNvPr id="19" name="Picture 18">
            <a:extLst>
              <a:ext uri="{FF2B5EF4-FFF2-40B4-BE49-F238E27FC236}">
                <a16:creationId xmlns:a16="http://schemas.microsoft.com/office/drawing/2014/main" id="{C72A2826-2822-AF4F-899D-13AF4AC6C3D1}"/>
              </a:ext>
            </a:extLst>
          </p:cNvPr>
          <p:cNvPicPr>
            <a:picLocks noChangeAspect="1"/>
          </p:cNvPicPr>
          <p:nvPr/>
        </p:nvPicPr>
        <p:blipFill>
          <a:blip r:embed="rId9"/>
          <a:stretch>
            <a:fillRect/>
          </a:stretch>
        </p:blipFill>
        <p:spPr>
          <a:xfrm>
            <a:off x="1027474" y="29805927"/>
            <a:ext cx="2573340" cy="1930005"/>
          </a:xfrm>
          <a:prstGeom prst="rect">
            <a:avLst/>
          </a:prstGeom>
        </p:spPr>
      </p:pic>
      <p:sp>
        <p:nvSpPr>
          <p:cNvPr id="22" name="Alternate Process 21">
            <a:extLst>
              <a:ext uri="{FF2B5EF4-FFF2-40B4-BE49-F238E27FC236}">
                <a16:creationId xmlns:a16="http://schemas.microsoft.com/office/drawing/2014/main" id="{6CD21156-F3DE-384F-9F4C-DDE01CC8783E}"/>
              </a:ext>
            </a:extLst>
          </p:cNvPr>
          <p:cNvSpPr/>
          <p:nvPr/>
        </p:nvSpPr>
        <p:spPr bwMode="auto">
          <a:xfrm>
            <a:off x="11889065" y="11424546"/>
            <a:ext cx="3569276" cy="1817883"/>
          </a:xfrm>
          <a:prstGeom prst="flowChartAlternateProcess">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Arial" charset="0"/>
              </a:rPr>
              <a:t>Telephone Screening</a:t>
            </a:r>
          </a:p>
          <a:p>
            <a:pPr marL="457200" marR="0" indent="-457200" defTabSz="4703763" rtl="0" eaLnBrk="1" fontAlgn="base" latinLnBrk="0" hangingPunct="1">
              <a:lnSpc>
                <a:spcPct val="100000"/>
              </a:lnSpc>
              <a:spcBef>
                <a:spcPct val="0"/>
              </a:spcBef>
              <a:spcAft>
                <a:spcPct val="0"/>
              </a:spcAft>
              <a:buClrTx/>
              <a:buSzTx/>
              <a:buFont typeface="Arial" panose="020B0604020202020204" pitchFamily="34" charset="0"/>
              <a:buChar char="•"/>
              <a:tabLst/>
            </a:pPr>
            <a:r>
              <a:rPr lang="en-US" sz="2600" dirty="0">
                <a:latin typeface="Arial" charset="0"/>
              </a:rPr>
              <a:t>Inform study criteria, eligibility, PTSD score</a:t>
            </a:r>
            <a:endParaRPr kumimoji="0" lang="en-US" sz="2600" b="0" i="0" u="none" strike="noStrike" cap="none" normalizeH="0" baseline="0" dirty="0">
              <a:ln>
                <a:noFill/>
              </a:ln>
              <a:solidFill>
                <a:schemeClr val="tx1"/>
              </a:solidFill>
              <a:effectLst/>
              <a:latin typeface="Arial" charset="0"/>
            </a:endParaRPr>
          </a:p>
        </p:txBody>
      </p:sp>
      <p:sp>
        <p:nvSpPr>
          <p:cNvPr id="75" name="Alternate Process 74">
            <a:extLst>
              <a:ext uri="{FF2B5EF4-FFF2-40B4-BE49-F238E27FC236}">
                <a16:creationId xmlns:a16="http://schemas.microsoft.com/office/drawing/2014/main" id="{A0C43633-5921-1843-8F8F-AD61362FDAD3}"/>
              </a:ext>
            </a:extLst>
          </p:cNvPr>
          <p:cNvSpPr/>
          <p:nvPr/>
        </p:nvSpPr>
        <p:spPr bwMode="auto">
          <a:xfrm>
            <a:off x="17300178" y="11415259"/>
            <a:ext cx="3569276" cy="1817883"/>
          </a:xfrm>
          <a:prstGeom prst="flowChartAlternateProcess">
            <a:avLst/>
          </a:prstGeom>
          <a:solidFill>
            <a:schemeClr val="accent1">
              <a:lumMod val="60000"/>
              <a:lumOff val="40000"/>
            </a:schemeClr>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lang="en-US" sz="2600" dirty="0">
                <a:latin typeface="Arial" charset="0"/>
              </a:rPr>
              <a:t>Session 1 </a:t>
            </a:r>
          </a:p>
          <a:p>
            <a:pPr marL="457200" marR="0" indent="-457200" defTabSz="470376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600" b="0" i="0" u="none" strike="noStrike" cap="none" normalizeH="0" baseline="0" dirty="0">
                <a:ln>
                  <a:noFill/>
                </a:ln>
                <a:solidFill>
                  <a:schemeClr val="tx1"/>
                </a:solidFill>
                <a:effectLst/>
                <a:latin typeface="Arial" charset="0"/>
              </a:rPr>
              <a:t>Interview for trauma</a:t>
            </a:r>
            <a:r>
              <a:rPr lang="en-US" sz="2600" dirty="0">
                <a:latin typeface="Arial" charset="0"/>
              </a:rPr>
              <a:t> </a:t>
            </a:r>
            <a:r>
              <a:rPr kumimoji="0" lang="en-US" sz="2600" b="0" i="0" u="none" strike="noStrike" cap="none" normalizeH="0" baseline="0" dirty="0">
                <a:ln>
                  <a:noFill/>
                </a:ln>
                <a:solidFill>
                  <a:schemeClr val="tx1"/>
                </a:solidFill>
                <a:effectLst/>
                <a:latin typeface="Arial" charset="0"/>
              </a:rPr>
              <a:t>story</a:t>
            </a:r>
          </a:p>
        </p:txBody>
      </p:sp>
      <p:sp>
        <p:nvSpPr>
          <p:cNvPr id="76" name="Alternate Process 75">
            <a:extLst>
              <a:ext uri="{FF2B5EF4-FFF2-40B4-BE49-F238E27FC236}">
                <a16:creationId xmlns:a16="http://schemas.microsoft.com/office/drawing/2014/main" id="{3253E62E-FE7F-EA47-BEAB-1220EBA90E27}"/>
              </a:ext>
            </a:extLst>
          </p:cNvPr>
          <p:cNvSpPr/>
          <p:nvPr/>
        </p:nvSpPr>
        <p:spPr bwMode="auto">
          <a:xfrm>
            <a:off x="11711350" y="13879187"/>
            <a:ext cx="3569276" cy="1817883"/>
          </a:xfrm>
          <a:prstGeom prst="flowChartAlternateProcess">
            <a:avLst/>
          </a:prstGeom>
          <a:solidFill>
            <a:schemeClr val="accent1">
              <a:lumMod val="40000"/>
              <a:lumOff val="60000"/>
            </a:schemeClr>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lang="en-US" sz="2600" dirty="0">
                <a:latin typeface="Arial" charset="0"/>
              </a:rPr>
              <a:t>Take Home Questionnaires</a:t>
            </a:r>
          </a:p>
          <a:p>
            <a:pPr marL="457200" marR="0" indent="-457200" defTabSz="4703763" rtl="0" eaLnBrk="1" fontAlgn="base" latinLnBrk="0" hangingPunct="1">
              <a:lnSpc>
                <a:spcPct val="100000"/>
              </a:lnSpc>
              <a:spcBef>
                <a:spcPct val="0"/>
              </a:spcBef>
              <a:spcAft>
                <a:spcPct val="0"/>
              </a:spcAft>
              <a:buClrTx/>
              <a:buSzTx/>
              <a:buFont typeface="Arial" panose="020B0604020202020204" pitchFamily="34" charset="0"/>
              <a:buChar char="•"/>
              <a:tabLst/>
            </a:pPr>
            <a:r>
              <a:rPr lang="en-US" sz="2600" dirty="0">
                <a:latin typeface="Arial" charset="0"/>
              </a:rPr>
              <a:t>Create personal audio &amp; visual cue</a:t>
            </a:r>
          </a:p>
          <a:p>
            <a:pPr marL="457200" marR="0" indent="-457200" defTabSz="4703763" rtl="0" eaLnBrk="1" fontAlgn="base" latinLnBrk="0" hangingPunct="1">
              <a:lnSpc>
                <a:spcPct val="100000"/>
              </a:lnSpc>
              <a:spcBef>
                <a:spcPct val="0"/>
              </a:spcBef>
              <a:spcAft>
                <a:spcPct val="0"/>
              </a:spcAft>
              <a:buClrTx/>
              <a:buSzTx/>
              <a:buFont typeface="Arial" panose="020B0604020202020204" pitchFamily="34" charset="0"/>
              <a:buChar char="•"/>
              <a:tabLst/>
            </a:pPr>
            <a:endParaRPr lang="en-US" sz="2600" dirty="0">
              <a:latin typeface="Arial" charset="0"/>
            </a:endParaRPr>
          </a:p>
        </p:txBody>
      </p:sp>
      <p:sp>
        <p:nvSpPr>
          <p:cNvPr id="77" name="Alternate Process 76">
            <a:extLst>
              <a:ext uri="{FF2B5EF4-FFF2-40B4-BE49-F238E27FC236}">
                <a16:creationId xmlns:a16="http://schemas.microsoft.com/office/drawing/2014/main" id="{00FE134E-4A33-4B43-9FA1-AE0905442BED}"/>
              </a:ext>
            </a:extLst>
          </p:cNvPr>
          <p:cNvSpPr/>
          <p:nvPr/>
        </p:nvSpPr>
        <p:spPr bwMode="auto">
          <a:xfrm>
            <a:off x="17242978" y="13886555"/>
            <a:ext cx="3569276" cy="1817883"/>
          </a:xfrm>
          <a:prstGeom prst="flowChartAlternateProcess">
            <a:avLst/>
          </a:prstGeom>
          <a:solidFill>
            <a:schemeClr val="accent1">
              <a:lumMod val="20000"/>
              <a:lumOff val="80000"/>
            </a:schemeClr>
          </a:solidFill>
          <a:ln w="9525" cap="flat" cmpd="sng" algn="ctr">
            <a:solidFill>
              <a:schemeClr val="accent1">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lang="en-US" sz="2600" dirty="0">
                <a:latin typeface="Arial" charset="0"/>
              </a:rPr>
              <a:t>Session 2 </a:t>
            </a:r>
          </a:p>
          <a:p>
            <a:pPr marL="457200" marR="0" indent="-457200" defTabSz="4703763" rtl="0" eaLnBrk="1" fontAlgn="base" latinLnBrk="0" hangingPunct="1">
              <a:lnSpc>
                <a:spcPct val="100000"/>
              </a:lnSpc>
              <a:spcBef>
                <a:spcPct val="0"/>
              </a:spcBef>
              <a:spcAft>
                <a:spcPct val="0"/>
              </a:spcAft>
              <a:buClrTx/>
              <a:buSzTx/>
              <a:buFont typeface="Arial" panose="020B0604020202020204" pitchFamily="34" charset="0"/>
              <a:buChar char="•"/>
              <a:tabLst/>
            </a:pPr>
            <a:r>
              <a:rPr lang="en-US" sz="2600" dirty="0">
                <a:latin typeface="Arial" charset="0"/>
              </a:rPr>
              <a:t>Exposure to personal cues</a:t>
            </a:r>
          </a:p>
        </p:txBody>
      </p:sp>
      <p:sp>
        <p:nvSpPr>
          <p:cNvPr id="34" name="Right Arrow 33">
            <a:extLst>
              <a:ext uri="{FF2B5EF4-FFF2-40B4-BE49-F238E27FC236}">
                <a16:creationId xmlns:a16="http://schemas.microsoft.com/office/drawing/2014/main" id="{554C40D5-3F0C-194C-B75D-6FC115371C85}"/>
              </a:ext>
            </a:extLst>
          </p:cNvPr>
          <p:cNvSpPr/>
          <p:nvPr/>
        </p:nvSpPr>
        <p:spPr bwMode="auto">
          <a:xfrm>
            <a:off x="15753777" y="12234095"/>
            <a:ext cx="1250964" cy="484632"/>
          </a:xfrm>
          <a:prstGeom prst="rightArrow">
            <a:avLst/>
          </a:prstGeom>
          <a:solidFill>
            <a:srgbClr val="398361"/>
          </a:solidFill>
          <a:ln w="9525" cap="flat" cmpd="sng" algn="ctr">
            <a:solidFill>
              <a:srgbClr val="3983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chemeClr val="tx1"/>
              </a:solidFill>
              <a:effectLst/>
              <a:latin typeface="Arial" charset="0"/>
            </a:endParaRPr>
          </a:p>
        </p:txBody>
      </p:sp>
      <p:sp>
        <p:nvSpPr>
          <p:cNvPr id="37" name="Left Arrow 36">
            <a:extLst>
              <a:ext uri="{FF2B5EF4-FFF2-40B4-BE49-F238E27FC236}">
                <a16:creationId xmlns:a16="http://schemas.microsoft.com/office/drawing/2014/main" id="{92955EDD-FCFA-734B-9251-E552734E03C5}"/>
              </a:ext>
            </a:extLst>
          </p:cNvPr>
          <p:cNvSpPr/>
          <p:nvPr/>
        </p:nvSpPr>
        <p:spPr bwMode="auto">
          <a:xfrm rot="19805489">
            <a:off x="15371793" y="13486856"/>
            <a:ext cx="1869804" cy="504951"/>
          </a:xfrm>
          <a:prstGeom prst="leftArrow">
            <a:avLst/>
          </a:prstGeom>
          <a:solidFill>
            <a:srgbClr val="398361"/>
          </a:solidFill>
          <a:ln w="9525" cap="flat" cmpd="sng" algn="ctr">
            <a:solidFill>
              <a:srgbClr val="3983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chemeClr val="tx1"/>
              </a:solidFill>
              <a:effectLst/>
              <a:latin typeface="Arial" charset="0"/>
            </a:endParaRPr>
          </a:p>
        </p:txBody>
      </p:sp>
      <p:sp>
        <p:nvSpPr>
          <p:cNvPr id="78" name="Right Arrow 77">
            <a:extLst>
              <a:ext uri="{FF2B5EF4-FFF2-40B4-BE49-F238E27FC236}">
                <a16:creationId xmlns:a16="http://schemas.microsoft.com/office/drawing/2014/main" id="{5D8439CF-99AD-1B44-8199-2D59BBFC1467}"/>
              </a:ext>
            </a:extLst>
          </p:cNvPr>
          <p:cNvSpPr/>
          <p:nvPr/>
        </p:nvSpPr>
        <p:spPr bwMode="auto">
          <a:xfrm>
            <a:off x="15681213" y="14910744"/>
            <a:ext cx="1250964" cy="484632"/>
          </a:xfrm>
          <a:prstGeom prst="rightArrow">
            <a:avLst/>
          </a:prstGeom>
          <a:solidFill>
            <a:srgbClr val="398361"/>
          </a:solidFill>
          <a:ln w="9525" cap="flat" cmpd="sng" algn="ctr">
            <a:solidFill>
              <a:srgbClr val="3983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chemeClr val="tx1"/>
              </a:solidFill>
              <a:effectLst/>
              <a:latin typeface="Arial" charset="0"/>
            </a:endParaRPr>
          </a:p>
        </p:txBody>
      </p:sp>
      <p:sp>
        <p:nvSpPr>
          <p:cNvPr id="38" name="Rectangle 37">
            <a:extLst>
              <a:ext uri="{FF2B5EF4-FFF2-40B4-BE49-F238E27FC236}">
                <a16:creationId xmlns:a16="http://schemas.microsoft.com/office/drawing/2014/main" id="{8AFE812E-D883-954A-85C1-2F258879F4E4}"/>
              </a:ext>
            </a:extLst>
          </p:cNvPr>
          <p:cNvSpPr/>
          <p:nvPr/>
        </p:nvSpPr>
        <p:spPr bwMode="auto">
          <a:xfrm>
            <a:off x="11934563" y="16227724"/>
            <a:ext cx="8966915" cy="7266012"/>
          </a:xfrm>
          <a:prstGeom prst="rect">
            <a:avLst/>
          </a:prstGeom>
          <a:solidFill>
            <a:srgbClr val="95D5CD"/>
          </a:solidFill>
          <a:ln w="9525" cap="flat" cmpd="sng" algn="ctr">
            <a:solidFill>
              <a:srgbClr val="95D5C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chemeClr val="tx1"/>
              </a:solidFill>
              <a:effectLst/>
              <a:latin typeface="Arial" charset="0"/>
            </a:endParaRPr>
          </a:p>
        </p:txBody>
      </p:sp>
      <p:pic>
        <p:nvPicPr>
          <p:cNvPr id="55" name="Picture 54">
            <a:extLst>
              <a:ext uri="{FF2B5EF4-FFF2-40B4-BE49-F238E27FC236}">
                <a16:creationId xmlns:a16="http://schemas.microsoft.com/office/drawing/2014/main" id="{D904AE64-3C97-B645-87E3-FF685275AD09}"/>
              </a:ext>
            </a:extLst>
          </p:cNvPr>
          <p:cNvPicPr>
            <a:picLocks noChangeAspect="1"/>
          </p:cNvPicPr>
          <p:nvPr/>
        </p:nvPicPr>
        <p:blipFill>
          <a:blip r:embed="rId10"/>
          <a:stretch>
            <a:fillRect/>
          </a:stretch>
        </p:blipFill>
        <p:spPr>
          <a:xfrm>
            <a:off x="12295404" y="16832808"/>
            <a:ext cx="3807888" cy="2919740"/>
          </a:xfrm>
          <a:prstGeom prst="rect">
            <a:avLst/>
          </a:prstGeom>
        </p:spPr>
      </p:pic>
      <p:pic>
        <p:nvPicPr>
          <p:cNvPr id="62" name="Picture 61">
            <a:extLst>
              <a:ext uri="{FF2B5EF4-FFF2-40B4-BE49-F238E27FC236}">
                <a16:creationId xmlns:a16="http://schemas.microsoft.com/office/drawing/2014/main" id="{AFB7A88A-17AC-4743-A467-F199054A9381}"/>
              </a:ext>
            </a:extLst>
          </p:cNvPr>
          <p:cNvPicPr>
            <a:picLocks noChangeAspect="1"/>
          </p:cNvPicPr>
          <p:nvPr/>
        </p:nvPicPr>
        <p:blipFill>
          <a:blip r:embed="rId11"/>
          <a:stretch>
            <a:fillRect/>
          </a:stretch>
        </p:blipFill>
        <p:spPr>
          <a:xfrm>
            <a:off x="16429449" y="16867142"/>
            <a:ext cx="3928664" cy="2851071"/>
          </a:xfrm>
          <a:prstGeom prst="rect">
            <a:avLst/>
          </a:prstGeom>
        </p:spPr>
      </p:pic>
      <p:pic>
        <p:nvPicPr>
          <p:cNvPr id="16" name="Picture 15">
            <a:extLst>
              <a:ext uri="{FF2B5EF4-FFF2-40B4-BE49-F238E27FC236}">
                <a16:creationId xmlns:a16="http://schemas.microsoft.com/office/drawing/2014/main" id="{313E2E63-DB49-6D48-A632-609EC958695A}"/>
              </a:ext>
            </a:extLst>
          </p:cNvPr>
          <p:cNvPicPr>
            <a:picLocks noChangeAspect="1"/>
          </p:cNvPicPr>
          <p:nvPr/>
        </p:nvPicPr>
        <p:blipFill>
          <a:blip r:embed="rId12"/>
          <a:stretch>
            <a:fillRect/>
          </a:stretch>
        </p:blipFill>
        <p:spPr>
          <a:xfrm>
            <a:off x="12297477" y="20169588"/>
            <a:ext cx="3807888" cy="2825198"/>
          </a:xfrm>
          <a:prstGeom prst="rect">
            <a:avLst/>
          </a:prstGeom>
        </p:spPr>
      </p:pic>
      <p:pic>
        <p:nvPicPr>
          <p:cNvPr id="17" name="Picture 16">
            <a:extLst>
              <a:ext uri="{FF2B5EF4-FFF2-40B4-BE49-F238E27FC236}">
                <a16:creationId xmlns:a16="http://schemas.microsoft.com/office/drawing/2014/main" id="{9FDCF584-7E6C-2647-938F-145BECB33218}"/>
              </a:ext>
            </a:extLst>
          </p:cNvPr>
          <p:cNvPicPr>
            <a:picLocks noChangeAspect="1"/>
          </p:cNvPicPr>
          <p:nvPr/>
        </p:nvPicPr>
        <p:blipFill rotWithShape="1">
          <a:blip r:embed="rId13"/>
          <a:srcRect b="3137"/>
          <a:stretch/>
        </p:blipFill>
        <p:spPr>
          <a:xfrm>
            <a:off x="16491316" y="20159161"/>
            <a:ext cx="3961277" cy="2835625"/>
          </a:xfrm>
          <a:prstGeom prst="rect">
            <a:avLst/>
          </a:prstGeom>
        </p:spPr>
      </p:pic>
      <p:cxnSp>
        <p:nvCxnSpPr>
          <p:cNvPr id="12" name="Straight Arrow Connector 11">
            <a:extLst>
              <a:ext uri="{FF2B5EF4-FFF2-40B4-BE49-F238E27FC236}">
                <a16:creationId xmlns:a16="http://schemas.microsoft.com/office/drawing/2014/main" id="{426AA186-A407-BD40-9B35-ABBD46034755}"/>
              </a:ext>
            </a:extLst>
          </p:cNvPr>
          <p:cNvCxnSpPr>
            <a:cxnSpLocks/>
          </p:cNvCxnSpPr>
          <p:nvPr/>
        </p:nvCxnSpPr>
        <p:spPr bwMode="auto">
          <a:xfrm flipV="1">
            <a:off x="23905781" y="20953381"/>
            <a:ext cx="1429997" cy="2074027"/>
          </a:xfrm>
          <a:prstGeom prst="straightConnector1">
            <a:avLst/>
          </a:prstGeom>
          <a:solidFill>
            <a:schemeClr val="accent1"/>
          </a:solidFill>
          <a:ln w="152400" cap="flat" cmpd="sng" algn="ctr">
            <a:solidFill>
              <a:schemeClr val="tx1"/>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Right Arrow 78">
            <a:extLst>
              <a:ext uri="{FF2B5EF4-FFF2-40B4-BE49-F238E27FC236}">
                <a16:creationId xmlns:a16="http://schemas.microsoft.com/office/drawing/2014/main" id="{EAAA1E41-CF60-A145-AF1E-198BF6018B82}"/>
              </a:ext>
            </a:extLst>
          </p:cNvPr>
          <p:cNvSpPr/>
          <p:nvPr/>
        </p:nvSpPr>
        <p:spPr bwMode="auto">
          <a:xfrm rot="2697753">
            <a:off x="7388427" y="28342776"/>
            <a:ext cx="1538340" cy="533400"/>
          </a:xfrm>
          <a:prstGeom prst="rightArrow">
            <a:avLst/>
          </a:prstGeom>
          <a:solidFill>
            <a:srgbClr val="028260"/>
          </a:solidFill>
          <a:ln w="9525" cap="flat" cmpd="sng" algn="ctr">
            <a:solidFill>
              <a:srgbClr val="0282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3763"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FB509190-9E0D-45B1-9D2E-352AAAEFD2E2}"/>
              </a:ext>
            </a:extLst>
          </p:cNvPr>
          <p:cNvSpPr/>
          <p:nvPr/>
        </p:nvSpPr>
        <p:spPr bwMode="auto">
          <a:xfrm>
            <a:off x="26021345" y="25935078"/>
            <a:ext cx="2461835" cy="857973"/>
          </a:xfrm>
          <a:prstGeom prst="rect">
            <a:avLst/>
          </a:prstGeom>
          <a:solidFill>
            <a:srgbClr val="398361"/>
          </a:solidFill>
          <a:ln w="9525" cap="flat" cmpd="sng" algn="ctr">
            <a:solidFill>
              <a:srgbClr val="39836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703763" rtl="0" eaLnBrk="1" fontAlgn="base" latinLnBrk="0" hangingPunct="1">
              <a:lnSpc>
                <a:spcPct val="100000"/>
              </a:lnSpc>
              <a:spcBef>
                <a:spcPct val="0"/>
              </a:spcBef>
              <a:spcAft>
                <a:spcPct val="0"/>
              </a:spcAft>
              <a:buClrTx/>
              <a:buSzTx/>
              <a:buFontTx/>
              <a:buNone/>
              <a:tabLst/>
            </a:pPr>
            <a:r>
              <a:rPr lang="en-US" sz="2700" dirty="0">
                <a:latin typeface="Arial" charset="0"/>
              </a:rPr>
              <a:t>Enhancement </a:t>
            </a:r>
            <a:r>
              <a:rPr kumimoji="0" lang="en-US" sz="2700" b="0" i="0" u="none" strike="noStrike" cap="none" normalizeH="0" baseline="0" dirty="0">
                <a:ln>
                  <a:noFill/>
                </a:ln>
                <a:solidFill>
                  <a:schemeClr val="tx1"/>
                </a:solidFill>
                <a:effectLst/>
                <a:latin typeface="Arial" charset="0"/>
              </a:rPr>
              <a:t>Motives</a:t>
            </a:r>
          </a:p>
        </p:txBody>
      </p:sp>
      <p:cxnSp>
        <p:nvCxnSpPr>
          <p:cNvPr id="84" name="Straight Arrow Connector 83">
            <a:extLst>
              <a:ext uri="{FF2B5EF4-FFF2-40B4-BE49-F238E27FC236}">
                <a16:creationId xmlns:a16="http://schemas.microsoft.com/office/drawing/2014/main" id="{9522E83D-852B-4206-9726-B412D2E589A7}"/>
              </a:ext>
            </a:extLst>
          </p:cNvPr>
          <p:cNvCxnSpPr>
            <a:cxnSpLocks/>
          </p:cNvCxnSpPr>
          <p:nvPr/>
        </p:nvCxnSpPr>
        <p:spPr bwMode="auto">
          <a:xfrm>
            <a:off x="23584440" y="24807888"/>
            <a:ext cx="2059995" cy="1620641"/>
          </a:xfrm>
          <a:prstGeom prst="straightConnector1">
            <a:avLst/>
          </a:prstGeom>
          <a:solidFill>
            <a:schemeClr val="accent1"/>
          </a:solidFill>
          <a:ln w="152400" cap="flat" cmpd="sng" algn="ctr">
            <a:solidFill>
              <a:schemeClr val="tx1"/>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30B53C62-DA4E-47D6-BD63-85DC0EC936BA}"/>
              </a:ext>
            </a:extLst>
          </p:cNvPr>
          <p:cNvCxnSpPr>
            <a:cxnSpLocks/>
          </p:cNvCxnSpPr>
          <p:nvPr/>
        </p:nvCxnSpPr>
        <p:spPr bwMode="auto">
          <a:xfrm flipV="1">
            <a:off x="28794384" y="24570827"/>
            <a:ext cx="1679961" cy="1793238"/>
          </a:xfrm>
          <a:prstGeom prst="straightConnector1">
            <a:avLst/>
          </a:prstGeom>
          <a:solidFill>
            <a:schemeClr val="accent1"/>
          </a:solidFill>
          <a:ln w="152400" cap="flat" cmpd="sng" algn="ctr">
            <a:solidFill>
              <a:schemeClr val="tx1"/>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TextBox 18">
            <a:extLst>
              <a:ext uri="{FF2B5EF4-FFF2-40B4-BE49-F238E27FC236}">
                <a16:creationId xmlns:a16="http://schemas.microsoft.com/office/drawing/2014/main" id="{78CE74B3-CC24-4B35-A7F3-D59EE0B42C22}"/>
              </a:ext>
            </a:extLst>
          </p:cNvPr>
          <p:cNvSpPr txBox="1"/>
          <p:nvPr/>
        </p:nvSpPr>
        <p:spPr>
          <a:xfrm>
            <a:off x="25071731" y="21605982"/>
            <a:ext cx="4244582" cy="928991"/>
          </a:xfrm>
          <a:prstGeom prst="rect">
            <a:avLst/>
          </a:prstGeom>
          <a:noFill/>
        </p:spPr>
        <p:txBody>
          <a:bodyPr wrap="square" rtlCol="0">
            <a:spAutoFit/>
          </a:bodyPr>
          <a:lstStyle/>
          <a:p>
            <a:pPr>
              <a:spcAft>
                <a:spcPts val="0"/>
              </a:spcAft>
            </a:pPr>
            <a:r>
              <a:rPr lang="en-US" sz="2700" i="1" dirty="0">
                <a:solidFill>
                  <a:srgbClr val="000000"/>
                </a:solidFill>
                <a:latin typeface="+mn-lt"/>
                <a:ea typeface="Times New Roman" panose="02020603050405020304" pitchFamily="18" charset="0"/>
              </a:rPr>
              <a:t>Indirect effect:</a:t>
            </a:r>
            <a:r>
              <a:rPr lang="en-US" sz="2700" kern="1200" dirty="0">
                <a:solidFill>
                  <a:srgbClr val="000000"/>
                </a:solidFill>
                <a:effectLst/>
                <a:latin typeface="+mn-lt"/>
                <a:ea typeface="Times New Roman" panose="02020603050405020304" pitchFamily="18" charset="0"/>
              </a:rPr>
              <a:t> 0.05 (0.08), [-0.07, 0.23]</a:t>
            </a:r>
            <a:endParaRPr lang="en-CA" sz="2700" dirty="0">
              <a:effectLst/>
              <a:latin typeface="+mn-lt"/>
              <a:ea typeface="Times New Roman" panose="02020603050405020304" pitchFamily="18" charset="0"/>
            </a:endParaRPr>
          </a:p>
        </p:txBody>
      </p:sp>
      <p:sp>
        <p:nvSpPr>
          <p:cNvPr id="87" name="TextBox 18">
            <a:extLst>
              <a:ext uri="{FF2B5EF4-FFF2-40B4-BE49-F238E27FC236}">
                <a16:creationId xmlns:a16="http://schemas.microsoft.com/office/drawing/2014/main" id="{A410BBCF-A010-4315-8AB8-A6971EB47F0A}"/>
              </a:ext>
            </a:extLst>
          </p:cNvPr>
          <p:cNvSpPr txBox="1"/>
          <p:nvPr/>
        </p:nvSpPr>
        <p:spPr>
          <a:xfrm>
            <a:off x="25098047" y="26995654"/>
            <a:ext cx="4536645" cy="923330"/>
          </a:xfrm>
          <a:prstGeom prst="rect">
            <a:avLst/>
          </a:prstGeom>
          <a:noFill/>
        </p:spPr>
        <p:txBody>
          <a:bodyPr wrap="square" rtlCol="0">
            <a:spAutoFit/>
          </a:bodyPr>
          <a:lstStyle/>
          <a:p>
            <a:pPr>
              <a:spcAft>
                <a:spcPts val="0"/>
              </a:spcAft>
            </a:pPr>
            <a:r>
              <a:rPr lang="en-US" sz="2700" i="1" dirty="0">
                <a:solidFill>
                  <a:srgbClr val="000000"/>
                </a:solidFill>
                <a:latin typeface="+mn-lt"/>
                <a:ea typeface="Times New Roman" panose="02020603050405020304" pitchFamily="18" charset="0"/>
              </a:rPr>
              <a:t>Indirect effect:</a:t>
            </a:r>
            <a:r>
              <a:rPr lang="en-US" sz="2700" kern="1200" dirty="0">
                <a:solidFill>
                  <a:srgbClr val="000000"/>
                </a:solidFill>
                <a:effectLst/>
                <a:latin typeface="+mn-lt"/>
                <a:ea typeface="Times New Roman" panose="02020603050405020304" pitchFamily="18" charset="0"/>
              </a:rPr>
              <a:t> -0.01 (0.03), [-0.10, 0.03]</a:t>
            </a:r>
            <a:endParaRPr lang="en-CA" sz="2700" dirty="0">
              <a:effectLst/>
              <a:latin typeface="+mn-lt"/>
              <a:ea typeface="Times New Roman" panose="02020603050405020304" pitchFamily="18" charset="0"/>
            </a:endParaRPr>
          </a:p>
        </p:txBody>
      </p:sp>
      <p:sp>
        <p:nvSpPr>
          <p:cNvPr id="88" name="TextBox 17">
            <a:extLst>
              <a:ext uri="{FF2B5EF4-FFF2-40B4-BE49-F238E27FC236}">
                <a16:creationId xmlns:a16="http://schemas.microsoft.com/office/drawing/2014/main" id="{7D70C8F0-A9B4-4A3C-A6A4-007C1D95527D}"/>
              </a:ext>
            </a:extLst>
          </p:cNvPr>
          <p:cNvSpPr txBox="1"/>
          <p:nvPr/>
        </p:nvSpPr>
        <p:spPr>
          <a:xfrm>
            <a:off x="22546898" y="25793013"/>
            <a:ext cx="2511827" cy="1338828"/>
          </a:xfrm>
          <a:prstGeom prst="rect">
            <a:avLst/>
          </a:prstGeom>
          <a:noFill/>
        </p:spPr>
        <p:txBody>
          <a:bodyPr wrap="square" rtlCol="0">
            <a:spAutoFit/>
          </a:bodyPr>
          <a:lstStyle/>
          <a:p>
            <a:pPr>
              <a:spcAft>
                <a:spcPts val="0"/>
              </a:spcAft>
            </a:pPr>
            <a:r>
              <a:rPr lang="en-US" sz="2700" i="1" kern="1200" dirty="0">
                <a:solidFill>
                  <a:srgbClr val="000000"/>
                </a:solidFill>
                <a:effectLst/>
                <a:latin typeface="+mn-lt"/>
                <a:ea typeface="Times New Roman" panose="02020603050405020304" pitchFamily="18" charset="0"/>
              </a:rPr>
              <a:t>a2 </a:t>
            </a:r>
            <a:r>
              <a:rPr lang="en-US" sz="2700" kern="1200" dirty="0">
                <a:solidFill>
                  <a:srgbClr val="000000"/>
                </a:solidFill>
                <a:effectLst/>
                <a:latin typeface="+mn-lt"/>
                <a:ea typeface="Times New Roman" panose="02020603050405020304" pitchFamily="18" charset="0"/>
              </a:rPr>
              <a:t>path: -0.01 (0.1), [-0.03, 0.01]</a:t>
            </a:r>
            <a:endParaRPr lang="en-CA" sz="2700" dirty="0">
              <a:effectLst/>
              <a:latin typeface="+mn-lt"/>
              <a:ea typeface="Times New Roman" panose="02020603050405020304" pitchFamily="18" charset="0"/>
            </a:endParaRPr>
          </a:p>
        </p:txBody>
      </p:sp>
      <p:sp>
        <p:nvSpPr>
          <p:cNvPr id="89" name="TextBox 19">
            <a:extLst>
              <a:ext uri="{FF2B5EF4-FFF2-40B4-BE49-F238E27FC236}">
                <a16:creationId xmlns:a16="http://schemas.microsoft.com/office/drawing/2014/main" id="{129B5F4F-DA1C-4271-99CD-09BCAF827F99}"/>
              </a:ext>
            </a:extLst>
          </p:cNvPr>
          <p:cNvSpPr txBox="1"/>
          <p:nvPr/>
        </p:nvSpPr>
        <p:spPr>
          <a:xfrm>
            <a:off x="29731557" y="25712951"/>
            <a:ext cx="2819846" cy="1338828"/>
          </a:xfrm>
          <a:prstGeom prst="rect">
            <a:avLst/>
          </a:prstGeom>
          <a:noFill/>
        </p:spPr>
        <p:txBody>
          <a:bodyPr wrap="square" rtlCol="0">
            <a:spAutoFit/>
          </a:bodyPr>
          <a:lstStyle/>
          <a:p>
            <a:pPr>
              <a:spcAft>
                <a:spcPts val="0"/>
              </a:spcAft>
            </a:pPr>
            <a:r>
              <a:rPr lang="en-US" sz="2700" i="1" kern="1200" dirty="0">
                <a:solidFill>
                  <a:srgbClr val="000000"/>
                </a:solidFill>
                <a:effectLst/>
                <a:latin typeface="+mn-lt"/>
                <a:ea typeface="Times New Roman" panose="02020603050405020304" pitchFamily="18" charset="0"/>
              </a:rPr>
              <a:t>b2 </a:t>
            </a:r>
            <a:r>
              <a:rPr lang="en-US" sz="2700" kern="1200" dirty="0">
                <a:solidFill>
                  <a:srgbClr val="000000"/>
                </a:solidFill>
                <a:effectLst/>
                <a:latin typeface="+mn-lt"/>
                <a:ea typeface="Times New Roman" panose="02020603050405020304" pitchFamily="18" charset="0"/>
              </a:rPr>
              <a:t>path: 1</a:t>
            </a:r>
            <a:r>
              <a:rPr lang="en-US" sz="2700" dirty="0">
                <a:solidFill>
                  <a:srgbClr val="000000"/>
                </a:solidFill>
                <a:latin typeface="+mn-lt"/>
                <a:ea typeface="Times New Roman" panose="02020603050405020304" pitchFamily="18" charset="0"/>
              </a:rPr>
              <a:t>.15</a:t>
            </a:r>
            <a:r>
              <a:rPr lang="en-US" sz="2700" kern="1200" dirty="0">
                <a:solidFill>
                  <a:srgbClr val="000000"/>
                </a:solidFill>
                <a:effectLst/>
                <a:latin typeface="+mn-lt"/>
                <a:ea typeface="Times New Roman" panose="02020603050405020304" pitchFamily="18" charset="0"/>
              </a:rPr>
              <a:t> (2.53), [-3.94, 6.25]</a:t>
            </a:r>
            <a:endParaRPr lang="en-CA" sz="2700" dirty="0">
              <a:effectLst/>
              <a:latin typeface="+mn-lt"/>
              <a:ea typeface="Times New Roman" panose="02020603050405020304" pitchFamily="18" charset="0"/>
            </a:endParaRPr>
          </a:p>
        </p:txBody>
      </p:sp>
      <p:sp>
        <p:nvSpPr>
          <p:cNvPr id="40" name="TextBox 39">
            <a:extLst>
              <a:ext uri="{FF2B5EF4-FFF2-40B4-BE49-F238E27FC236}">
                <a16:creationId xmlns:a16="http://schemas.microsoft.com/office/drawing/2014/main" id="{75FCDD6D-631D-4321-A0B1-4F91FD59B653}"/>
              </a:ext>
            </a:extLst>
          </p:cNvPr>
          <p:cNvSpPr txBox="1"/>
          <p:nvPr/>
        </p:nvSpPr>
        <p:spPr>
          <a:xfrm>
            <a:off x="35540195" y="32352302"/>
            <a:ext cx="8294835" cy="523220"/>
          </a:xfrm>
          <a:prstGeom prst="rect">
            <a:avLst/>
          </a:prstGeom>
          <a:noFill/>
        </p:spPr>
        <p:txBody>
          <a:bodyPr wrap="none" rtlCol="0">
            <a:spAutoFit/>
          </a:bodyPr>
          <a:lstStyle/>
          <a:p>
            <a:r>
              <a:rPr lang="en-CA" sz="2800" dirty="0"/>
              <a:t>Kyra </a:t>
            </a:r>
            <a:r>
              <a:rPr lang="en-CA" sz="2800" dirty="0" err="1"/>
              <a:t>Farrelly</a:t>
            </a:r>
            <a:r>
              <a:rPr lang="en-CA" sz="2800" dirty="0"/>
              <a:t>, B.A., email: kyrafarrelly7@gmail.com</a:t>
            </a:r>
          </a:p>
        </p:txBody>
      </p:sp>
      <p:pic>
        <p:nvPicPr>
          <p:cNvPr id="11" name="Picture 10" descr="A close up of a logo&#10;&#10;Description automatically generated">
            <a:extLst>
              <a:ext uri="{FF2B5EF4-FFF2-40B4-BE49-F238E27FC236}">
                <a16:creationId xmlns:a16="http://schemas.microsoft.com/office/drawing/2014/main" id="{B32D8BEA-3755-4E7D-AF16-51FB67E0A5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24293" y="16941634"/>
            <a:ext cx="2890025" cy="2167519"/>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philosophicalseafoam|09-2018"/>
</p:tagLst>
</file>

<file path=ppt/theme/theme1.xml><?xml version="1.0" encoding="utf-8"?>
<a:theme xmlns:a="http://schemas.openxmlformats.org/drawingml/2006/main" name="Default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32253</TotalTime>
  <Words>1658</Words>
  <Application>Microsoft Office PowerPoint</Application>
  <PresentationFormat>Custom</PresentationFormat>
  <Paragraphs>221</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Lucida Grande</vt:lpstr>
      <vt:lpstr>Times New Roman</vt:lpstr>
      <vt:lpstr>Amaranth</vt:lpstr>
      <vt:lpstr>Titillium Web</vt: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Template For Scientific Poster Presentation</dc:subject>
  <dc:creator>Graphicsland/MakeSigns.com</dc:creator>
  <cp:keywords>scientific, research, template, custom, poster, presentation, symposium, printing, PowerPoint, create, design, example, sample, download</cp:keywords>
  <dc:description>Download our scientific poster templates at no cost to you and get one step closer to making a great research poster.</dc:description>
  <cp:lastModifiedBy>Ladd, Ben</cp:lastModifiedBy>
  <cp:revision>257</cp:revision>
  <cp:lastPrinted>2019-04-03T18:43:53Z</cp:lastPrinted>
  <dcterms:modified xsi:type="dcterms:W3CDTF">2020-07-17T18:17:46Z</dcterms:modified>
  <cp:category>science research poster</cp:category>
</cp:coreProperties>
</file>