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1206400" cy="31089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40" userDrawn="1">
          <p15:clr>
            <a:srgbClr val="A4A3A4"/>
          </p15:clr>
        </p15:guide>
        <p15:guide id="2" pos="160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s,Sam" initials="D" lastIdx="10" clrIdx="0"/>
  <p:cmAuthor id="2" name="Reagan Fitzke" initials="RF" lastIdx="4" clrIdx="1"/>
  <p:cmAuthor id="3" name="Pedersen, Eric" initials="PE" lastIdx="8" clrIdx="2">
    <p:extLst>
      <p:ext uri="{19B8F6BF-5375-455C-9EA6-DF929625EA0E}">
        <p15:presenceInfo xmlns:p15="http://schemas.microsoft.com/office/powerpoint/2012/main" userId="S::Eric.Pedersen@med.usc.edu::19431723-47f4-42f5-a0cd-d6bad3358a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E48"/>
    <a:srgbClr val="99201E"/>
    <a:srgbClr val="990033"/>
    <a:srgbClr val="FFFFCC"/>
    <a:srgbClr val="056A5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/>
    <p:restoredTop sz="50000" autoAdjust="0"/>
  </p:normalViewPr>
  <p:slideViewPr>
    <p:cSldViewPr>
      <p:cViewPr varScale="1">
        <p:scale>
          <a:sx n="14" d="100"/>
          <a:sy n="14" d="100"/>
        </p:scale>
        <p:origin x="278" y="192"/>
      </p:cViewPr>
      <p:guideLst>
        <p:guide orient="horz" pos="9840"/>
        <p:guide pos="160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dirty="0"/>
              <a:t>Tobacco/Nicotine users</a:t>
            </a:r>
          </a:p>
        </c:rich>
      </c:tx>
      <c:layout>
        <c:manualLayout>
          <c:xMode val="edge"/>
          <c:yMode val="edge"/>
          <c:x val="0.16890254177851413"/>
          <c:y val="4.97756030722720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Past month T/N users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9C-BB43-AA45-4950EC2551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AF9-9149-ABA7-BCCA24E859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9C-BB43-AA45-4950EC25511D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48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BAF9-9149-ABA7-BCCA24E859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8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 co-use</c:v>
                </c:pt>
                <c:pt idx="1">
                  <c:v>Concurrent use only</c:v>
                </c:pt>
                <c:pt idx="2">
                  <c:v>Co-administration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1080</c:v>
                </c:pt>
                <c:pt idx="1">
                  <c:v>11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F9-9149-ABA7-BCCA24E859D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9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168762476787815"/>
          <c:y val="0.64970208563869181"/>
          <c:w val="0.29638944950687934"/>
          <c:h val="0.256667842056463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36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dirty="0"/>
              <a:t>Cannabis users</a:t>
            </a:r>
          </a:p>
        </c:rich>
      </c:tx>
      <c:layout>
        <c:manualLayout>
          <c:xMode val="edge"/>
          <c:yMode val="edge"/>
          <c:x val="0.35177187363769563"/>
          <c:y val="5.52903264567259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Past month cannabis users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EA-3341-AAC5-100F2F64CC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EA-3341-AAC5-100F2F64CC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2EA-3341-AAC5-100F2F64CC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8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 co-use</c:v>
                </c:pt>
                <c:pt idx="1">
                  <c:v>Concurrent use only</c:v>
                </c:pt>
                <c:pt idx="2">
                  <c:v>Co-administration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11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0E-B441-B4C0-E154A888777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97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36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9658350"/>
            <a:ext cx="43526075" cy="66643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7618075"/>
            <a:ext cx="35845750" cy="79438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5D3DF-51E0-4356-8A8A-6CB401C712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43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CD181-2DA2-4F37-9B2B-D260A629B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82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244600"/>
            <a:ext cx="11520488" cy="26527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244600"/>
            <a:ext cx="34412237" cy="26527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7ABE2-F055-4E43-93A3-E8197E8766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81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28CCD-3A65-4DAE-A645-35766381B3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45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19978688"/>
            <a:ext cx="43526075" cy="61737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177838"/>
            <a:ext cx="43526075" cy="68008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FAC4-76FC-40BA-9F40-71BD04A724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19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7254875"/>
            <a:ext cx="22966362" cy="2051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7254875"/>
            <a:ext cx="22966363" cy="2051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6D4B6-0892-48DD-8A0B-3EBE3FE001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06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6959600"/>
            <a:ext cx="22625050" cy="29003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9859963"/>
            <a:ext cx="22625050" cy="17911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6959600"/>
            <a:ext cx="22632988" cy="29003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9859963"/>
            <a:ext cx="22632988" cy="17911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0D0A9-C6C9-4A64-91BF-E0400FB10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74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530B2-4941-417F-8884-643AA0B148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14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F1C54-C51B-47AF-A1D5-1A1AE8786C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71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238250"/>
            <a:ext cx="16846550" cy="52673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238250"/>
            <a:ext cx="28625800" cy="26533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505575"/>
            <a:ext cx="16846550" cy="2126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C541A-96F1-4E93-859F-EAAAC3682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77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1763038"/>
            <a:ext cx="30724475" cy="2568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778125"/>
            <a:ext cx="30724475" cy="18653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4331613"/>
            <a:ext cx="30724475" cy="3649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2FED-9F3E-4741-98C2-76DDE53B0C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55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60638" y="1244600"/>
            <a:ext cx="460851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60638" y="7254875"/>
            <a:ext cx="46085125" cy="2051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60638" y="28311475"/>
            <a:ext cx="119475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8311475"/>
            <a:ext cx="162147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8311475"/>
            <a:ext cx="119475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200" smtClean="0"/>
            </a:lvl1pPr>
          </a:lstStyle>
          <a:p>
            <a:pPr>
              <a:defRPr/>
            </a:pPr>
            <a:fld id="{7DD5C90A-481F-46C3-AD8F-C2DCACC06C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9pPr>
    </p:titleStyle>
    <p:bodyStyle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9E30905C-2167-A947-9365-FD5B2EE7499D}"/>
              </a:ext>
            </a:extLst>
          </p:cNvPr>
          <p:cNvSpPr/>
          <p:nvPr/>
        </p:nvSpPr>
        <p:spPr bwMode="auto">
          <a:xfrm>
            <a:off x="0" y="685800"/>
            <a:ext cx="51206400" cy="5637212"/>
          </a:xfrm>
          <a:prstGeom prst="rect">
            <a:avLst/>
          </a:prstGeom>
          <a:solidFill>
            <a:srgbClr val="99201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829800" y="1524000"/>
            <a:ext cx="39700200" cy="4799012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Co-use of Tobacco/Nicotine and Cannabis Among Veterans: A Preliminary Investigation of </a:t>
            </a:r>
            <a:r>
              <a:rPr lang="en-US" sz="9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Prevalence and Associations with Mental Health Outcomes</a:t>
            </a:r>
            <a:br>
              <a:rPr lang="en-US" sz="7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Reagan E. Fitzke, B.S., </a:t>
            </a: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Jordan P. Davis, Ph.D., &amp; </a:t>
            </a: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Eric R. Pedersen, Ph.D.</a:t>
            </a:r>
            <a:b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of Southern California, Keck School of Medicine, Department of Psychiatry and Behavioral Sciences </a:t>
            </a:r>
            <a:b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of Southern California, Suzanne Dworak-Peck School of Social Work</a:t>
            </a:r>
            <a:br>
              <a:rPr lang="en-US" sz="4900" b="1" dirty="0">
                <a:latin typeface="Garamond" pitchFamily="18" charset="0"/>
              </a:rPr>
            </a:br>
            <a:endParaRPr lang="en-US" sz="4900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5C12A9-343A-D648-A35C-8B6AF6A2A7CC}"/>
              </a:ext>
            </a:extLst>
          </p:cNvPr>
          <p:cNvSpPr/>
          <p:nvPr/>
        </p:nvSpPr>
        <p:spPr>
          <a:xfrm>
            <a:off x="1447800" y="7426404"/>
            <a:ext cx="1455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9920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lang="en-US" sz="7200" dirty="0">
              <a:solidFill>
                <a:srgbClr val="99201E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4862DAD-ADC2-C248-A8F4-BCCCB41F8C1E}"/>
              </a:ext>
            </a:extLst>
          </p:cNvPr>
          <p:cNvCxnSpPr>
            <a:cxnSpLocks/>
          </p:cNvCxnSpPr>
          <p:nvPr/>
        </p:nvCxnSpPr>
        <p:spPr bwMode="auto">
          <a:xfrm flipV="1">
            <a:off x="15163800" y="7162800"/>
            <a:ext cx="0" cy="22860000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CD21CF9-3F71-9B4E-9837-011CAC613A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6042600" y="19713522"/>
            <a:ext cx="1" cy="10309279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E66CAE0-C366-AB42-90CB-87BD6981D39D}"/>
              </a:ext>
            </a:extLst>
          </p:cNvPr>
          <p:cNvGrpSpPr/>
          <p:nvPr/>
        </p:nvGrpSpPr>
        <p:grpSpPr>
          <a:xfrm>
            <a:off x="1066800" y="457200"/>
            <a:ext cx="8115300" cy="6172200"/>
            <a:chOff x="609600" y="457200"/>
            <a:chExt cx="8115300" cy="61722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DF0E023-57EC-B14F-A5CF-B325C2BEDDFF}"/>
                </a:ext>
              </a:extLst>
            </p:cNvPr>
            <p:cNvSpPr/>
            <p:nvPr/>
          </p:nvSpPr>
          <p:spPr bwMode="auto">
            <a:xfrm>
              <a:off x="609600" y="457200"/>
              <a:ext cx="8115300" cy="6172200"/>
            </a:xfrm>
            <a:prstGeom prst="rect">
              <a:avLst/>
            </a:prstGeom>
            <a:solidFill>
              <a:srgbClr val="99201E"/>
            </a:solidFill>
            <a:ln w="9525" cap="flat" cmpd="sng" algn="ctr">
              <a:solidFill>
                <a:srgbClr val="99003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702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0736DF23-D602-F844-876A-04982855D8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56" r="9981"/>
            <a:stretch/>
          </p:blipFill>
          <p:spPr>
            <a:xfrm>
              <a:off x="928600" y="834857"/>
              <a:ext cx="7377200" cy="5413543"/>
            </a:xfrm>
            <a:prstGeom prst="rect">
              <a:avLst/>
            </a:prstGeom>
          </p:spPr>
        </p:pic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C8E48A95-BB84-5340-8792-B66836ED7412}"/>
              </a:ext>
            </a:extLst>
          </p:cNvPr>
          <p:cNvSpPr txBox="1"/>
          <p:nvPr/>
        </p:nvSpPr>
        <p:spPr>
          <a:xfrm>
            <a:off x="1447801" y="8806794"/>
            <a:ext cx="12268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itchFamily="2" charset="2"/>
              <a:buChar char="§"/>
            </a:pPr>
            <a:r>
              <a:rPr lang="en-US" sz="5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Veterans from conflicts in Iraq and Afghanistan (OEF/OIF) are at high risk for tobacco and cannabis use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5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Co-use of tobacco and cannabis is often associated with poor mental health outcomes (e.g. anxiety, stress, depression)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5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 is known about tobacco/nicotine and cannabis co-use in veteran populations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9766C37F-64BA-F146-831C-1ABB8C46E52B}"/>
              </a:ext>
            </a:extLst>
          </p:cNvPr>
          <p:cNvCxnSpPr>
            <a:cxnSpLocks/>
          </p:cNvCxnSpPr>
          <p:nvPr/>
        </p:nvCxnSpPr>
        <p:spPr bwMode="auto">
          <a:xfrm>
            <a:off x="1400000" y="15544800"/>
            <a:ext cx="12697000" cy="0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31723C6-5E23-F748-B7F6-F428F8F57B4B}"/>
              </a:ext>
            </a:extLst>
          </p:cNvPr>
          <p:cNvSpPr/>
          <p:nvPr/>
        </p:nvSpPr>
        <p:spPr>
          <a:xfrm>
            <a:off x="1385800" y="16154400"/>
            <a:ext cx="12630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9920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en-US" sz="7200" dirty="0">
              <a:solidFill>
                <a:srgbClr val="99201E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311FF2DC-2EF1-0E4E-80D4-73A582E308F2}"/>
              </a:ext>
            </a:extLst>
          </p:cNvPr>
          <p:cNvSpPr/>
          <p:nvPr/>
        </p:nvSpPr>
        <p:spPr>
          <a:xfrm>
            <a:off x="15914600" y="6781800"/>
            <a:ext cx="1455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9920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en-US" sz="7200" dirty="0">
              <a:solidFill>
                <a:srgbClr val="99201E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A9FA9EF-7BA7-FC42-BB53-E370495E86B6}"/>
              </a:ext>
            </a:extLst>
          </p:cNvPr>
          <p:cNvSpPr/>
          <p:nvPr/>
        </p:nvSpPr>
        <p:spPr>
          <a:xfrm>
            <a:off x="36728400" y="19431000"/>
            <a:ext cx="4648200" cy="1219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9920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endParaRPr lang="en-US" sz="7200" dirty="0">
              <a:solidFill>
                <a:srgbClr val="99201E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218C1A86-A9FB-DF4C-BDF9-0D97B793242F}"/>
              </a:ext>
            </a:extLst>
          </p:cNvPr>
          <p:cNvSpPr txBox="1"/>
          <p:nvPr/>
        </p:nvSpPr>
        <p:spPr>
          <a:xfrm>
            <a:off x="1447801" y="17526000"/>
            <a:ext cx="12268200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Participants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5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1,548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5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80% endorsed use of tobacco/nicotine and/or cannabis in past 30 days</a:t>
            </a:r>
          </a:p>
          <a:p>
            <a:r>
              <a:rPr lang="en-US" sz="5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5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Descriptive analyses to assess prevalence of use for tobacco/nicotine and cannabis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5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Mean comparison tests to assess differences in frequency of use (days used in past 30 days) and mental health outcomes between co-users and single users of either substance</a:t>
            </a:r>
          </a:p>
          <a:p>
            <a:pPr marL="1600200" lvl="2" indent="-685800">
              <a:buFont typeface="Wingdings" pitchFamily="2" charset="2"/>
              <a:buChar char="§"/>
            </a:pPr>
            <a:r>
              <a:rPr lang="en-US" sz="48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Co-users separated into concurrent use only (i.e. simultaneous or sequential use) and co-administration (i.e. mixing substances)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516BFB-1F44-F641-A51F-7618305A42EC}"/>
              </a:ext>
            </a:extLst>
          </p:cNvPr>
          <p:cNvSpPr txBox="1"/>
          <p:nvPr/>
        </p:nvSpPr>
        <p:spPr>
          <a:xfrm>
            <a:off x="16844042" y="19712226"/>
            <a:ext cx="175183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Prevalence of Past Month Cannabis and Tobacco/Nicotine Co-use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A68F75D-9EFA-464E-9F89-4DB3EBE3CF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711885"/>
              </p:ext>
            </p:extLst>
          </p:nvPr>
        </p:nvGraphicFramePr>
        <p:xfrm>
          <a:off x="15925799" y="8999000"/>
          <a:ext cx="16225918" cy="9411695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3881110">
                  <a:extLst>
                    <a:ext uri="{9D8B030D-6E8A-4147-A177-3AD203B41FA5}">
                      <a16:colId xmlns:a16="http://schemas.microsoft.com/office/drawing/2014/main" val="3758324696"/>
                    </a:ext>
                  </a:extLst>
                </a:gridCol>
                <a:gridCol w="4269221">
                  <a:extLst>
                    <a:ext uri="{9D8B030D-6E8A-4147-A177-3AD203B41FA5}">
                      <a16:colId xmlns:a16="http://schemas.microsoft.com/office/drawing/2014/main" val="2781105066"/>
                    </a:ext>
                  </a:extLst>
                </a:gridCol>
                <a:gridCol w="3104888">
                  <a:extLst>
                    <a:ext uri="{9D8B030D-6E8A-4147-A177-3AD203B41FA5}">
                      <a16:colId xmlns:a16="http://schemas.microsoft.com/office/drawing/2014/main" val="691717802"/>
                    </a:ext>
                  </a:extLst>
                </a:gridCol>
                <a:gridCol w="2483910">
                  <a:extLst>
                    <a:ext uri="{9D8B030D-6E8A-4147-A177-3AD203B41FA5}">
                      <a16:colId xmlns:a16="http://schemas.microsoft.com/office/drawing/2014/main" val="1930483559"/>
                    </a:ext>
                  </a:extLst>
                </a:gridCol>
                <a:gridCol w="2486789">
                  <a:extLst>
                    <a:ext uri="{9D8B030D-6E8A-4147-A177-3AD203B41FA5}">
                      <a16:colId xmlns:a16="http://schemas.microsoft.com/office/drawing/2014/main" val="4233587650"/>
                    </a:ext>
                  </a:extLst>
                </a:gridCol>
              </a:tblGrid>
              <a:tr h="6784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Cannabis use only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Co-users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3801582"/>
                  </a:ext>
                </a:extLst>
              </a:tr>
              <a:tr h="84383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 (SD)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 (SD)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 (df)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p-value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0557899"/>
                  </a:ext>
                </a:extLst>
              </a:tr>
              <a:tr h="178946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Frequency of cannabis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11.25 (10.88)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8.66 (7.87)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1.60 (134)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0.133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4564847"/>
                  </a:ext>
                </a:extLst>
              </a:tr>
              <a:tr h="182149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Frequency of vaped cannabis</a:t>
                      </a:r>
                      <a:endParaRPr lang="en-U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6.26 (7.30)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4.75 (4.23)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1.40 (113)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0.164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8172821"/>
                  </a:ext>
                </a:extLst>
              </a:tr>
              <a:tr h="84361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CUDIT 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14.38 (7.62)</a:t>
                      </a:r>
                      <a:endParaRPr lang="en-U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16.59 (8.66)</a:t>
                      </a:r>
                      <a:endParaRPr lang="en-U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-1.62 (151)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0.122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8548267"/>
                  </a:ext>
                </a:extLst>
              </a:tr>
              <a:tr h="84383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Stress</a:t>
                      </a:r>
                      <a:endParaRPr lang="en-U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20.58 (5.64)</a:t>
                      </a:r>
                      <a:endParaRPr lang="en-U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20.94 (3.89)</a:t>
                      </a:r>
                      <a:endParaRPr lang="en-U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-0.47 (151)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0.641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1974540"/>
                  </a:ext>
                </a:extLst>
              </a:tr>
              <a:tr h="84383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PTSD</a:t>
                      </a:r>
                      <a:endParaRPr lang="en-U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36.96 (11.97)</a:t>
                      </a:r>
                      <a:endParaRPr lang="en-U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40.49 (12.69)</a:t>
                      </a:r>
                      <a:endParaRPr lang="en-U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-1.69 (151)</a:t>
                      </a:r>
                      <a:endParaRPr lang="en-U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0.094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2036991"/>
                  </a:ext>
                </a:extLst>
              </a:tr>
              <a:tr h="84383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Depression</a:t>
                      </a:r>
                      <a:endParaRPr lang="en-U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12.62 (4.22)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13.34 (3.48)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-1.06 (151)</a:t>
                      </a:r>
                      <a:endParaRPr lang="en-U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0.292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6458713"/>
                  </a:ext>
                </a:extLst>
              </a:tr>
              <a:tr h="84383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Anxiety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9.96 (3.87)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11.82 (3.57)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-2.89 (151)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0.005*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258954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1F2066F-2F0C-044C-B472-A4583EA3E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018704"/>
              </p:ext>
            </p:extLst>
          </p:nvPr>
        </p:nvGraphicFramePr>
        <p:xfrm>
          <a:off x="32927919" y="8999000"/>
          <a:ext cx="16525880" cy="9417061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4806435">
                  <a:extLst>
                    <a:ext uri="{9D8B030D-6E8A-4147-A177-3AD203B41FA5}">
                      <a16:colId xmlns:a16="http://schemas.microsoft.com/office/drawing/2014/main" val="1845699448"/>
                    </a:ext>
                  </a:extLst>
                </a:gridCol>
                <a:gridCol w="3196716">
                  <a:extLst>
                    <a:ext uri="{9D8B030D-6E8A-4147-A177-3AD203B41FA5}">
                      <a16:colId xmlns:a16="http://schemas.microsoft.com/office/drawing/2014/main" val="3678071098"/>
                    </a:ext>
                  </a:extLst>
                </a:gridCol>
                <a:gridCol w="3196716">
                  <a:extLst>
                    <a:ext uri="{9D8B030D-6E8A-4147-A177-3AD203B41FA5}">
                      <a16:colId xmlns:a16="http://schemas.microsoft.com/office/drawing/2014/main" val="1732422346"/>
                    </a:ext>
                  </a:extLst>
                </a:gridCol>
                <a:gridCol w="2740042">
                  <a:extLst>
                    <a:ext uri="{9D8B030D-6E8A-4147-A177-3AD203B41FA5}">
                      <a16:colId xmlns:a16="http://schemas.microsoft.com/office/drawing/2014/main" val="3114619648"/>
                    </a:ext>
                  </a:extLst>
                </a:gridCol>
                <a:gridCol w="2585971">
                  <a:extLst>
                    <a:ext uri="{9D8B030D-6E8A-4147-A177-3AD203B41FA5}">
                      <a16:colId xmlns:a16="http://schemas.microsoft.com/office/drawing/2014/main" val="153651049"/>
                    </a:ext>
                  </a:extLst>
                </a:gridCol>
              </a:tblGrid>
              <a:tr h="73256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T/N use only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Co-users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3893012"/>
                  </a:ext>
                </a:extLst>
              </a:tr>
              <a:tr h="7692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 (SD)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 (SD)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 (df)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p-value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7196491"/>
                  </a:ext>
                </a:extLst>
              </a:tr>
              <a:tr h="131787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Frequency of cigarettes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18.51 (7.06)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14.56 (10.89)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4.81 (1112)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&lt;0.001*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9619541"/>
                  </a:ext>
                </a:extLst>
              </a:tr>
              <a:tr h="188371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Frequency of smokeless tobacco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5.82 (3.40)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5.02 (5.89)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0.56 (850)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0.579</a:t>
                      </a:r>
                      <a:endParaRPr lang="en-U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6232146"/>
                  </a:ext>
                </a:extLst>
              </a:tr>
              <a:tr h="16312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Frequency of nicotine vape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9.35 (3.82)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8.04 (8.69)</a:t>
                      </a:r>
                      <a:endParaRPr lang="en-US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2.48 (895)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0.013*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2021671"/>
                  </a:ext>
                </a:extLst>
              </a:tr>
              <a:tr h="7692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Stress</a:t>
                      </a:r>
                      <a:endParaRPr lang="en-US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12.58 (6.22)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20.94 (3.89)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-13.26 (1179)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&lt;0.001*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0240908"/>
                  </a:ext>
                </a:extLst>
              </a:tr>
              <a:tr h="7692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PTSD</a:t>
                      </a:r>
                      <a:endParaRPr lang="en-US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19.23 (13.57)</a:t>
                      </a:r>
                      <a:endParaRPr lang="en-US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40.49 (12.69)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-15.14 (1179)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&lt;0.001*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1759384"/>
                  </a:ext>
                </a:extLst>
              </a:tr>
              <a:tr h="7692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Depression</a:t>
                      </a:r>
                      <a:endParaRPr lang="en-US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6.64 (4.22)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13.34 (3.48)</a:t>
                      </a:r>
                      <a:endParaRPr lang="en-US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-15.20 (1179)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&lt;0.001*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2444823"/>
                  </a:ext>
                </a:extLst>
              </a:tr>
              <a:tr h="7692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Anxiety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5.85 (3.80)</a:t>
                      </a:r>
                      <a:endParaRPr lang="en-US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11.82 (3.57)</a:t>
                      </a:r>
                      <a:endParaRPr lang="en-US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-16.02 (1179)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&lt;0.001*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0710883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94C0C5FF-E1B1-1F41-BBE9-F3ABAEF20832}"/>
              </a:ext>
            </a:extLst>
          </p:cNvPr>
          <p:cNvSpPr txBox="1"/>
          <p:nvPr/>
        </p:nvSpPr>
        <p:spPr>
          <a:xfrm>
            <a:off x="16311660" y="8053626"/>
            <a:ext cx="159209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Outcomes among Cannabis-only vs. Co-users (past month)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F58427-A9E7-FC46-B1FD-292903B0A2F9}"/>
              </a:ext>
            </a:extLst>
          </p:cNvPr>
          <p:cNvSpPr txBox="1"/>
          <p:nvPr/>
        </p:nvSpPr>
        <p:spPr>
          <a:xfrm>
            <a:off x="32537400" y="8077200"/>
            <a:ext cx="185070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Outcomes among tobacco/nicotine-only vs. Co-users (past month)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DA345D-A05C-9D4F-91D1-4E667275D569}"/>
              </a:ext>
            </a:extLst>
          </p:cNvPr>
          <p:cNvSpPr txBox="1"/>
          <p:nvPr/>
        </p:nvSpPr>
        <p:spPr>
          <a:xfrm>
            <a:off x="36738815" y="20849570"/>
            <a:ext cx="12486377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itchFamily="2" charset="2"/>
              <a:buChar char="§"/>
            </a:pPr>
            <a:r>
              <a:rPr lang="en-US" sz="5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Tobacco/nicotine users who also used cannabis were significantly more likely to experience poor mental health outcomes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5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Cannabis users were more likely to use tobacco/nicotine than not (66%)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5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 anxiety was higher among co-users compared to cannabis-only users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5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Tobacco/nicotine and cannabis co-use may be important to consider in veteran mental health care and substance use treatment, as the additive use of cannabis is related to poorer outcomes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98D686E-DA77-D244-BCC1-EE879E8C2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0986"/>
              </p:ext>
            </p:extLst>
          </p:nvPr>
        </p:nvGraphicFramePr>
        <p:xfrm>
          <a:off x="18745201" y="20737673"/>
          <a:ext cx="12649186" cy="2274727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6838038">
                  <a:extLst>
                    <a:ext uri="{9D8B030D-6E8A-4147-A177-3AD203B41FA5}">
                      <a16:colId xmlns:a16="http://schemas.microsoft.com/office/drawing/2014/main" val="592868568"/>
                    </a:ext>
                  </a:extLst>
                </a:gridCol>
                <a:gridCol w="2509622">
                  <a:extLst>
                    <a:ext uri="{9D8B030D-6E8A-4147-A177-3AD203B41FA5}">
                      <a16:colId xmlns:a16="http://schemas.microsoft.com/office/drawing/2014/main" val="2355323649"/>
                    </a:ext>
                  </a:extLst>
                </a:gridCol>
                <a:gridCol w="3301526">
                  <a:extLst>
                    <a:ext uri="{9D8B030D-6E8A-4147-A177-3AD203B41FA5}">
                      <a16:colId xmlns:a16="http://schemas.microsoft.com/office/drawing/2014/main" val="3302661143"/>
                    </a:ext>
                  </a:extLst>
                </a:gridCol>
              </a:tblGrid>
              <a:tr h="575948"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0292" marB="50292"/>
                </a:tc>
                <a:extLst>
                  <a:ext uri="{0D108BD9-81ED-4DB2-BD59-A6C34878D82A}">
                    <a16:rowId xmlns:a16="http://schemas.microsoft.com/office/drawing/2014/main" val="3349557855"/>
                  </a:ext>
                </a:extLst>
              </a:tr>
              <a:tr h="815363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Past month cannabis users</a:t>
                      </a:r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10.3%</a:t>
                      </a:r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0292" marB="50292"/>
                </a:tc>
                <a:extLst>
                  <a:ext uri="{0D108BD9-81ED-4DB2-BD59-A6C34878D82A}">
                    <a16:rowId xmlns:a16="http://schemas.microsoft.com/office/drawing/2014/main" val="1033762342"/>
                  </a:ext>
                </a:extLst>
              </a:tr>
              <a:tr h="81014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Past month tobacco/nicotine users</a:t>
                      </a:r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1187</a:t>
                      </a:r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76.7%</a:t>
                      </a:r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0292" marB="50292"/>
                </a:tc>
                <a:extLst>
                  <a:ext uri="{0D108BD9-81ED-4DB2-BD59-A6C34878D82A}">
                    <a16:rowId xmlns:a16="http://schemas.microsoft.com/office/drawing/2014/main" val="3074831476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C8CFCC7-45CB-D44C-A61F-6697BBD804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6550991"/>
              </p:ext>
            </p:extLst>
          </p:nvPr>
        </p:nvGraphicFramePr>
        <p:xfrm>
          <a:off x="21367881" y="23017508"/>
          <a:ext cx="14586086" cy="7347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9CC77C5-3DA2-B34E-B1D6-C32BC45BCB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3378248"/>
              </p:ext>
            </p:extLst>
          </p:nvPr>
        </p:nvGraphicFramePr>
        <p:xfrm>
          <a:off x="14325600" y="23012400"/>
          <a:ext cx="12144129" cy="736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74D24AE-273D-7449-A665-C39845626FB9}"/>
              </a:ext>
            </a:extLst>
          </p:cNvPr>
          <p:cNvSpPr txBox="1"/>
          <p:nvPr/>
        </p:nvSpPr>
        <p:spPr>
          <a:xfrm>
            <a:off x="15849600" y="18440400"/>
            <a:ext cx="32648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Note.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Scales used: Cannabis Use Disorder Identification Test (CUDIT); Perceived Stress Scale (PSS); PTSD Checklist (PCL-5); Patient Health Questionnaire depression module (PHQ-9); Generalized Anxiety Disorder scale (GAD-7)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80373D-2BEA-0743-B2D6-D7B48D772035}"/>
              </a:ext>
            </a:extLst>
          </p:cNvPr>
          <p:cNvSpPr txBox="1"/>
          <p:nvPr/>
        </p:nvSpPr>
        <p:spPr>
          <a:xfrm>
            <a:off x="37089771" y="6328824"/>
            <a:ext cx="13892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This work was funded by a grant from the NIAAA (R01AA026575) awarded to Eric R. Pedersen.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7440</TotalTime>
  <Words>697</Words>
  <Application>Microsoft Office PowerPoint</Application>
  <PresentationFormat>Custom</PresentationFormat>
  <Paragraphs>125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Garamond</vt:lpstr>
      <vt:lpstr>Wingdings</vt:lpstr>
      <vt:lpstr>Default Design</vt:lpstr>
      <vt:lpstr>Co-use of Tobacco/Nicotine and Cannabis Among Veterans: A Preliminary Investigation of Prevalence and Associations with Mental Health Outcomes 1Reagan E. Fitzke, B.S., 2Jordan P. Davis, Ph.D., &amp; 1Eric R. Pedersen, Ph.D. 1University of Southern California, Keck School of Medicine, Department of Psychiatry and Behavioral Sciences  2University of Southern California, Suzanne Dworak-Peck School of Social Work </vt:lpstr>
    </vt:vector>
  </TitlesOfParts>
  <Company>UCLA/ISAP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Parnes;Brad Conner</dc:creator>
  <cp:lastModifiedBy>Ladd, Ben</cp:lastModifiedBy>
  <cp:revision>215</cp:revision>
  <dcterms:created xsi:type="dcterms:W3CDTF">2008-08-11T01:18:51Z</dcterms:created>
  <dcterms:modified xsi:type="dcterms:W3CDTF">2020-07-14T19:29:45Z</dcterms:modified>
</cp:coreProperties>
</file>