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
  </p:notesMasterIdLst>
  <p:sldIdLst>
    <p:sldId id="256" r:id="rId2"/>
  </p:sldIdLst>
  <p:sldSz cx="43891200" cy="32918400"/>
  <p:notesSz cx="6858000" cy="9144000"/>
  <p:defaultTextStyle>
    <a:defPPr>
      <a:defRPr lang="en-US"/>
    </a:defPPr>
    <a:lvl1pPr marL="0" algn="l" defTabSz="3686418" rtl="0" eaLnBrk="1" latinLnBrk="0" hangingPunct="1">
      <a:defRPr sz="7258" kern="1200">
        <a:solidFill>
          <a:schemeClr val="tx1"/>
        </a:solidFill>
        <a:latin typeface="+mn-lt"/>
        <a:ea typeface="+mn-ea"/>
        <a:cs typeface="+mn-cs"/>
      </a:defRPr>
    </a:lvl1pPr>
    <a:lvl2pPr marL="1843209" algn="l" defTabSz="3686418" rtl="0" eaLnBrk="1" latinLnBrk="0" hangingPunct="1">
      <a:defRPr sz="7258" kern="1200">
        <a:solidFill>
          <a:schemeClr val="tx1"/>
        </a:solidFill>
        <a:latin typeface="+mn-lt"/>
        <a:ea typeface="+mn-ea"/>
        <a:cs typeface="+mn-cs"/>
      </a:defRPr>
    </a:lvl2pPr>
    <a:lvl3pPr marL="3686418" algn="l" defTabSz="3686418" rtl="0" eaLnBrk="1" latinLnBrk="0" hangingPunct="1">
      <a:defRPr sz="7258" kern="1200">
        <a:solidFill>
          <a:schemeClr val="tx1"/>
        </a:solidFill>
        <a:latin typeface="+mn-lt"/>
        <a:ea typeface="+mn-ea"/>
        <a:cs typeface="+mn-cs"/>
      </a:defRPr>
    </a:lvl3pPr>
    <a:lvl4pPr marL="5529628" algn="l" defTabSz="3686418" rtl="0" eaLnBrk="1" latinLnBrk="0" hangingPunct="1">
      <a:defRPr sz="7258" kern="1200">
        <a:solidFill>
          <a:schemeClr val="tx1"/>
        </a:solidFill>
        <a:latin typeface="+mn-lt"/>
        <a:ea typeface="+mn-ea"/>
        <a:cs typeface="+mn-cs"/>
      </a:defRPr>
    </a:lvl4pPr>
    <a:lvl5pPr marL="7372837" algn="l" defTabSz="3686418" rtl="0" eaLnBrk="1" latinLnBrk="0" hangingPunct="1">
      <a:defRPr sz="7258" kern="1200">
        <a:solidFill>
          <a:schemeClr val="tx1"/>
        </a:solidFill>
        <a:latin typeface="+mn-lt"/>
        <a:ea typeface="+mn-ea"/>
        <a:cs typeface="+mn-cs"/>
      </a:defRPr>
    </a:lvl5pPr>
    <a:lvl6pPr marL="9216046" algn="l" defTabSz="3686418" rtl="0" eaLnBrk="1" latinLnBrk="0" hangingPunct="1">
      <a:defRPr sz="7258" kern="1200">
        <a:solidFill>
          <a:schemeClr val="tx1"/>
        </a:solidFill>
        <a:latin typeface="+mn-lt"/>
        <a:ea typeface="+mn-ea"/>
        <a:cs typeface="+mn-cs"/>
      </a:defRPr>
    </a:lvl6pPr>
    <a:lvl7pPr marL="11059255" algn="l" defTabSz="3686418" rtl="0" eaLnBrk="1" latinLnBrk="0" hangingPunct="1">
      <a:defRPr sz="7258" kern="1200">
        <a:solidFill>
          <a:schemeClr val="tx1"/>
        </a:solidFill>
        <a:latin typeface="+mn-lt"/>
        <a:ea typeface="+mn-ea"/>
        <a:cs typeface="+mn-cs"/>
      </a:defRPr>
    </a:lvl7pPr>
    <a:lvl8pPr marL="12902464" algn="l" defTabSz="3686418" rtl="0" eaLnBrk="1" latinLnBrk="0" hangingPunct="1">
      <a:defRPr sz="7258" kern="1200">
        <a:solidFill>
          <a:schemeClr val="tx1"/>
        </a:solidFill>
        <a:latin typeface="+mn-lt"/>
        <a:ea typeface="+mn-ea"/>
        <a:cs typeface="+mn-cs"/>
      </a:defRPr>
    </a:lvl8pPr>
    <a:lvl9pPr marL="14745674" algn="l" defTabSz="3686418"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Houston" initials="RH" lastIdx="10" clrIdx="0">
    <p:extLst>
      <p:ext uri="{19B8F6BF-5375-455C-9EA6-DF929625EA0E}">
        <p15:presenceInfo xmlns:p15="http://schemas.microsoft.com/office/powerpoint/2012/main" userId="S-1-5-21-1060284298-1450960922-725345543-1745968" providerId="AD"/>
      </p:ext>
    </p:extLst>
  </p:cmAuthor>
  <p:cmAuthor id="2" name="Tia Aunkst" initials="TA" lastIdx="1" clrIdx="1">
    <p:extLst>
      <p:ext uri="{19B8F6BF-5375-455C-9EA6-DF929625EA0E}">
        <p15:presenceInfo xmlns:p15="http://schemas.microsoft.com/office/powerpoint/2012/main" userId="3a93816dc04c573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BADF"/>
    <a:srgbClr val="9437FF"/>
    <a:srgbClr val="0096FF"/>
    <a:srgbClr val="0432FF"/>
    <a:srgbClr val="005493"/>
    <a:srgbClr val="052199"/>
    <a:srgbClr val="73FDD6"/>
    <a:srgbClr val="00FDFF"/>
    <a:srgbClr val="73FEFF"/>
    <a:srgbClr val="17A2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69" autoAdjust="0"/>
    <p:restoredTop sz="93625" autoAdjust="0"/>
  </p:normalViewPr>
  <p:slideViewPr>
    <p:cSldViewPr snapToGrid="0">
      <p:cViewPr varScale="1">
        <p:scale>
          <a:sx n="13" d="100"/>
          <a:sy n="13" d="100"/>
        </p:scale>
        <p:origin x="139"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jhgss\Dropbox\Conferences\RSMj%202020\forest%20plo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14459830452228E-2"/>
          <c:y val="8.4228803233059608E-3"/>
          <c:w val="0.94902065043593686"/>
          <c:h val="0.80169721038514619"/>
        </c:manualLayout>
      </c:layout>
      <c:scatterChart>
        <c:scatterStyle val="lineMarker"/>
        <c:varyColors val="0"/>
        <c:ser>
          <c:idx val="0"/>
          <c:order val="0"/>
          <c:tx>
            <c:strRef>
              <c:f>Sheet1!$B$2:$B$8</c:f>
              <c:strCache>
                <c:ptCount val="7"/>
                <c:pt idx="0">
                  <c:v>1.42</c:v>
                </c:pt>
                <c:pt idx="1">
                  <c:v>1.32</c:v>
                </c:pt>
                <c:pt idx="2">
                  <c:v>1.9</c:v>
                </c:pt>
                <c:pt idx="3">
                  <c:v>1.29</c:v>
                </c:pt>
                <c:pt idx="4">
                  <c:v>0.73</c:v>
                </c:pt>
                <c:pt idx="5">
                  <c:v>1.51</c:v>
                </c:pt>
                <c:pt idx="6">
                  <c:v>1.67</c:v>
                </c:pt>
              </c:strCache>
            </c:strRef>
          </c:tx>
          <c:spPr>
            <a:ln w="25400" cap="rnd">
              <a:noFill/>
              <a:round/>
            </a:ln>
            <a:effectLst/>
          </c:spPr>
          <c:marker>
            <c:symbol val="circle"/>
            <c:size val="5"/>
            <c:spPr>
              <a:solidFill>
                <a:schemeClr val="accent1"/>
              </a:solidFill>
              <a:ln w="152400">
                <a:solidFill>
                  <a:schemeClr val="accent1"/>
                </a:solidFill>
              </a:ln>
              <a:effectLst/>
            </c:spPr>
          </c:marker>
          <c:errBars>
            <c:errDir val="x"/>
            <c:errBarType val="both"/>
            <c:errValType val="cust"/>
            <c:noEndCap val="1"/>
            <c:plus>
              <c:numRef>
                <c:f>Sheet1!$D$2:$D$8</c:f>
                <c:numCache>
                  <c:formatCode>General</c:formatCode>
                  <c:ptCount val="7"/>
                  <c:pt idx="0">
                    <c:v>0.91999999999999993</c:v>
                  </c:pt>
                  <c:pt idx="1">
                    <c:v>1.4200000000000002</c:v>
                  </c:pt>
                  <c:pt idx="2">
                    <c:v>1.6600000000000001</c:v>
                  </c:pt>
                  <c:pt idx="3">
                    <c:v>0.67999999999999994</c:v>
                  </c:pt>
                  <c:pt idx="4">
                    <c:v>0.59000000000000008</c:v>
                  </c:pt>
                  <c:pt idx="5">
                    <c:v>0.6100000000000001</c:v>
                  </c:pt>
                  <c:pt idx="6">
                    <c:v>0.31000000000000005</c:v>
                  </c:pt>
                </c:numCache>
              </c:numRef>
            </c:plus>
            <c:minus>
              <c:numRef>
                <c:f>Sheet1!$C$2:$C$8</c:f>
                <c:numCache>
                  <c:formatCode>General</c:formatCode>
                  <c:ptCount val="7"/>
                  <c:pt idx="0">
                    <c:v>0.55999999999999994</c:v>
                  </c:pt>
                  <c:pt idx="1">
                    <c:v>0.68</c:v>
                  </c:pt>
                  <c:pt idx="2">
                    <c:v>0.8899999999999999</c:v>
                  </c:pt>
                  <c:pt idx="3">
                    <c:v>0.45000000000000007</c:v>
                  </c:pt>
                  <c:pt idx="4">
                    <c:v>0.32999999999999996</c:v>
                  </c:pt>
                  <c:pt idx="5">
                    <c:v>0.44999999999999996</c:v>
                  </c:pt>
                  <c:pt idx="6">
                    <c:v>0.26</c:v>
                  </c:pt>
                </c:numCache>
              </c:numRef>
            </c:minus>
            <c:spPr>
              <a:noFill/>
              <a:ln w="9525" cap="flat" cmpd="sng" algn="ctr">
                <a:solidFill>
                  <a:schemeClr val="tx1">
                    <a:lumMod val="65000"/>
                    <a:lumOff val="35000"/>
                  </a:schemeClr>
                </a:solidFill>
                <a:round/>
              </a:ln>
              <a:effectLst/>
            </c:spPr>
          </c:errBars>
          <c:xVal>
            <c:numRef>
              <c:f>Sheet1!$B$2:$B$8</c:f>
              <c:numCache>
                <c:formatCode>General</c:formatCode>
                <c:ptCount val="7"/>
                <c:pt idx="0">
                  <c:v>1.42</c:v>
                </c:pt>
                <c:pt idx="1">
                  <c:v>1.32</c:v>
                </c:pt>
                <c:pt idx="2">
                  <c:v>1.9</c:v>
                </c:pt>
                <c:pt idx="3">
                  <c:v>1.29</c:v>
                </c:pt>
                <c:pt idx="4">
                  <c:v>0.73</c:v>
                </c:pt>
                <c:pt idx="5">
                  <c:v>1.51</c:v>
                </c:pt>
                <c:pt idx="6">
                  <c:v>1.67</c:v>
                </c:pt>
              </c:numCache>
            </c:numRef>
          </c:xVal>
          <c:yVal>
            <c:numRef>
              <c:f>Sheet1!$G$2:$G$8</c:f>
              <c:numCache>
                <c:formatCode>General</c:formatCode>
                <c:ptCount val="7"/>
                <c:pt idx="0">
                  <c:v>7</c:v>
                </c:pt>
                <c:pt idx="1">
                  <c:v>6</c:v>
                </c:pt>
                <c:pt idx="2">
                  <c:v>5</c:v>
                </c:pt>
                <c:pt idx="3">
                  <c:v>4</c:v>
                </c:pt>
                <c:pt idx="4">
                  <c:v>3</c:v>
                </c:pt>
                <c:pt idx="5">
                  <c:v>2</c:v>
                </c:pt>
                <c:pt idx="6">
                  <c:v>1</c:v>
                </c:pt>
              </c:numCache>
            </c:numRef>
          </c:yVal>
          <c:smooth val="0"/>
          <c:extLst>
            <c:ext xmlns:c16="http://schemas.microsoft.com/office/drawing/2014/chart" uri="{C3380CC4-5D6E-409C-BE32-E72D297353CC}">
              <c16:uniqueId val="{00000000-5E38-1948-8D9F-D4778B38FC7C}"/>
            </c:ext>
          </c:extLst>
        </c:ser>
        <c:ser>
          <c:idx val="1"/>
          <c:order val="1"/>
          <c:tx>
            <c:v>left labels</c:v>
          </c:tx>
          <c:spPr>
            <a:ln w="25400" cap="rnd">
              <a:noFill/>
              <a:round/>
            </a:ln>
            <a:effectLst/>
          </c:spPr>
          <c:marker>
            <c:symbol val="none"/>
          </c:marker>
          <c:dLbls>
            <c:dLbl>
              <c:idx val="0"/>
              <c:tx>
                <c:rich>
                  <a:bodyPr/>
                  <a:lstStyle/>
                  <a:p>
                    <a:fld id="{7AFBF2D1-3126-4B85-AC0E-225D9BB23A4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5E38-1948-8D9F-D4778B38FC7C}"/>
                </c:ext>
              </c:extLst>
            </c:dLbl>
            <c:dLbl>
              <c:idx val="1"/>
              <c:tx>
                <c:rich>
                  <a:bodyPr/>
                  <a:lstStyle/>
                  <a:p>
                    <a:fld id="{16E6B937-CEA7-42F7-B297-7A16B01664AB}"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5E38-1948-8D9F-D4778B38FC7C}"/>
                </c:ext>
              </c:extLst>
            </c:dLbl>
            <c:dLbl>
              <c:idx val="2"/>
              <c:tx>
                <c:rich>
                  <a:bodyPr/>
                  <a:lstStyle/>
                  <a:p>
                    <a:fld id="{3A77FC41-E51C-4102-B358-7F9F7D2DFDE4}"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5E38-1948-8D9F-D4778B38FC7C}"/>
                </c:ext>
              </c:extLst>
            </c:dLbl>
            <c:dLbl>
              <c:idx val="3"/>
              <c:tx>
                <c:rich>
                  <a:bodyPr/>
                  <a:lstStyle/>
                  <a:p>
                    <a:fld id="{1C1C5832-1773-470C-A7F7-E4D0A3C17BC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5E38-1948-8D9F-D4778B38FC7C}"/>
                </c:ext>
              </c:extLst>
            </c:dLbl>
            <c:dLbl>
              <c:idx val="4"/>
              <c:tx>
                <c:rich>
                  <a:bodyPr/>
                  <a:lstStyle/>
                  <a:p>
                    <a:fld id="{7F03E8B5-B425-4139-AE29-0CF22F92877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5E38-1948-8D9F-D4778B38FC7C}"/>
                </c:ext>
              </c:extLst>
            </c:dLbl>
            <c:dLbl>
              <c:idx val="5"/>
              <c:tx>
                <c:rich>
                  <a:bodyPr/>
                  <a:lstStyle/>
                  <a:p>
                    <a:fld id="{58C926C7-8DE9-4AA2-8323-5B278AB6001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5E38-1948-8D9F-D4778B38FC7C}"/>
                </c:ext>
              </c:extLst>
            </c:dLbl>
            <c:dLbl>
              <c:idx val="6"/>
              <c:tx>
                <c:rich>
                  <a:bodyPr/>
                  <a:lstStyle/>
                  <a:p>
                    <a:fld id="{31C4B1A3-B7B2-42B2-84EB-DF876B27A417}"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5E38-1948-8D9F-D4778B38FC7C}"/>
                </c:ext>
              </c:extLst>
            </c:dLbl>
            <c:spPr>
              <a:noFill/>
              <a:ln>
                <a:noFill/>
              </a:ln>
              <a:effectLst/>
            </c:spPr>
            <c:txPr>
              <a:bodyPr rot="0" spcFirstLastPara="1" vertOverflow="ellipsis" vert="horz" wrap="square" lIns="38100" tIns="19050" rIns="38100" bIns="19050" anchor="ctr" anchorCtr="1">
                <a:spAutoFit/>
              </a:bodyPr>
              <a:lstStyle/>
              <a:p>
                <a:pPr>
                  <a:defRPr sz="2150" b="0" i="0" u="none" strike="noStrike" kern="1200" baseline="0">
                    <a:solidFill>
                      <a:schemeClr val="tx1">
                        <a:lumMod val="75000"/>
                        <a:lumOff val="25000"/>
                      </a:schemeClr>
                    </a:solidFill>
                    <a:latin typeface="+mn-lt"/>
                    <a:ea typeface="+mn-ea"/>
                    <a:cs typeface="+mn-cs"/>
                  </a:defRPr>
                </a:pPr>
                <a:endParaRPr lang="en-US"/>
              </a:p>
            </c:txPr>
            <c:dLblPos val="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Sheet1!$I$2:$I$8</c:f>
              <c:numCache>
                <c:formatCode>General</c:formatCode>
                <c:ptCount val="7"/>
                <c:pt idx="0">
                  <c:v>-0.5</c:v>
                </c:pt>
                <c:pt idx="1">
                  <c:v>-0.5</c:v>
                </c:pt>
                <c:pt idx="2">
                  <c:v>-0.5</c:v>
                </c:pt>
                <c:pt idx="3">
                  <c:v>-0.5</c:v>
                </c:pt>
                <c:pt idx="4">
                  <c:v>-0.5</c:v>
                </c:pt>
                <c:pt idx="5">
                  <c:v>-0.5</c:v>
                </c:pt>
                <c:pt idx="6">
                  <c:v>-0.5</c:v>
                </c:pt>
              </c:numCache>
            </c:numRef>
          </c:xVal>
          <c:yVal>
            <c:numRef>
              <c:f>Sheet1!$G$2:$G$8</c:f>
              <c:numCache>
                <c:formatCode>General</c:formatCode>
                <c:ptCount val="7"/>
                <c:pt idx="0">
                  <c:v>7</c:v>
                </c:pt>
                <c:pt idx="1">
                  <c:v>6</c:v>
                </c:pt>
                <c:pt idx="2">
                  <c:v>5</c:v>
                </c:pt>
                <c:pt idx="3">
                  <c:v>4</c:v>
                </c:pt>
                <c:pt idx="4">
                  <c:v>3</c:v>
                </c:pt>
                <c:pt idx="5">
                  <c:v>2</c:v>
                </c:pt>
                <c:pt idx="6">
                  <c:v>1</c:v>
                </c:pt>
              </c:numCache>
            </c:numRef>
          </c:yVal>
          <c:smooth val="0"/>
          <c:extLst>
            <c:ext xmlns:c15="http://schemas.microsoft.com/office/drawing/2012/chart" uri="{02D57815-91ED-43cb-92C2-25804820EDAC}">
              <c15:datalabelsRange>
                <c15:f>Sheet1!$A$2:$A$8</c15:f>
                <c15:dlblRangeCache>
                  <c:ptCount val="7"/>
                  <c:pt idx="0">
                    <c:v>Negative Urgency</c:v>
                  </c:pt>
                  <c:pt idx="1">
                    <c:v>Lack of Perseverance</c:v>
                  </c:pt>
                  <c:pt idx="2">
                    <c:v>Lack of Premeditation*</c:v>
                  </c:pt>
                  <c:pt idx="3">
                    <c:v>Sensation Seeking</c:v>
                  </c:pt>
                  <c:pt idx="4">
                    <c:v>Positive Urgency</c:v>
                  </c:pt>
                  <c:pt idx="5">
                    <c:v>MAAS Score*</c:v>
                  </c:pt>
                  <c:pt idx="6">
                    <c:v>Alcohol QF***</c:v>
                  </c:pt>
                </c15:dlblRangeCache>
              </c15:datalabelsRange>
            </c:ext>
            <c:ext xmlns:c16="http://schemas.microsoft.com/office/drawing/2014/chart" uri="{C3380CC4-5D6E-409C-BE32-E72D297353CC}">
              <c16:uniqueId val="{00000008-5E38-1948-8D9F-D4778B38FC7C}"/>
            </c:ext>
          </c:extLst>
        </c:ser>
        <c:dLbls>
          <c:showLegendKey val="0"/>
          <c:showVal val="0"/>
          <c:showCatName val="0"/>
          <c:showSerName val="0"/>
          <c:showPercent val="0"/>
          <c:showBubbleSize val="0"/>
        </c:dLbls>
        <c:axId val="456266648"/>
        <c:axId val="456265992"/>
      </c:scatterChart>
      <c:valAx>
        <c:axId val="456266648"/>
        <c:scaling>
          <c:orientation val="minMax"/>
          <c:max val="3.6"/>
          <c:min val="-0.5"/>
        </c:scaling>
        <c:delete val="0"/>
        <c:axPos val="b"/>
        <c:title>
          <c:tx>
            <c:rich>
              <a:bodyPr rot="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r>
                  <a:rPr lang="en-US" sz="2200"/>
                  <a:t>Odds</a:t>
                </a:r>
                <a:r>
                  <a:rPr lang="en-US" sz="2200" baseline="0"/>
                  <a:t> Ratio</a:t>
                </a:r>
                <a:endParaRPr lang="en-US" sz="2200"/>
              </a:p>
            </c:rich>
          </c:tx>
          <c:layout>
            <c:manualLayout>
              <c:xMode val="edge"/>
              <c:yMode val="edge"/>
              <c:x val="0.3638805799879074"/>
              <c:y val="0.93465582937239222"/>
            </c:manualLayout>
          </c:layout>
          <c:overlay val="0"/>
          <c:spPr>
            <a:noFill/>
            <a:ln>
              <a:noFill/>
            </a:ln>
            <a:effectLst/>
          </c:spPr>
          <c:txPr>
            <a:bodyPr rot="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crossAx val="456265992"/>
        <c:crossesAt val="0"/>
        <c:crossBetween val="midCat"/>
      </c:valAx>
      <c:valAx>
        <c:axId val="456265992"/>
        <c:scaling>
          <c:orientation val="minMax"/>
          <c:max val="7.5"/>
          <c:min val="0"/>
        </c:scaling>
        <c:delete val="0"/>
        <c:axPos val="l"/>
        <c:numFmt formatCode="General" sourceLinked="1"/>
        <c:majorTickMark val="none"/>
        <c:minorTickMark val="none"/>
        <c:tickLblPos val="none"/>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6266648"/>
        <c:crossesAt val="1"/>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796CE5-46E2-48E8-B85D-59044EA898FB}" type="datetimeFigureOut">
              <a:rPr lang="en-US" smtClean="0"/>
              <a:t>7/19/2020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06952D-1D4F-436A-82CF-59D6AC289A5D}" type="slidenum">
              <a:rPr lang="en-US" smtClean="0"/>
              <a:t>‹#›</a:t>
            </a:fld>
            <a:endParaRPr lang="en-US"/>
          </a:p>
        </p:txBody>
      </p:sp>
    </p:spTree>
    <p:extLst>
      <p:ext uri="{BB962C8B-B14F-4D97-AF65-F5344CB8AC3E}">
        <p14:creationId xmlns:p14="http://schemas.microsoft.com/office/powerpoint/2010/main" val="4267947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06952D-1D4F-436A-82CF-59D6AC289A5D}" type="slidenum">
              <a:rPr lang="en-US" smtClean="0"/>
              <a:t>1</a:t>
            </a:fld>
            <a:endParaRPr lang="en-US"/>
          </a:p>
        </p:txBody>
      </p:sp>
    </p:spTree>
    <p:extLst>
      <p:ext uri="{BB962C8B-B14F-4D97-AF65-F5344CB8AC3E}">
        <p14:creationId xmlns:p14="http://schemas.microsoft.com/office/powerpoint/2010/main" val="4004814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2"/>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9"/>
          </a:xfrm>
        </p:spPr>
        <p:txBody>
          <a:bodyPr/>
          <a:lstStyle>
            <a:lvl1pPr marL="0" indent="0" algn="ctr">
              <a:buNone/>
              <a:defRPr sz="11520"/>
            </a:lvl1pPr>
            <a:lvl2pPr marL="2194670" indent="0" algn="ctr">
              <a:buNone/>
              <a:defRPr sz="9600"/>
            </a:lvl2pPr>
            <a:lvl3pPr marL="4389339" indent="0" algn="ctr">
              <a:buNone/>
              <a:defRPr sz="8640"/>
            </a:lvl3pPr>
            <a:lvl4pPr marL="6584009" indent="0" algn="ctr">
              <a:buNone/>
              <a:defRPr sz="7680"/>
            </a:lvl4pPr>
            <a:lvl5pPr marL="8778680" indent="0" algn="ctr">
              <a:buNone/>
              <a:defRPr sz="7680"/>
            </a:lvl5pPr>
            <a:lvl6pPr marL="10973349" indent="0" algn="ctr">
              <a:buNone/>
              <a:defRPr sz="7680"/>
            </a:lvl6pPr>
            <a:lvl7pPr marL="13168019" indent="0" algn="ctr">
              <a:buNone/>
              <a:defRPr sz="7680"/>
            </a:lvl7pPr>
            <a:lvl8pPr marL="15362688" indent="0" algn="ctr">
              <a:buNone/>
              <a:defRPr sz="7680"/>
            </a:lvl8pPr>
            <a:lvl9pPr marL="17557358"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E0A0BB-D82C-419C-A0A9-38E24B8B58E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B5664-37E9-4481-8C25-DEA06813E2D7}" type="slidenum">
              <a:rPr lang="en-US" smtClean="0"/>
              <a:t>‹#›</a:t>
            </a:fld>
            <a:endParaRPr lang="en-US"/>
          </a:p>
        </p:txBody>
      </p:sp>
    </p:spTree>
    <p:extLst>
      <p:ext uri="{BB962C8B-B14F-4D97-AF65-F5344CB8AC3E}">
        <p14:creationId xmlns:p14="http://schemas.microsoft.com/office/powerpoint/2010/main" val="228281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E0A0BB-D82C-419C-A0A9-38E24B8B58E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B5664-37E9-4481-8C25-DEA06813E2D7}" type="slidenum">
              <a:rPr lang="en-US" smtClean="0"/>
              <a:t>‹#›</a:t>
            </a:fld>
            <a:endParaRPr lang="en-US"/>
          </a:p>
        </p:txBody>
      </p:sp>
    </p:spTree>
    <p:extLst>
      <p:ext uri="{BB962C8B-B14F-4D97-AF65-F5344CB8AC3E}">
        <p14:creationId xmlns:p14="http://schemas.microsoft.com/office/powerpoint/2010/main" val="346188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3" y="1752601"/>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3" y="1752601"/>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E0A0BB-D82C-419C-A0A9-38E24B8B58E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B5664-37E9-4481-8C25-DEA06813E2D7}" type="slidenum">
              <a:rPr lang="en-US" smtClean="0"/>
              <a:t>‹#›</a:t>
            </a:fld>
            <a:endParaRPr lang="en-US"/>
          </a:p>
        </p:txBody>
      </p:sp>
    </p:spTree>
    <p:extLst>
      <p:ext uri="{BB962C8B-B14F-4D97-AF65-F5344CB8AC3E}">
        <p14:creationId xmlns:p14="http://schemas.microsoft.com/office/powerpoint/2010/main" val="565917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E0A0BB-D82C-419C-A0A9-38E24B8B58E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B5664-37E9-4481-8C25-DEA06813E2D7}" type="slidenum">
              <a:rPr lang="en-US" smtClean="0"/>
              <a:t>‹#›</a:t>
            </a:fld>
            <a:endParaRPr lang="en-US"/>
          </a:p>
        </p:txBody>
      </p:sp>
    </p:spTree>
    <p:extLst>
      <p:ext uri="{BB962C8B-B14F-4D97-AF65-F5344CB8AC3E}">
        <p14:creationId xmlns:p14="http://schemas.microsoft.com/office/powerpoint/2010/main" val="4122280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3" y="8206750"/>
            <a:ext cx="37856160" cy="13693139"/>
          </a:xfrm>
        </p:spPr>
        <p:txBody>
          <a:bodyPr anchor="b"/>
          <a:lstStyle>
            <a:lvl1pPr>
              <a:defRPr sz="28802"/>
            </a:lvl1pPr>
          </a:lstStyle>
          <a:p>
            <a:r>
              <a:rPr lang="en-US"/>
              <a:t>Click to edit Master title style</a:t>
            </a:r>
            <a:endParaRPr lang="en-US" dirty="0"/>
          </a:p>
        </p:txBody>
      </p:sp>
      <p:sp>
        <p:nvSpPr>
          <p:cNvPr id="3" name="Text Placeholder 2"/>
          <p:cNvSpPr>
            <a:spLocks noGrp="1"/>
          </p:cNvSpPr>
          <p:nvPr>
            <p:ph type="body" idx="1"/>
          </p:nvPr>
        </p:nvSpPr>
        <p:spPr>
          <a:xfrm>
            <a:off x="2994663" y="22029430"/>
            <a:ext cx="37856160" cy="7200899"/>
          </a:xfrm>
        </p:spPr>
        <p:txBody>
          <a:bodyPr/>
          <a:lstStyle>
            <a:lvl1pPr marL="0" indent="0">
              <a:buNone/>
              <a:defRPr sz="11520">
                <a:solidFill>
                  <a:schemeClr val="tx1"/>
                </a:solidFill>
              </a:defRPr>
            </a:lvl1pPr>
            <a:lvl2pPr marL="2194670" indent="0">
              <a:buNone/>
              <a:defRPr sz="9600">
                <a:solidFill>
                  <a:schemeClr val="tx1">
                    <a:tint val="75000"/>
                  </a:schemeClr>
                </a:solidFill>
              </a:defRPr>
            </a:lvl2pPr>
            <a:lvl3pPr marL="4389339" indent="0">
              <a:buNone/>
              <a:defRPr sz="8640">
                <a:solidFill>
                  <a:schemeClr val="tx1">
                    <a:tint val="75000"/>
                  </a:schemeClr>
                </a:solidFill>
              </a:defRPr>
            </a:lvl3pPr>
            <a:lvl4pPr marL="6584009" indent="0">
              <a:buNone/>
              <a:defRPr sz="7680">
                <a:solidFill>
                  <a:schemeClr val="tx1">
                    <a:tint val="75000"/>
                  </a:schemeClr>
                </a:solidFill>
              </a:defRPr>
            </a:lvl4pPr>
            <a:lvl5pPr marL="8778680" indent="0">
              <a:buNone/>
              <a:defRPr sz="7680">
                <a:solidFill>
                  <a:schemeClr val="tx1">
                    <a:tint val="75000"/>
                  </a:schemeClr>
                </a:solidFill>
              </a:defRPr>
            </a:lvl5pPr>
            <a:lvl6pPr marL="10973349" indent="0">
              <a:buNone/>
              <a:defRPr sz="7680">
                <a:solidFill>
                  <a:schemeClr val="tx1">
                    <a:tint val="75000"/>
                  </a:schemeClr>
                </a:solidFill>
              </a:defRPr>
            </a:lvl6pPr>
            <a:lvl7pPr marL="13168019" indent="0">
              <a:buNone/>
              <a:defRPr sz="7680">
                <a:solidFill>
                  <a:schemeClr val="tx1">
                    <a:tint val="75000"/>
                  </a:schemeClr>
                </a:solidFill>
              </a:defRPr>
            </a:lvl7pPr>
            <a:lvl8pPr marL="15362688" indent="0">
              <a:buNone/>
              <a:defRPr sz="7680">
                <a:solidFill>
                  <a:schemeClr val="tx1">
                    <a:tint val="75000"/>
                  </a:schemeClr>
                </a:solidFill>
              </a:defRPr>
            </a:lvl8pPr>
            <a:lvl9pPr marL="17557358"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E0A0BB-D82C-419C-A0A9-38E24B8B58E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B5664-37E9-4481-8C25-DEA06813E2D7}" type="slidenum">
              <a:rPr lang="en-US" smtClean="0"/>
              <a:t>‹#›</a:t>
            </a:fld>
            <a:endParaRPr lang="en-US"/>
          </a:p>
        </p:txBody>
      </p:sp>
    </p:spTree>
    <p:extLst>
      <p:ext uri="{BB962C8B-B14F-4D97-AF65-F5344CB8AC3E}">
        <p14:creationId xmlns:p14="http://schemas.microsoft.com/office/powerpoint/2010/main" val="3492974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1"/>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1"/>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E0A0BB-D82C-419C-A0A9-38E24B8B58E1}"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B5664-37E9-4481-8C25-DEA06813E2D7}" type="slidenum">
              <a:rPr lang="en-US" smtClean="0"/>
              <a:t>‹#›</a:t>
            </a:fld>
            <a:endParaRPr lang="en-US"/>
          </a:p>
        </p:txBody>
      </p:sp>
    </p:spTree>
    <p:extLst>
      <p:ext uri="{BB962C8B-B14F-4D97-AF65-F5344CB8AC3E}">
        <p14:creationId xmlns:p14="http://schemas.microsoft.com/office/powerpoint/2010/main" val="323529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8"/>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3" y="8069582"/>
            <a:ext cx="18568032" cy="3954779"/>
          </a:xfrm>
        </p:spPr>
        <p:txBody>
          <a:bodyPr anchor="b"/>
          <a:lstStyle>
            <a:lvl1pPr marL="0" indent="0">
              <a:buNone/>
              <a:defRPr sz="11520" b="1"/>
            </a:lvl1pPr>
            <a:lvl2pPr marL="2194670" indent="0">
              <a:buNone/>
              <a:defRPr sz="9600" b="1"/>
            </a:lvl2pPr>
            <a:lvl3pPr marL="4389339" indent="0">
              <a:buNone/>
              <a:defRPr sz="8640" b="1"/>
            </a:lvl3pPr>
            <a:lvl4pPr marL="6584009" indent="0">
              <a:buNone/>
              <a:defRPr sz="7680" b="1"/>
            </a:lvl4pPr>
            <a:lvl5pPr marL="8778680" indent="0">
              <a:buNone/>
              <a:defRPr sz="7680" b="1"/>
            </a:lvl5pPr>
            <a:lvl6pPr marL="10973349" indent="0">
              <a:buNone/>
              <a:defRPr sz="7680" b="1"/>
            </a:lvl6pPr>
            <a:lvl7pPr marL="13168019" indent="0">
              <a:buNone/>
              <a:defRPr sz="7680" b="1"/>
            </a:lvl7pPr>
            <a:lvl8pPr marL="15362688" indent="0">
              <a:buNone/>
              <a:defRPr sz="7680" b="1"/>
            </a:lvl8pPr>
            <a:lvl9pPr marL="17557358"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3" y="12024361"/>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3" y="8069582"/>
            <a:ext cx="18659477" cy="3954779"/>
          </a:xfrm>
        </p:spPr>
        <p:txBody>
          <a:bodyPr anchor="b"/>
          <a:lstStyle>
            <a:lvl1pPr marL="0" indent="0">
              <a:buNone/>
              <a:defRPr sz="11520" b="1"/>
            </a:lvl1pPr>
            <a:lvl2pPr marL="2194670" indent="0">
              <a:buNone/>
              <a:defRPr sz="9600" b="1"/>
            </a:lvl2pPr>
            <a:lvl3pPr marL="4389339" indent="0">
              <a:buNone/>
              <a:defRPr sz="8640" b="1"/>
            </a:lvl3pPr>
            <a:lvl4pPr marL="6584009" indent="0">
              <a:buNone/>
              <a:defRPr sz="7680" b="1"/>
            </a:lvl4pPr>
            <a:lvl5pPr marL="8778680" indent="0">
              <a:buNone/>
              <a:defRPr sz="7680" b="1"/>
            </a:lvl5pPr>
            <a:lvl6pPr marL="10973349" indent="0">
              <a:buNone/>
              <a:defRPr sz="7680" b="1"/>
            </a:lvl6pPr>
            <a:lvl7pPr marL="13168019" indent="0">
              <a:buNone/>
              <a:defRPr sz="7680" b="1"/>
            </a:lvl7pPr>
            <a:lvl8pPr marL="15362688" indent="0">
              <a:buNone/>
              <a:defRPr sz="7680" b="1"/>
            </a:lvl8pPr>
            <a:lvl9pPr marL="17557358"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3" y="12024361"/>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E0A0BB-D82C-419C-A0A9-38E24B8B58E1}" type="datetimeFigureOut">
              <a:rPr lang="en-US" smtClean="0"/>
              <a:t>7/19/2020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B5664-37E9-4481-8C25-DEA06813E2D7}" type="slidenum">
              <a:rPr lang="en-US" smtClean="0"/>
              <a:t>‹#›</a:t>
            </a:fld>
            <a:endParaRPr lang="en-US"/>
          </a:p>
        </p:txBody>
      </p:sp>
    </p:spTree>
    <p:extLst>
      <p:ext uri="{BB962C8B-B14F-4D97-AF65-F5344CB8AC3E}">
        <p14:creationId xmlns:p14="http://schemas.microsoft.com/office/powerpoint/2010/main" val="3636912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E0A0BB-D82C-419C-A0A9-38E24B8B58E1}" type="datetimeFigureOut">
              <a:rPr lang="en-US" smtClean="0"/>
              <a:t>7/19/2020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B5664-37E9-4481-8C25-DEA06813E2D7}" type="slidenum">
              <a:rPr lang="en-US" smtClean="0"/>
              <a:t>‹#›</a:t>
            </a:fld>
            <a:endParaRPr lang="en-US"/>
          </a:p>
        </p:txBody>
      </p:sp>
    </p:spTree>
    <p:extLst>
      <p:ext uri="{BB962C8B-B14F-4D97-AF65-F5344CB8AC3E}">
        <p14:creationId xmlns:p14="http://schemas.microsoft.com/office/powerpoint/2010/main" val="1678714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E0A0BB-D82C-419C-A0A9-38E24B8B58E1}" type="datetimeFigureOut">
              <a:rPr lang="en-US" smtClean="0"/>
              <a:t>7/19/2020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B5664-37E9-4481-8C25-DEA06813E2D7}" type="slidenum">
              <a:rPr lang="en-US" smtClean="0"/>
              <a:t>‹#›</a:t>
            </a:fld>
            <a:endParaRPr lang="en-US"/>
          </a:p>
        </p:txBody>
      </p:sp>
    </p:spTree>
    <p:extLst>
      <p:ext uri="{BB962C8B-B14F-4D97-AF65-F5344CB8AC3E}">
        <p14:creationId xmlns:p14="http://schemas.microsoft.com/office/powerpoint/2010/main" val="1418634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8" y="2194560"/>
            <a:ext cx="14156055" cy="7680960"/>
          </a:xfrm>
        </p:spPr>
        <p:txBody>
          <a:bodyPr anchor="b"/>
          <a:lstStyle>
            <a:lvl1pPr>
              <a:defRPr sz="15362"/>
            </a:lvl1pPr>
          </a:lstStyle>
          <a:p>
            <a:r>
              <a:rPr lang="en-US"/>
              <a:t>Click to edit Master title style</a:t>
            </a:r>
            <a:endParaRPr lang="en-US" dirty="0"/>
          </a:p>
        </p:txBody>
      </p:sp>
      <p:sp>
        <p:nvSpPr>
          <p:cNvPr id="3" name="Content Placeholder 2"/>
          <p:cNvSpPr>
            <a:spLocks noGrp="1"/>
          </p:cNvSpPr>
          <p:nvPr>
            <p:ph idx="1"/>
          </p:nvPr>
        </p:nvSpPr>
        <p:spPr>
          <a:xfrm>
            <a:off x="18659477" y="4739648"/>
            <a:ext cx="22219920" cy="23393400"/>
          </a:xfrm>
        </p:spPr>
        <p:txBody>
          <a:bodyPr/>
          <a:lstStyle>
            <a:lvl1pPr>
              <a:defRPr sz="15362"/>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8" y="9875521"/>
            <a:ext cx="14156055" cy="18295622"/>
          </a:xfrm>
        </p:spPr>
        <p:txBody>
          <a:bodyPr/>
          <a:lstStyle>
            <a:lvl1pPr marL="0" indent="0">
              <a:buNone/>
              <a:defRPr sz="7680"/>
            </a:lvl1pPr>
            <a:lvl2pPr marL="2194670" indent="0">
              <a:buNone/>
              <a:defRPr sz="6720"/>
            </a:lvl2pPr>
            <a:lvl3pPr marL="4389339" indent="0">
              <a:buNone/>
              <a:defRPr sz="5760"/>
            </a:lvl3pPr>
            <a:lvl4pPr marL="6584009" indent="0">
              <a:buNone/>
              <a:defRPr sz="4800"/>
            </a:lvl4pPr>
            <a:lvl5pPr marL="8778680" indent="0">
              <a:buNone/>
              <a:defRPr sz="4800"/>
            </a:lvl5pPr>
            <a:lvl6pPr marL="10973349" indent="0">
              <a:buNone/>
              <a:defRPr sz="4800"/>
            </a:lvl6pPr>
            <a:lvl7pPr marL="13168019" indent="0">
              <a:buNone/>
              <a:defRPr sz="4800"/>
            </a:lvl7pPr>
            <a:lvl8pPr marL="15362688" indent="0">
              <a:buNone/>
              <a:defRPr sz="4800"/>
            </a:lvl8pPr>
            <a:lvl9pPr marL="17557358"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D3E0A0BB-D82C-419C-A0A9-38E24B8B58E1}"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B5664-37E9-4481-8C25-DEA06813E2D7}" type="slidenum">
              <a:rPr lang="en-US" smtClean="0"/>
              <a:t>‹#›</a:t>
            </a:fld>
            <a:endParaRPr lang="en-US"/>
          </a:p>
        </p:txBody>
      </p:sp>
    </p:spTree>
    <p:extLst>
      <p:ext uri="{BB962C8B-B14F-4D97-AF65-F5344CB8AC3E}">
        <p14:creationId xmlns:p14="http://schemas.microsoft.com/office/powerpoint/2010/main" val="210962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8" y="2194560"/>
            <a:ext cx="14156055" cy="7680960"/>
          </a:xfrm>
        </p:spPr>
        <p:txBody>
          <a:bodyPr anchor="b"/>
          <a:lstStyle>
            <a:lvl1pPr>
              <a:defRPr sz="15362"/>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8"/>
            <a:ext cx="22219920" cy="23393400"/>
          </a:xfrm>
        </p:spPr>
        <p:txBody>
          <a:bodyPr anchor="t"/>
          <a:lstStyle>
            <a:lvl1pPr marL="0" indent="0">
              <a:buNone/>
              <a:defRPr sz="15362"/>
            </a:lvl1pPr>
            <a:lvl2pPr marL="2194670" indent="0">
              <a:buNone/>
              <a:defRPr sz="13440"/>
            </a:lvl2pPr>
            <a:lvl3pPr marL="4389339" indent="0">
              <a:buNone/>
              <a:defRPr sz="11520"/>
            </a:lvl3pPr>
            <a:lvl4pPr marL="6584009" indent="0">
              <a:buNone/>
              <a:defRPr sz="9600"/>
            </a:lvl4pPr>
            <a:lvl5pPr marL="8778680" indent="0">
              <a:buNone/>
              <a:defRPr sz="9600"/>
            </a:lvl5pPr>
            <a:lvl6pPr marL="10973349" indent="0">
              <a:buNone/>
              <a:defRPr sz="9600"/>
            </a:lvl6pPr>
            <a:lvl7pPr marL="13168019" indent="0">
              <a:buNone/>
              <a:defRPr sz="9600"/>
            </a:lvl7pPr>
            <a:lvl8pPr marL="15362688" indent="0">
              <a:buNone/>
              <a:defRPr sz="9600"/>
            </a:lvl8pPr>
            <a:lvl9pPr marL="17557358"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8" y="9875521"/>
            <a:ext cx="14156055" cy="18295622"/>
          </a:xfrm>
        </p:spPr>
        <p:txBody>
          <a:bodyPr/>
          <a:lstStyle>
            <a:lvl1pPr marL="0" indent="0">
              <a:buNone/>
              <a:defRPr sz="7680"/>
            </a:lvl1pPr>
            <a:lvl2pPr marL="2194670" indent="0">
              <a:buNone/>
              <a:defRPr sz="6720"/>
            </a:lvl2pPr>
            <a:lvl3pPr marL="4389339" indent="0">
              <a:buNone/>
              <a:defRPr sz="5760"/>
            </a:lvl3pPr>
            <a:lvl4pPr marL="6584009" indent="0">
              <a:buNone/>
              <a:defRPr sz="4800"/>
            </a:lvl4pPr>
            <a:lvl5pPr marL="8778680" indent="0">
              <a:buNone/>
              <a:defRPr sz="4800"/>
            </a:lvl5pPr>
            <a:lvl6pPr marL="10973349" indent="0">
              <a:buNone/>
              <a:defRPr sz="4800"/>
            </a:lvl6pPr>
            <a:lvl7pPr marL="13168019" indent="0">
              <a:buNone/>
              <a:defRPr sz="4800"/>
            </a:lvl7pPr>
            <a:lvl8pPr marL="15362688" indent="0">
              <a:buNone/>
              <a:defRPr sz="4800"/>
            </a:lvl8pPr>
            <a:lvl9pPr marL="17557358"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D3E0A0BB-D82C-419C-A0A9-38E24B8B58E1}"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B5664-37E9-4481-8C25-DEA06813E2D7}" type="slidenum">
              <a:rPr lang="en-US" smtClean="0"/>
              <a:t>‹#›</a:t>
            </a:fld>
            <a:endParaRPr lang="en-US"/>
          </a:p>
        </p:txBody>
      </p:sp>
    </p:spTree>
    <p:extLst>
      <p:ext uri="{BB962C8B-B14F-4D97-AF65-F5344CB8AC3E}">
        <p14:creationId xmlns:p14="http://schemas.microsoft.com/office/powerpoint/2010/main" val="543565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8"/>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1"/>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8"/>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D3E0A0BB-D82C-419C-A0A9-38E24B8B58E1}" type="datetimeFigureOut">
              <a:rPr lang="en-US" smtClean="0"/>
              <a:t>7/19/2020</a:t>
            </a:fld>
            <a:endParaRPr lang="en-US"/>
          </a:p>
        </p:txBody>
      </p:sp>
      <p:sp>
        <p:nvSpPr>
          <p:cNvPr id="5" name="Footer Placeholder 4"/>
          <p:cNvSpPr>
            <a:spLocks noGrp="1"/>
          </p:cNvSpPr>
          <p:nvPr>
            <p:ph type="ftr" sz="quarter" idx="3"/>
          </p:nvPr>
        </p:nvSpPr>
        <p:spPr>
          <a:xfrm>
            <a:off x="14538960" y="30510488"/>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8"/>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EABB5664-37E9-4481-8C25-DEA06813E2D7}" type="slidenum">
              <a:rPr lang="en-US" smtClean="0"/>
              <a:t>‹#›</a:t>
            </a:fld>
            <a:endParaRPr lang="en-US"/>
          </a:p>
        </p:txBody>
      </p:sp>
    </p:spTree>
    <p:extLst>
      <p:ext uri="{BB962C8B-B14F-4D97-AF65-F5344CB8AC3E}">
        <p14:creationId xmlns:p14="http://schemas.microsoft.com/office/powerpoint/2010/main" val="3305890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339" rtl="0" eaLnBrk="1" latinLnBrk="0" hangingPunct="1">
        <a:lnSpc>
          <a:spcPct val="90000"/>
        </a:lnSpc>
        <a:spcBef>
          <a:spcPct val="0"/>
        </a:spcBef>
        <a:buNone/>
        <a:defRPr sz="21122" kern="1200">
          <a:solidFill>
            <a:schemeClr val="tx1"/>
          </a:solidFill>
          <a:latin typeface="+mj-lt"/>
          <a:ea typeface="+mj-ea"/>
          <a:cs typeface="+mj-cs"/>
        </a:defRPr>
      </a:lvl1pPr>
    </p:titleStyle>
    <p:bodyStyle>
      <a:lvl1pPr marL="1097336" indent="-1097336" algn="l" defTabSz="4389339"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2005" indent="-1097336" algn="l" defTabSz="4389339"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675" indent="-1097336" algn="l" defTabSz="4389339"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1344" indent="-1097336" algn="l" defTabSz="4389339"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6014" indent="-1097336" algn="l" defTabSz="4389339"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683" indent="-1097336" algn="l" defTabSz="4389339"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5353" indent="-1097336" algn="l" defTabSz="4389339"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60024" indent="-1097336" algn="l" defTabSz="4389339"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4693" indent="-1097336" algn="l" defTabSz="4389339"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339" rtl="0" eaLnBrk="1" latinLnBrk="0" hangingPunct="1">
        <a:defRPr sz="8640" kern="1200">
          <a:solidFill>
            <a:schemeClr val="tx1"/>
          </a:solidFill>
          <a:latin typeface="+mn-lt"/>
          <a:ea typeface="+mn-ea"/>
          <a:cs typeface="+mn-cs"/>
        </a:defRPr>
      </a:lvl1pPr>
      <a:lvl2pPr marL="2194670" algn="l" defTabSz="4389339" rtl="0" eaLnBrk="1" latinLnBrk="0" hangingPunct="1">
        <a:defRPr sz="8640" kern="1200">
          <a:solidFill>
            <a:schemeClr val="tx1"/>
          </a:solidFill>
          <a:latin typeface="+mn-lt"/>
          <a:ea typeface="+mn-ea"/>
          <a:cs typeface="+mn-cs"/>
        </a:defRPr>
      </a:lvl2pPr>
      <a:lvl3pPr marL="4389339" algn="l" defTabSz="4389339" rtl="0" eaLnBrk="1" latinLnBrk="0" hangingPunct="1">
        <a:defRPr sz="8640" kern="1200">
          <a:solidFill>
            <a:schemeClr val="tx1"/>
          </a:solidFill>
          <a:latin typeface="+mn-lt"/>
          <a:ea typeface="+mn-ea"/>
          <a:cs typeface="+mn-cs"/>
        </a:defRPr>
      </a:lvl3pPr>
      <a:lvl4pPr marL="6584009" algn="l" defTabSz="4389339" rtl="0" eaLnBrk="1" latinLnBrk="0" hangingPunct="1">
        <a:defRPr sz="8640" kern="1200">
          <a:solidFill>
            <a:schemeClr val="tx1"/>
          </a:solidFill>
          <a:latin typeface="+mn-lt"/>
          <a:ea typeface="+mn-ea"/>
          <a:cs typeface="+mn-cs"/>
        </a:defRPr>
      </a:lvl4pPr>
      <a:lvl5pPr marL="8778680" algn="l" defTabSz="4389339" rtl="0" eaLnBrk="1" latinLnBrk="0" hangingPunct="1">
        <a:defRPr sz="8640" kern="1200">
          <a:solidFill>
            <a:schemeClr val="tx1"/>
          </a:solidFill>
          <a:latin typeface="+mn-lt"/>
          <a:ea typeface="+mn-ea"/>
          <a:cs typeface="+mn-cs"/>
        </a:defRPr>
      </a:lvl5pPr>
      <a:lvl6pPr marL="10973349" algn="l" defTabSz="4389339" rtl="0" eaLnBrk="1" latinLnBrk="0" hangingPunct="1">
        <a:defRPr sz="8640" kern="1200">
          <a:solidFill>
            <a:schemeClr val="tx1"/>
          </a:solidFill>
          <a:latin typeface="+mn-lt"/>
          <a:ea typeface="+mn-ea"/>
          <a:cs typeface="+mn-cs"/>
        </a:defRPr>
      </a:lvl6pPr>
      <a:lvl7pPr marL="13168019" algn="l" defTabSz="4389339" rtl="0" eaLnBrk="1" latinLnBrk="0" hangingPunct="1">
        <a:defRPr sz="8640" kern="1200">
          <a:solidFill>
            <a:schemeClr val="tx1"/>
          </a:solidFill>
          <a:latin typeface="+mn-lt"/>
          <a:ea typeface="+mn-ea"/>
          <a:cs typeface="+mn-cs"/>
        </a:defRPr>
      </a:lvl7pPr>
      <a:lvl8pPr marL="15362688" algn="l" defTabSz="4389339" rtl="0" eaLnBrk="1" latinLnBrk="0" hangingPunct="1">
        <a:defRPr sz="8640" kern="1200">
          <a:solidFill>
            <a:schemeClr val="tx1"/>
          </a:solidFill>
          <a:latin typeface="+mn-lt"/>
          <a:ea typeface="+mn-ea"/>
          <a:cs typeface="+mn-cs"/>
        </a:defRPr>
      </a:lvl8pPr>
      <a:lvl9pPr marL="17557358" algn="l" defTabSz="4389339"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chart" Target="../charts/char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DADC4-EDDE-41F7-8CDC-A9573DCBB82C}"/>
              </a:ext>
            </a:extLst>
          </p:cNvPr>
          <p:cNvSpPr txBox="1"/>
          <p:nvPr/>
        </p:nvSpPr>
        <p:spPr>
          <a:xfrm>
            <a:off x="803282" y="796612"/>
            <a:ext cx="42917373" cy="2616229"/>
          </a:xfrm>
          <a:prstGeom prst="rect">
            <a:avLst/>
          </a:prstGeom>
          <a:noFill/>
        </p:spPr>
        <p:txBody>
          <a:bodyPr wrap="square" rtlCol="0">
            <a:spAutoFit/>
          </a:bodyPr>
          <a:lstStyle/>
          <a:p>
            <a:pPr algn="ctr"/>
            <a:r>
              <a:rPr lang="en-US" sz="7200" b="1" dirty="0"/>
              <a:t>Associations between Cannabis Use Characteristics, Impulsivity, and Mindfulness</a:t>
            </a:r>
          </a:p>
          <a:p>
            <a:pPr algn="ctr"/>
            <a:r>
              <a:rPr lang="en-US" sz="5001" dirty="0"/>
              <a:t>Sam Feck &amp; Rebecca J. Houston</a:t>
            </a:r>
            <a:endParaRPr lang="en-US" sz="5001" baseline="30000" dirty="0"/>
          </a:p>
          <a:p>
            <a:pPr algn="ctr"/>
            <a:r>
              <a:rPr lang="en-US" sz="4200" dirty="0"/>
              <a:t>Health and Addictions Research Center, Department of Psychology, Rochester Institute of Technology </a:t>
            </a:r>
          </a:p>
        </p:txBody>
      </p:sp>
      <p:sp>
        <p:nvSpPr>
          <p:cNvPr id="12" name="TextBox 11"/>
          <p:cNvSpPr txBox="1"/>
          <p:nvPr/>
        </p:nvSpPr>
        <p:spPr>
          <a:xfrm>
            <a:off x="914400" y="3291301"/>
            <a:ext cx="13258800" cy="584775"/>
          </a:xfrm>
          <a:prstGeom prst="rect">
            <a:avLst/>
          </a:prstGeom>
          <a:solidFill>
            <a:srgbClr val="51BADF"/>
          </a:solidFill>
        </p:spPr>
        <p:txBody>
          <a:bodyPr wrap="square" rtlCol="0">
            <a:spAutoFit/>
          </a:bodyPr>
          <a:lstStyle/>
          <a:p>
            <a:pPr lvl="0" algn="ctr"/>
            <a:r>
              <a:rPr lang="en-US" sz="3200" b="1" dirty="0">
                <a:solidFill>
                  <a:schemeClr val="bg1"/>
                </a:solidFill>
              </a:rPr>
              <a:t>Introduction</a:t>
            </a:r>
          </a:p>
        </p:txBody>
      </p:sp>
      <p:sp>
        <p:nvSpPr>
          <p:cNvPr id="23" name="TextBox 22"/>
          <p:cNvSpPr txBox="1"/>
          <p:nvPr/>
        </p:nvSpPr>
        <p:spPr>
          <a:xfrm>
            <a:off x="914400" y="17001598"/>
            <a:ext cx="13258800" cy="584775"/>
          </a:xfrm>
          <a:prstGeom prst="rect">
            <a:avLst/>
          </a:prstGeom>
          <a:solidFill>
            <a:srgbClr val="51BADF"/>
          </a:solidFill>
        </p:spPr>
        <p:txBody>
          <a:bodyPr wrap="square" rtlCol="0">
            <a:spAutoFit/>
          </a:bodyPr>
          <a:lstStyle/>
          <a:p>
            <a:pPr lvl="0" algn="ctr"/>
            <a:r>
              <a:rPr lang="en-US" sz="3200" b="1" dirty="0">
                <a:solidFill>
                  <a:schemeClr val="bg1"/>
                </a:solidFill>
              </a:rPr>
              <a:t>Methods</a:t>
            </a:r>
          </a:p>
        </p:txBody>
      </p:sp>
      <p:sp>
        <p:nvSpPr>
          <p:cNvPr id="24" name="TextBox 23"/>
          <p:cNvSpPr txBox="1"/>
          <p:nvPr/>
        </p:nvSpPr>
        <p:spPr>
          <a:xfrm>
            <a:off x="15087597" y="15213669"/>
            <a:ext cx="13258800" cy="584775"/>
          </a:xfrm>
          <a:prstGeom prst="rect">
            <a:avLst/>
          </a:prstGeom>
          <a:solidFill>
            <a:srgbClr val="51BADF"/>
          </a:solidFill>
        </p:spPr>
        <p:txBody>
          <a:bodyPr wrap="square" rtlCol="0">
            <a:spAutoFit/>
          </a:bodyPr>
          <a:lstStyle/>
          <a:p>
            <a:pPr lvl="0" algn="ctr"/>
            <a:r>
              <a:rPr lang="en-US" sz="3200" b="1" dirty="0">
                <a:solidFill>
                  <a:schemeClr val="bg1"/>
                </a:solidFill>
              </a:rPr>
              <a:t>Results</a:t>
            </a:r>
          </a:p>
        </p:txBody>
      </p:sp>
      <p:sp>
        <p:nvSpPr>
          <p:cNvPr id="25" name="TextBox 24"/>
          <p:cNvSpPr txBox="1"/>
          <p:nvPr/>
        </p:nvSpPr>
        <p:spPr>
          <a:xfrm>
            <a:off x="29717999" y="24093885"/>
            <a:ext cx="13258800" cy="584775"/>
          </a:xfrm>
          <a:prstGeom prst="rect">
            <a:avLst/>
          </a:prstGeom>
          <a:solidFill>
            <a:srgbClr val="51BADF"/>
          </a:solidFill>
        </p:spPr>
        <p:txBody>
          <a:bodyPr wrap="square" rtlCol="0">
            <a:spAutoFit/>
          </a:bodyPr>
          <a:lstStyle/>
          <a:p>
            <a:pPr lvl="0" algn="ctr"/>
            <a:r>
              <a:rPr lang="en-US" sz="3200" b="1" dirty="0">
                <a:solidFill>
                  <a:schemeClr val="bg1"/>
                </a:solidFill>
              </a:rPr>
              <a:t>Discussion</a:t>
            </a:r>
          </a:p>
        </p:txBody>
      </p:sp>
      <p:sp>
        <p:nvSpPr>
          <p:cNvPr id="28" name="TextBox 27"/>
          <p:cNvSpPr txBox="1"/>
          <p:nvPr/>
        </p:nvSpPr>
        <p:spPr>
          <a:xfrm>
            <a:off x="914400" y="11063046"/>
            <a:ext cx="13258800" cy="584775"/>
          </a:xfrm>
          <a:prstGeom prst="rect">
            <a:avLst/>
          </a:prstGeom>
          <a:solidFill>
            <a:srgbClr val="51BADF"/>
          </a:solidFill>
        </p:spPr>
        <p:txBody>
          <a:bodyPr wrap="square" rtlCol="0">
            <a:spAutoFit/>
          </a:bodyPr>
          <a:lstStyle/>
          <a:p>
            <a:pPr lvl="0" algn="ctr"/>
            <a:r>
              <a:rPr lang="en-US" sz="3200" b="1" dirty="0">
                <a:solidFill>
                  <a:schemeClr val="bg1"/>
                </a:solidFill>
              </a:rPr>
              <a:t>Hypotheses</a:t>
            </a:r>
          </a:p>
        </p:txBody>
      </p:sp>
      <p:sp>
        <p:nvSpPr>
          <p:cNvPr id="3" name="TextBox 2"/>
          <p:cNvSpPr txBox="1"/>
          <p:nvPr/>
        </p:nvSpPr>
        <p:spPr>
          <a:xfrm>
            <a:off x="914400" y="3762158"/>
            <a:ext cx="13258800" cy="6971139"/>
          </a:xfrm>
          <a:prstGeom prst="rect">
            <a:avLst/>
          </a:prstGeom>
          <a:noFill/>
        </p:spPr>
        <p:txBody>
          <a:bodyPr wrap="square" rtlCol="0">
            <a:spAutoFit/>
          </a:bodyPr>
          <a:lstStyle/>
          <a:p>
            <a:pPr marL="342900" indent="-342900">
              <a:buFont typeface="Arial" panose="020B0604020202020204" pitchFamily="34" charset="0"/>
              <a:buChar char="•"/>
            </a:pPr>
            <a:r>
              <a:rPr lang="en-US" sz="2500" dirty="0"/>
              <a:t>Impulsivity has long been associated with the initiation and maintenance of substance use and substance use disorders </a:t>
            </a:r>
            <a:r>
              <a:rPr lang="en-US" sz="2400" dirty="0"/>
              <a:t>(</a:t>
            </a:r>
            <a:r>
              <a:rPr lang="en-US" sz="2400" dirty="0" err="1"/>
              <a:t>Vassileva</a:t>
            </a:r>
            <a:r>
              <a:rPr lang="en-US" sz="2400" dirty="0"/>
              <a:t>  &amp; Conrod, 2019).</a:t>
            </a:r>
            <a:endParaRPr lang="en-US" sz="2500" dirty="0"/>
          </a:p>
          <a:p>
            <a:pPr marL="342900" indent="-342900">
              <a:buFont typeface="Arial" panose="020B0604020202020204" pitchFamily="34" charset="0"/>
              <a:buChar char="•"/>
            </a:pPr>
            <a:endParaRPr lang="en-US" sz="1000" dirty="0"/>
          </a:p>
          <a:p>
            <a:pPr marL="342900" indent="-342900">
              <a:buFont typeface="Arial" panose="020B0604020202020204" pitchFamily="34" charset="0"/>
              <a:buChar char="•"/>
            </a:pPr>
            <a:r>
              <a:rPr lang="en-US" sz="2500" dirty="0"/>
              <a:t>More specifically, research has also implicated impulsivity as a factor in cannabis use and cannabis-related problems </a:t>
            </a:r>
            <a:r>
              <a:rPr lang="en-US" sz="2200" dirty="0"/>
              <a:t>(</a:t>
            </a:r>
            <a:r>
              <a:rPr lang="en-US" sz="2200" dirty="0" err="1"/>
              <a:t>Delibas</a:t>
            </a:r>
            <a:r>
              <a:rPr lang="en-US" sz="2200" dirty="0"/>
              <a:t> et al., 2017; </a:t>
            </a:r>
            <a:r>
              <a:rPr lang="en-US" sz="2200" dirty="0" err="1"/>
              <a:t>Destrée</a:t>
            </a:r>
            <a:r>
              <a:rPr lang="en-US" sz="2200" dirty="0"/>
              <a:t> et al., 2018; Huertas et al.,2019; Lopez-Vergara et al., 2019; Round et al., 2020; Um et al., 2019).</a:t>
            </a:r>
          </a:p>
          <a:p>
            <a:pPr marL="342900" indent="-342900">
              <a:buFont typeface="Arial" panose="020B0604020202020204" pitchFamily="34" charset="0"/>
              <a:buChar char="•"/>
            </a:pPr>
            <a:endParaRPr lang="en-US" sz="1000" dirty="0"/>
          </a:p>
          <a:p>
            <a:pPr marL="342900" indent="-342900">
              <a:buFont typeface="Arial" panose="020B0604020202020204" pitchFamily="34" charset="0"/>
              <a:buChar char="•"/>
            </a:pPr>
            <a:r>
              <a:rPr lang="en-US" sz="2500" dirty="0"/>
              <a:t>However, impulsivity is a multi-faceted construct; the UPPS-P Impulsive Behavior Questionnaire (UPPS-P) is a psychometric instrument designed to assess five facets of impulsivity (</a:t>
            </a:r>
            <a:r>
              <a:rPr lang="en-US" sz="2200" dirty="0" err="1"/>
              <a:t>Cyders</a:t>
            </a:r>
            <a:r>
              <a:rPr lang="en-US" sz="2200" dirty="0"/>
              <a:t> et al 2014</a:t>
            </a:r>
            <a:r>
              <a:rPr lang="en-US" sz="2500" dirty="0"/>
              <a:t>).</a:t>
            </a:r>
          </a:p>
          <a:p>
            <a:pPr marL="342900" indent="-342900">
              <a:buFont typeface="Arial" panose="020B0604020202020204" pitchFamily="34" charset="0"/>
              <a:buChar char="•"/>
            </a:pPr>
            <a:endParaRPr lang="en-US" sz="1000" dirty="0"/>
          </a:p>
          <a:p>
            <a:pPr marL="342900" indent="-342900">
              <a:buFont typeface="Arial" panose="020B0604020202020204" pitchFamily="34" charset="0"/>
              <a:buChar char="•"/>
            </a:pPr>
            <a:r>
              <a:rPr lang="en-US" sz="2500" dirty="0"/>
              <a:t>Research on facets of impulsivity and cannabis use characteristics is somewhat inconsistent, but generally have suggested that Sensation Seeking and UPPS-P Lack of Premeditation may be related to cannabis use and UPPS-P Negative Urgency may be associated with cannabis-related problems.</a:t>
            </a:r>
          </a:p>
          <a:p>
            <a:pPr marL="342900" indent="-342900">
              <a:buFont typeface="Arial" panose="020B0604020202020204" pitchFamily="34" charset="0"/>
              <a:buChar char="•"/>
            </a:pPr>
            <a:endParaRPr lang="en-US" sz="1000" dirty="0"/>
          </a:p>
          <a:p>
            <a:pPr marL="342900" indent="-342900">
              <a:buFont typeface="Arial" panose="020B0604020202020204" pitchFamily="34" charset="0"/>
              <a:buChar char="•"/>
            </a:pPr>
            <a:r>
              <a:rPr lang="en-US" sz="2500" dirty="0"/>
              <a:t>A substantial literature exists suggesting that mindfulness, the ability to assess the present moment in a non-judgmental manner, is decreased in substance users.  However, the literature specific to mindfulness and cannabis use characteristics is relatively inconsistent.  </a:t>
            </a:r>
          </a:p>
          <a:p>
            <a:pPr marL="342900" indent="-342900">
              <a:buFont typeface="Arial" panose="020B0604020202020204" pitchFamily="34" charset="0"/>
              <a:buChar char="•"/>
            </a:pPr>
            <a:endParaRPr lang="en-US" sz="1000" dirty="0"/>
          </a:p>
          <a:p>
            <a:pPr marL="342900" indent="-342900">
              <a:buFont typeface="Arial" panose="020B0604020202020204" pitchFamily="34" charset="0"/>
              <a:buChar char="•"/>
            </a:pPr>
            <a:r>
              <a:rPr lang="en-US" sz="2500" dirty="0"/>
              <a:t>The aim of the current study was to replicate and extend prior research on the associations between impulsivity, mindfulness, and cannabis use.</a:t>
            </a:r>
          </a:p>
        </p:txBody>
      </p:sp>
      <p:sp>
        <p:nvSpPr>
          <p:cNvPr id="4" name="TextBox 3"/>
          <p:cNvSpPr txBox="1"/>
          <p:nvPr/>
        </p:nvSpPr>
        <p:spPr>
          <a:xfrm>
            <a:off x="914400" y="11831617"/>
            <a:ext cx="13258800" cy="5047536"/>
          </a:xfrm>
          <a:prstGeom prst="rect">
            <a:avLst/>
          </a:prstGeom>
          <a:noFill/>
        </p:spPr>
        <p:txBody>
          <a:bodyPr wrap="square" rtlCol="0">
            <a:spAutoFit/>
          </a:bodyPr>
          <a:lstStyle/>
          <a:p>
            <a:pPr marL="342900" indent="-342900">
              <a:buFont typeface="Arial" panose="020B0604020202020204" pitchFamily="34" charset="0"/>
              <a:buChar char="•"/>
            </a:pPr>
            <a:r>
              <a:rPr lang="en-US" sz="2600" dirty="0"/>
              <a:t>Sensation Seeking and Lack of Premeditation, as assessed by the SUPPS-P, would be significantly associated with cannabis user status (reported cannabis use in past 30 days), while controlling for mindfulness.</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sz="2600" dirty="0"/>
              <a:t>Mindfulness, as assessed by the MAAS, would be significantly negatively associated with cannabis user status, while controlling for multiple facets of impulsivity.</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sz="2600" dirty="0"/>
              <a:t>In cannabis users (those reporting use in the past 30 days), increased levels of Negative Urgency would be associated with cannabis use frequency and cannabis use related problems (CUDIT-R scores), while controlling for mindfulness.</a:t>
            </a:r>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sz="2600" dirty="0"/>
              <a:t>In cannabis users (those reporting use in the past 30 days), decreased levels of mindfulness would be associated with cannabis use frequency and cannabis use related problems (CUDIT-R scores), while controlling for multiple facets of impulsivity.</a:t>
            </a:r>
          </a:p>
        </p:txBody>
      </p:sp>
      <p:sp>
        <p:nvSpPr>
          <p:cNvPr id="5" name="TextBox 4"/>
          <p:cNvSpPr txBox="1"/>
          <p:nvPr/>
        </p:nvSpPr>
        <p:spPr>
          <a:xfrm>
            <a:off x="914400" y="17701548"/>
            <a:ext cx="13258800" cy="2123658"/>
          </a:xfrm>
          <a:prstGeom prst="rect">
            <a:avLst/>
          </a:prstGeom>
          <a:noFill/>
        </p:spPr>
        <p:txBody>
          <a:bodyPr wrap="square" rtlCol="0">
            <a:spAutoFit/>
          </a:bodyPr>
          <a:lstStyle/>
          <a:p>
            <a:r>
              <a:rPr lang="en-US" sz="2800" b="1" dirty="0"/>
              <a:t>Participants</a:t>
            </a:r>
          </a:p>
          <a:p>
            <a:r>
              <a:rPr lang="en-US" sz="2600" dirty="0"/>
              <a:t>Participants (</a:t>
            </a:r>
            <a:r>
              <a:rPr lang="en-US" sz="2600" i="1" dirty="0"/>
              <a:t>n</a:t>
            </a:r>
            <a:r>
              <a:rPr lang="en-US" sz="2600" dirty="0"/>
              <a:t> = 289) were recruited via an undergraduate participant pool, flyers posted on campus of a large private university to complete an online survey, and social media. Participants completed a survey in exchange for either course credit or entry into a drawing for a gift card. Eighty-seven participants (30.1%) reported using cannabis at least once within the past 30 days. </a:t>
            </a:r>
          </a:p>
        </p:txBody>
      </p:sp>
      <p:graphicFrame>
        <p:nvGraphicFramePr>
          <p:cNvPr id="7" name="Table 6"/>
          <p:cNvGraphicFramePr>
            <a:graphicFrameLocks noGrp="1"/>
          </p:cNvGraphicFramePr>
          <p:nvPr>
            <p:extLst>
              <p:ext uri="{D42A27DB-BD31-4B8C-83A1-F6EECF244321}">
                <p14:modId xmlns:p14="http://schemas.microsoft.com/office/powerpoint/2010/main" val="2592745166"/>
              </p:ext>
            </p:extLst>
          </p:nvPr>
        </p:nvGraphicFramePr>
        <p:xfrm>
          <a:off x="914400" y="20939907"/>
          <a:ext cx="13258800" cy="9681199"/>
        </p:xfrm>
        <a:graphic>
          <a:graphicData uri="http://schemas.openxmlformats.org/drawingml/2006/table">
            <a:tbl>
              <a:tblPr firstRow="1" firstCol="1" bandRow="1">
                <a:tableStyleId>{5C22544A-7EE6-4342-B048-85BDC9FD1C3A}</a:tableStyleId>
              </a:tblPr>
              <a:tblGrid>
                <a:gridCol w="6538548">
                  <a:extLst>
                    <a:ext uri="{9D8B030D-6E8A-4147-A177-3AD203B41FA5}">
                      <a16:colId xmlns:a16="http://schemas.microsoft.com/office/drawing/2014/main" val="3460756663"/>
                    </a:ext>
                  </a:extLst>
                </a:gridCol>
                <a:gridCol w="2240084">
                  <a:extLst>
                    <a:ext uri="{9D8B030D-6E8A-4147-A177-3AD203B41FA5}">
                      <a16:colId xmlns:a16="http://schemas.microsoft.com/office/drawing/2014/main" val="1713456486"/>
                    </a:ext>
                  </a:extLst>
                </a:gridCol>
                <a:gridCol w="2240084">
                  <a:extLst>
                    <a:ext uri="{9D8B030D-6E8A-4147-A177-3AD203B41FA5}">
                      <a16:colId xmlns:a16="http://schemas.microsoft.com/office/drawing/2014/main" val="2816177680"/>
                    </a:ext>
                  </a:extLst>
                </a:gridCol>
                <a:gridCol w="2240084">
                  <a:extLst>
                    <a:ext uri="{9D8B030D-6E8A-4147-A177-3AD203B41FA5}">
                      <a16:colId xmlns:a16="http://schemas.microsoft.com/office/drawing/2014/main" val="603109374"/>
                    </a:ext>
                  </a:extLst>
                </a:gridCol>
              </a:tblGrid>
              <a:tr h="822252">
                <a:tc>
                  <a:txBody>
                    <a:bodyPr/>
                    <a:lstStyle/>
                    <a:p>
                      <a:pPr>
                        <a:lnSpc>
                          <a:spcPct val="107000"/>
                        </a:lnSpc>
                      </a:pP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User Past 30 Days</a:t>
                      </a:r>
                    </a:p>
                    <a:p>
                      <a:pPr algn="ctr">
                        <a:lnSpc>
                          <a:spcPct val="107000"/>
                        </a:lnSpc>
                        <a:spcAft>
                          <a:spcPts val="0"/>
                        </a:spcAft>
                      </a:pPr>
                      <a:r>
                        <a:rPr lang="en-US" sz="2600" dirty="0">
                          <a:effectLst/>
                        </a:rPr>
                        <a:t>(N = 87)</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Non-User Past 30 Days</a:t>
                      </a:r>
                    </a:p>
                    <a:p>
                      <a:pPr algn="ctr">
                        <a:lnSpc>
                          <a:spcPct val="107000"/>
                        </a:lnSpc>
                        <a:spcAft>
                          <a:spcPts val="0"/>
                        </a:spcAft>
                      </a:pPr>
                      <a:r>
                        <a:rPr lang="en-US" sz="2600" dirty="0">
                          <a:effectLst/>
                        </a:rPr>
                        <a:t>(N=202)</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Full Sample</a:t>
                      </a:r>
                    </a:p>
                    <a:p>
                      <a:pPr algn="ctr">
                        <a:lnSpc>
                          <a:spcPct val="107000"/>
                        </a:lnSpc>
                        <a:spcAft>
                          <a:spcPts val="0"/>
                        </a:spcAft>
                      </a:pPr>
                      <a:r>
                        <a:rPr lang="en-US" sz="2600" dirty="0">
                          <a:effectLst/>
                        </a:rPr>
                        <a:t>(N = 289)</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006080525"/>
                  </a:ext>
                </a:extLst>
              </a:tr>
              <a:tr h="592935">
                <a:tc>
                  <a:txBody>
                    <a:bodyPr/>
                    <a:lstStyle/>
                    <a:p>
                      <a:pPr>
                        <a:lnSpc>
                          <a:spcPct val="107000"/>
                        </a:lnSpc>
                        <a:spcAft>
                          <a:spcPts val="0"/>
                        </a:spcAft>
                      </a:pPr>
                      <a:r>
                        <a:rPr lang="en-US" sz="2600" dirty="0">
                          <a:effectLst/>
                        </a:rPr>
                        <a:t>Gender (% female)</a:t>
                      </a:r>
                      <a:r>
                        <a:rPr lang="en-US" sz="2600" baseline="30000" dirty="0">
                          <a:effectLst/>
                        </a:rPr>
                        <a:t>a, b</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44.8</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48.7</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48.8</a:t>
                      </a:r>
                      <a:endParaRPr lang="en-US" sz="260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171851513"/>
                  </a:ext>
                </a:extLst>
              </a:tr>
              <a:tr h="592935">
                <a:tc>
                  <a:txBody>
                    <a:bodyPr/>
                    <a:lstStyle/>
                    <a:p>
                      <a:pPr>
                        <a:lnSpc>
                          <a:spcPct val="107000"/>
                        </a:lnSpc>
                        <a:spcAft>
                          <a:spcPts val="0"/>
                        </a:spcAft>
                      </a:pPr>
                      <a:r>
                        <a:rPr lang="en-US" sz="2600" dirty="0">
                          <a:effectLst/>
                        </a:rPr>
                        <a:t>Age (years)</a:t>
                      </a:r>
                      <a:r>
                        <a:rPr lang="en-US" sz="2600" baseline="30000" dirty="0">
                          <a:effectLst/>
                        </a:rPr>
                        <a:t>c*</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marR="0" algn="ctr">
                        <a:lnSpc>
                          <a:spcPct val="107000"/>
                        </a:lnSpc>
                        <a:spcBef>
                          <a:spcPts val="0"/>
                        </a:spcBef>
                        <a:spcAft>
                          <a:spcPts val="0"/>
                        </a:spcAft>
                      </a:pPr>
                      <a:r>
                        <a:rPr lang="en-US" sz="2600">
                          <a:effectLst/>
                        </a:rPr>
                        <a:t>22.21 (6.65)</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marR="0" algn="ctr">
                        <a:lnSpc>
                          <a:spcPct val="107000"/>
                        </a:lnSpc>
                        <a:spcBef>
                          <a:spcPts val="0"/>
                        </a:spcBef>
                        <a:spcAft>
                          <a:spcPts val="0"/>
                        </a:spcAft>
                      </a:pPr>
                      <a:r>
                        <a:rPr lang="en-US" sz="2600" dirty="0">
                          <a:effectLst/>
                        </a:rPr>
                        <a:t>20.36 (3.09)</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marR="0" algn="ctr">
                        <a:lnSpc>
                          <a:spcPct val="107000"/>
                        </a:lnSpc>
                        <a:spcBef>
                          <a:spcPts val="0"/>
                        </a:spcBef>
                        <a:spcAft>
                          <a:spcPts val="0"/>
                        </a:spcAft>
                      </a:pPr>
                      <a:r>
                        <a:rPr lang="en-US" sz="2600" dirty="0">
                          <a:effectLst/>
                        </a:rPr>
                        <a:t>20.91 (4.54)</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884853687"/>
                  </a:ext>
                </a:extLst>
              </a:tr>
              <a:tr h="592935">
                <a:tc>
                  <a:txBody>
                    <a:bodyPr/>
                    <a:lstStyle/>
                    <a:p>
                      <a:pPr>
                        <a:lnSpc>
                          <a:spcPct val="107000"/>
                        </a:lnSpc>
                        <a:spcAft>
                          <a:spcPts val="1200"/>
                        </a:spcAft>
                      </a:pPr>
                      <a:r>
                        <a:rPr lang="en-US" sz="2600" dirty="0">
                          <a:effectLst/>
                        </a:rPr>
                        <a:t> Race/Ethnicity (%)</a:t>
                      </a:r>
                      <a:r>
                        <a:rPr lang="en-US" sz="2600" baseline="30000" dirty="0">
                          <a:effectLst/>
                        </a:rPr>
                        <a:t>d</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669182874"/>
                  </a:ext>
                </a:extLst>
              </a:tr>
              <a:tr h="592935">
                <a:tc>
                  <a:txBody>
                    <a:bodyPr/>
                    <a:lstStyle/>
                    <a:p>
                      <a:pPr>
                        <a:lnSpc>
                          <a:spcPct val="107000"/>
                        </a:lnSpc>
                        <a:spcAft>
                          <a:spcPts val="0"/>
                        </a:spcAft>
                      </a:pPr>
                      <a:r>
                        <a:rPr lang="en-US" sz="2600" dirty="0">
                          <a:effectLst/>
                        </a:rPr>
                        <a:t>   Asian**</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4.6</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18.3</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14.2</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4254105580"/>
                  </a:ext>
                </a:extLst>
              </a:tr>
              <a:tr h="592935">
                <a:tc>
                  <a:txBody>
                    <a:bodyPr/>
                    <a:lstStyle/>
                    <a:p>
                      <a:pPr>
                        <a:lnSpc>
                          <a:spcPct val="107000"/>
                        </a:lnSpc>
                        <a:spcAft>
                          <a:spcPts val="0"/>
                        </a:spcAft>
                      </a:pPr>
                      <a:r>
                        <a:rPr lang="en-US" sz="2600">
                          <a:effectLst/>
                        </a:rPr>
                        <a:t>   Black/African American*</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12.6</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5.9</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8.0</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777615808"/>
                  </a:ext>
                </a:extLst>
              </a:tr>
              <a:tr h="592935">
                <a:tc>
                  <a:txBody>
                    <a:bodyPr/>
                    <a:lstStyle/>
                    <a:p>
                      <a:pPr>
                        <a:lnSpc>
                          <a:spcPct val="107000"/>
                        </a:lnSpc>
                        <a:spcAft>
                          <a:spcPts val="0"/>
                        </a:spcAft>
                      </a:pPr>
                      <a:r>
                        <a:rPr lang="en-US" sz="2600">
                          <a:effectLst/>
                        </a:rPr>
                        <a:t>   Hispanic/Latinx</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5.7</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4.5</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4.8</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43395598"/>
                  </a:ext>
                </a:extLst>
              </a:tr>
              <a:tr h="592935">
                <a:tc>
                  <a:txBody>
                    <a:bodyPr/>
                    <a:lstStyle/>
                    <a:p>
                      <a:pPr marL="114300" marR="0">
                        <a:lnSpc>
                          <a:spcPct val="107000"/>
                        </a:lnSpc>
                        <a:spcBef>
                          <a:spcPts val="0"/>
                        </a:spcBef>
                        <a:spcAft>
                          <a:spcPts val="0"/>
                        </a:spcAft>
                      </a:pPr>
                      <a:r>
                        <a:rPr lang="en-US" sz="2600">
                          <a:effectLst/>
                        </a:rPr>
                        <a:t>Native Hawaiian or Pacific Islander</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0</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.04</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0.3</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549975580"/>
                  </a:ext>
                </a:extLst>
              </a:tr>
              <a:tr h="592935">
                <a:tc>
                  <a:txBody>
                    <a:bodyPr/>
                    <a:lstStyle/>
                    <a:p>
                      <a:pPr>
                        <a:lnSpc>
                          <a:spcPct val="107000"/>
                        </a:lnSpc>
                        <a:spcAft>
                          <a:spcPts val="0"/>
                        </a:spcAft>
                      </a:pPr>
                      <a:r>
                        <a:rPr lang="en-US" sz="2600">
                          <a:effectLst/>
                        </a:rPr>
                        <a:t>   White/Caucasian</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66.7</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61.4</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63.3</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905026503"/>
                  </a:ext>
                </a:extLst>
              </a:tr>
              <a:tr h="592935">
                <a:tc>
                  <a:txBody>
                    <a:bodyPr/>
                    <a:lstStyle/>
                    <a:p>
                      <a:pPr>
                        <a:lnSpc>
                          <a:spcPct val="107000"/>
                        </a:lnSpc>
                        <a:spcAft>
                          <a:spcPts val="0"/>
                        </a:spcAft>
                      </a:pPr>
                      <a:r>
                        <a:rPr lang="en-US" sz="2600">
                          <a:effectLst/>
                        </a:rPr>
                        <a:t>   Other/Mixed</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10.1</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marL="76200" marR="0" algn="ctr">
                        <a:lnSpc>
                          <a:spcPct val="107000"/>
                        </a:lnSpc>
                        <a:spcBef>
                          <a:spcPts val="0"/>
                        </a:spcBef>
                        <a:spcAft>
                          <a:spcPts val="0"/>
                        </a:spcAft>
                      </a:pPr>
                      <a:r>
                        <a:rPr lang="en-US" sz="2600" dirty="0">
                          <a:effectLst/>
                        </a:rPr>
                        <a:t>8.9</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marL="76200" marR="0" algn="ctr">
                        <a:lnSpc>
                          <a:spcPct val="107000"/>
                        </a:lnSpc>
                        <a:spcBef>
                          <a:spcPts val="0"/>
                        </a:spcBef>
                        <a:spcAft>
                          <a:spcPts val="0"/>
                        </a:spcAft>
                      </a:pPr>
                      <a:r>
                        <a:rPr lang="en-US" sz="2600" dirty="0">
                          <a:effectLst/>
                        </a:rPr>
                        <a:t>9.4</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101912369"/>
                  </a:ext>
                </a:extLst>
              </a:tr>
              <a:tr h="592935">
                <a:tc>
                  <a:txBody>
                    <a:bodyPr/>
                    <a:lstStyle/>
                    <a:p>
                      <a:pPr>
                        <a:lnSpc>
                          <a:spcPct val="107000"/>
                        </a:lnSpc>
                        <a:spcAft>
                          <a:spcPts val="0"/>
                        </a:spcAft>
                      </a:pPr>
                      <a:r>
                        <a:rPr lang="en-US" sz="2600" dirty="0">
                          <a:effectLst/>
                        </a:rPr>
                        <a:t>Past 30 Day Cannabis Use Score</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3.86 (2.44)</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marL="50800" marR="0" algn="ctr">
                        <a:lnSpc>
                          <a:spcPct val="107000"/>
                        </a:lnSpc>
                        <a:spcBef>
                          <a:spcPts val="0"/>
                        </a:spcBef>
                        <a:spcAft>
                          <a:spcPts val="0"/>
                        </a:spcAft>
                      </a:pPr>
                      <a:r>
                        <a:rPr lang="en-US" sz="2600" dirty="0">
                          <a:effectLst/>
                        </a:rPr>
                        <a:t>1.16 (2.23)</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613270519"/>
                  </a:ext>
                </a:extLst>
              </a:tr>
              <a:tr h="592935">
                <a:tc>
                  <a:txBody>
                    <a:bodyPr/>
                    <a:lstStyle/>
                    <a:p>
                      <a:pPr>
                        <a:lnSpc>
                          <a:spcPct val="107000"/>
                        </a:lnSpc>
                        <a:spcAft>
                          <a:spcPts val="0"/>
                        </a:spcAft>
                      </a:pPr>
                      <a:r>
                        <a:rPr lang="en-US" sz="2600">
                          <a:effectLst/>
                        </a:rPr>
                        <a:t>CUDIT-R Score</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marL="50800" marR="0" algn="ctr">
                        <a:lnSpc>
                          <a:spcPct val="107000"/>
                        </a:lnSpc>
                        <a:spcBef>
                          <a:spcPts val="0"/>
                        </a:spcBef>
                        <a:spcAft>
                          <a:spcPts val="0"/>
                        </a:spcAft>
                      </a:pPr>
                      <a:r>
                        <a:rPr lang="en-US" sz="2600">
                          <a:effectLst/>
                        </a:rPr>
                        <a:t>9.26 (6.67)</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marL="50800" marR="0" algn="ctr">
                        <a:lnSpc>
                          <a:spcPct val="107000"/>
                        </a:lnSpc>
                        <a:spcBef>
                          <a:spcPts val="0"/>
                        </a:spcBef>
                        <a:spcAft>
                          <a:spcPts val="0"/>
                        </a:spcAft>
                      </a:pPr>
                      <a:r>
                        <a:rPr lang="en-US" sz="2600" dirty="0">
                          <a:effectLst/>
                        </a:rPr>
                        <a:t>--</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marL="50800" marR="0" algn="ctr">
                        <a:lnSpc>
                          <a:spcPct val="107000"/>
                        </a:lnSpc>
                        <a:spcBef>
                          <a:spcPts val="0"/>
                        </a:spcBef>
                        <a:spcAft>
                          <a:spcPts val="0"/>
                        </a:spcAft>
                      </a:pPr>
                      <a:r>
                        <a:rPr lang="en-US" sz="2600" dirty="0">
                          <a:effectLst/>
                        </a:rPr>
                        <a:t>--</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473815020"/>
                  </a:ext>
                </a:extLst>
              </a:tr>
              <a:tr h="592935">
                <a:tc>
                  <a:txBody>
                    <a:bodyPr/>
                    <a:lstStyle/>
                    <a:p>
                      <a:pPr>
                        <a:lnSpc>
                          <a:spcPct val="107000"/>
                        </a:lnSpc>
                        <a:spcAft>
                          <a:spcPts val="0"/>
                        </a:spcAft>
                      </a:pPr>
                      <a:r>
                        <a:rPr lang="en-US" sz="2600" dirty="0">
                          <a:effectLst/>
                        </a:rPr>
                        <a:t>Past 30 Day Drug Use Other Than Cannabis</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20.7</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4.0</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marL="50800" marR="0" algn="ctr">
                        <a:lnSpc>
                          <a:spcPct val="107000"/>
                        </a:lnSpc>
                        <a:spcBef>
                          <a:spcPts val="0"/>
                        </a:spcBef>
                        <a:spcAft>
                          <a:spcPts val="0"/>
                        </a:spcAft>
                      </a:pPr>
                      <a:r>
                        <a:rPr lang="en-US" sz="2600" dirty="0">
                          <a:effectLst/>
                        </a:rPr>
                        <a:t>9.0</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442045177"/>
                  </a:ext>
                </a:extLst>
              </a:tr>
              <a:tr h="592935">
                <a:tc>
                  <a:txBody>
                    <a:bodyPr/>
                    <a:lstStyle/>
                    <a:p>
                      <a:pPr>
                        <a:lnSpc>
                          <a:spcPct val="107000"/>
                        </a:lnSpc>
                        <a:spcAft>
                          <a:spcPts val="0"/>
                        </a:spcAft>
                      </a:pPr>
                      <a:r>
                        <a:rPr lang="en-US" sz="2600">
                          <a:effectLst/>
                        </a:rPr>
                        <a:t>Alcohol QF Score*</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2.82 (1.70)</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1.31 (1.56)</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marL="50800" marR="0" algn="ctr">
                        <a:lnSpc>
                          <a:spcPct val="107000"/>
                        </a:lnSpc>
                        <a:spcBef>
                          <a:spcPts val="0"/>
                        </a:spcBef>
                        <a:spcAft>
                          <a:spcPts val="0"/>
                        </a:spcAft>
                      </a:pPr>
                      <a:r>
                        <a:rPr lang="en-US" sz="2600" dirty="0">
                          <a:effectLst/>
                        </a:rPr>
                        <a:t>1.77 (1.74)</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4133650755"/>
                  </a:ext>
                </a:extLst>
              </a:tr>
              <a:tr h="592935">
                <a:tc>
                  <a:txBody>
                    <a:bodyPr/>
                    <a:lstStyle/>
                    <a:p>
                      <a:pPr>
                        <a:lnSpc>
                          <a:spcPct val="107000"/>
                        </a:lnSpc>
                        <a:spcAft>
                          <a:spcPts val="0"/>
                        </a:spcAft>
                      </a:pPr>
                      <a:r>
                        <a:rPr lang="en-US" sz="2600">
                          <a:effectLst/>
                        </a:rPr>
                        <a:t>SIP-A Score*</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17.70 (5.65)</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16.31 (2.33)</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marL="50800" marR="0" algn="ctr">
                        <a:lnSpc>
                          <a:spcPct val="107000"/>
                        </a:lnSpc>
                        <a:spcBef>
                          <a:spcPts val="0"/>
                        </a:spcBef>
                        <a:spcAft>
                          <a:spcPts val="0"/>
                        </a:spcAft>
                      </a:pPr>
                      <a:r>
                        <a:rPr lang="en-US" sz="2600" dirty="0">
                          <a:effectLst/>
                        </a:rPr>
                        <a:t>16.95 (3.57)</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345978504"/>
                  </a:ext>
                </a:extLst>
              </a:tr>
            </a:tbl>
          </a:graphicData>
        </a:graphic>
      </p:graphicFrame>
      <p:sp>
        <p:nvSpPr>
          <p:cNvPr id="8" name="Rectangle 1"/>
          <p:cNvSpPr>
            <a:spLocks noChangeArrowheads="1"/>
          </p:cNvSpPr>
          <p:nvPr/>
        </p:nvSpPr>
        <p:spPr bwMode="auto">
          <a:xfrm>
            <a:off x="914400" y="19894348"/>
            <a:ext cx="5327228"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u="none" strike="noStrike" cap="none" normalizeH="0" baseline="0" dirty="0">
                <a:ln>
                  <a:noFill/>
                </a:ln>
                <a:solidFill>
                  <a:srgbClr val="000000"/>
                </a:solidFill>
                <a:effectLst/>
                <a:ea typeface="Times New Roman" panose="02020603050405020304" pitchFamily="18" charset="0"/>
              </a:rPr>
              <a:t>Table 1</a:t>
            </a:r>
            <a:endParaRPr kumimoji="0" lang="en-US" altLang="en-US" sz="2800" b="1"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u="none" strike="noStrike" cap="none" normalizeH="0" baseline="0" dirty="0">
                <a:ln>
                  <a:noFill/>
                </a:ln>
                <a:solidFill>
                  <a:srgbClr val="000000"/>
                </a:solidFill>
                <a:effectLst/>
                <a:ea typeface="Times New Roman" panose="02020603050405020304" pitchFamily="18" charset="0"/>
              </a:rPr>
              <a:t>Sample Demographics </a:t>
            </a:r>
            <a:r>
              <a:rPr kumimoji="0" lang="en-US" altLang="en-US" sz="2800" b="0" i="1" u="none" strike="noStrike" cap="none" normalizeH="0" baseline="0" dirty="0">
                <a:ln>
                  <a:noFill/>
                </a:ln>
                <a:solidFill>
                  <a:srgbClr val="000000"/>
                </a:solidFill>
                <a:effectLst/>
                <a:ea typeface="Times New Roman" panose="02020603050405020304" pitchFamily="18" charset="0"/>
              </a:rPr>
              <a:t>[Mean (SD)]</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
          <p:cNvSpPr>
            <a:spLocks noChangeArrowheads="1"/>
          </p:cNvSpPr>
          <p:nvPr/>
        </p:nvSpPr>
        <p:spPr bwMode="auto">
          <a:xfrm>
            <a:off x="984540" y="21940579"/>
            <a:ext cx="184731"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
          <p:cNvSpPr>
            <a:spLocks noChangeArrowheads="1"/>
          </p:cNvSpPr>
          <p:nvPr/>
        </p:nvSpPr>
        <p:spPr bwMode="auto">
          <a:xfrm>
            <a:off x="914400" y="30634272"/>
            <a:ext cx="132588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200" baseline="30000" dirty="0"/>
              <a:t>a </a:t>
            </a:r>
            <a:r>
              <a:rPr lang="en-US" sz="2200" dirty="0"/>
              <a:t>Three participants identified as non-binary or third gender in Non-User Past 30 Day Group.</a:t>
            </a:r>
          </a:p>
          <a:p>
            <a:r>
              <a:rPr lang="en-US" sz="2200" baseline="30000" dirty="0"/>
              <a:t>b </a:t>
            </a:r>
            <a:r>
              <a:rPr lang="en-US" sz="2200" dirty="0"/>
              <a:t>One participant did not disclose gender in Non-User Past 30 Day Group</a:t>
            </a:r>
          </a:p>
          <a:p>
            <a:r>
              <a:rPr lang="en-US" sz="2200" baseline="30000" dirty="0"/>
              <a:t>c </a:t>
            </a:r>
            <a:r>
              <a:rPr lang="en-US" sz="2200" dirty="0"/>
              <a:t>One participant did not disclose age in Non-User Past 30 Day Group</a:t>
            </a:r>
          </a:p>
          <a:p>
            <a:r>
              <a:rPr lang="en-US" sz="2200" baseline="30000" dirty="0"/>
              <a:t>d </a:t>
            </a:r>
            <a:r>
              <a:rPr lang="en-US" sz="2200" dirty="0"/>
              <a:t>One participant did not disclose race in Non-User Past 30 Day Group</a:t>
            </a:r>
          </a:p>
          <a:p>
            <a:r>
              <a:rPr lang="en-US" sz="2200" dirty="0"/>
              <a:t>* </a:t>
            </a:r>
            <a:r>
              <a:rPr lang="en-US" sz="2200" i="1" dirty="0"/>
              <a:t>p &lt; </a:t>
            </a:r>
            <a:r>
              <a:rPr lang="en-US" sz="2200" dirty="0"/>
              <a:t>.05 **</a:t>
            </a:r>
            <a:r>
              <a:rPr lang="en-US" sz="2200" i="1" dirty="0"/>
              <a:t>p &lt; </a:t>
            </a:r>
            <a:r>
              <a:rPr lang="en-US" sz="2200" dirty="0"/>
              <a:t>.01</a:t>
            </a:r>
          </a:p>
        </p:txBody>
      </p:sp>
      <p:sp>
        <p:nvSpPr>
          <p:cNvPr id="17" name="TextBox 16"/>
          <p:cNvSpPr txBox="1"/>
          <p:nvPr/>
        </p:nvSpPr>
        <p:spPr>
          <a:xfrm>
            <a:off x="15087597" y="3291746"/>
            <a:ext cx="13258800" cy="584775"/>
          </a:xfrm>
          <a:prstGeom prst="rect">
            <a:avLst/>
          </a:prstGeom>
          <a:solidFill>
            <a:srgbClr val="51BADF"/>
          </a:solidFill>
        </p:spPr>
        <p:txBody>
          <a:bodyPr wrap="square" rtlCol="0">
            <a:spAutoFit/>
          </a:bodyPr>
          <a:lstStyle/>
          <a:p>
            <a:pPr lvl="0" algn="ctr"/>
            <a:r>
              <a:rPr lang="en-US" sz="3200" b="1" dirty="0">
                <a:solidFill>
                  <a:schemeClr val="bg1"/>
                </a:solidFill>
              </a:rPr>
              <a:t>Methods</a:t>
            </a:r>
          </a:p>
        </p:txBody>
      </p:sp>
      <p:sp>
        <p:nvSpPr>
          <p:cNvPr id="9" name="TextBox 8"/>
          <p:cNvSpPr txBox="1"/>
          <p:nvPr/>
        </p:nvSpPr>
        <p:spPr>
          <a:xfrm>
            <a:off x="15087599" y="4154379"/>
            <a:ext cx="13258800" cy="11141512"/>
          </a:xfrm>
          <a:prstGeom prst="rect">
            <a:avLst/>
          </a:prstGeom>
          <a:noFill/>
        </p:spPr>
        <p:txBody>
          <a:bodyPr wrap="square" lIns="0" tIns="0" rIns="0" bIns="0" rtlCol="0">
            <a:spAutoFit/>
          </a:bodyPr>
          <a:lstStyle/>
          <a:p>
            <a:r>
              <a:rPr lang="en-US" sz="2800" b="1" dirty="0"/>
              <a:t>Measures</a:t>
            </a:r>
          </a:p>
          <a:p>
            <a:r>
              <a:rPr lang="en-US" sz="2600" u="sng" dirty="0"/>
              <a:t>UPPS-P Short Form </a:t>
            </a:r>
            <a:r>
              <a:rPr lang="en-US" sz="2600" dirty="0"/>
              <a:t>(SUPPS-P; Cyders et al., 2014) is a 20 item measure of the multifaceted impulsivity construct that yields the following subscales: Negative Urgency (acting rashly under the influence of a negative mood state), Lack of Perseverance (tendency to give up on tasks), Lack of Premeditation (lack of planning), Sensation Seeking (seeking out novel and exhilarating experience regardless of risk), and Positive Urgency (acting rashly under the influence of a positive mood state). Higher scores reflect greater impulsivity. Cronbach’s </a:t>
            </a:r>
            <a:r>
              <a:rPr lang="el-GR" sz="2600" dirty="0">
                <a:latin typeface="Times New Roman" panose="02020603050405020304" pitchFamily="18" charset="0"/>
                <a:cs typeface="Times New Roman" panose="02020603050405020304" pitchFamily="18" charset="0"/>
              </a:rPr>
              <a:t>α</a:t>
            </a:r>
            <a:r>
              <a:rPr lang="en-US" sz="2600" dirty="0">
                <a:latin typeface="Times New Roman" panose="02020603050405020304" pitchFamily="18" charset="0"/>
                <a:cs typeface="Times New Roman" panose="02020603050405020304" pitchFamily="18" charset="0"/>
              </a:rPr>
              <a:t> for </a:t>
            </a:r>
            <a:r>
              <a:rPr lang="en-US" sz="2600" dirty="0">
                <a:cs typeface="Times New Roman" panose="02020603050405020304" pitchFamily="18" charset="0"/>
              </a:rPr>
              <a:t>the subscales in the full sample ranged from .67 to .82 and from .68 to .78 in the cannabis user sample.</a:t>
            </a:r>
            <a:endParaRPr lang="en-US" sz="2600" dirty="0"/>
          </a:p>
          <a:p>
            <a:endParaRPr lang="en-US" sz="1000" dirty="0"/>
          </a:p>
          <a:p>
            <a:r>
              <a:rPr lang="en-US" sz="2600" u="sng" dirty="0"/>
              <a:t>Mindfulness Attention Awareness Scale </a:t>
            </a:r>
            <a:r>
              <a:rPr lang="en-US" sz="2600" dirty="0"/>
              <a:t>(MAAS; Brown &amp; Ryan, 2003) is a 15-item scale designed to assess the frequency of open and receptive attention to and awareness of ongoing events and experiences. Higher MAAS total scores reflect greater dispositional mindfulness. In the full sample Cronbach’s α for the MAAS Total score was 0.92; for the user sample α was 0.89.</a:t>
            </a:r>
          </a:p>
          <a:p>
            <a:endParaRPr lang="en-US" sz="1000" dirty="0"/>
          </a:p>
          <a:p>
            <a:r>
              <a:rPr lang="en-US" sz="2600" u="sng" dirty="0"/>
              <a:t>Cannabis Use </a:t>
            </a:r>
            <a:r>
              <a:rPr lang="en-US" sz="2600" dirty="0"/>
              <a:t>was assessed by a question on frequency of use over the past 30 days (0-Never to 7-Every day.</a:t>
            </a:r>
          </a:p>
          <a:p>
            <a:endParaRPr lang="en-US" sz="1000" dirty="0"/>
          </a:p>
          <a:p>
            <a:r>
              <a:rPr lang="en-US" sz="2600" u="sng" dirty="0"/>
              <a:t>Cannabis Use Disorder Identification Test - Revised </a:t>
            </a:r>
            <a:r>
              <a:rPr lang="en-US" sz="2600" dirty="0"/>
              <a:t>(CUDIT-R; Adamson et al., 2012) consists of 8 items that consider domains such as consumption, dependence, cannabis-related problems, and psychological issues. A higher CUDIT score indicates greater instances of cannabis use problems. In the user sample, Cronbach’s α was 0.83.</a:t>
            </a:r>
          </a:p>
          <a:p>
            <a:endParaRPr lang="en-US" sz="1000" dirty="0"/>
          </a:p>
          <a:p>
            <a:r>
              <a:rPr lang="en-US" sz="2600" u="sng" dirty="0"/>
              <a:t>Alcohol Use </a:t>
            </a:r>
            <a:r>
              <a:rPr lang="en-US" sz="2600" dirty="0"/>
              <a:t>was assessed by a question on how often they used alcohol in the past 30 days with the follow-up question of how many standard drinks one usually consumed during a drinking session in the past 30 days. These values were then multiplied to create a quantity-frequency (QF) score.</a:t>
            </a:r>
          </a:p>
          <a:p>
            <a:endParaRPr lang="en-US" sz="1000" dirty="0"/>
          </a:p>
          <a:p>
            <a:r>
              <a:rPr lang="en-US" sz="2600" u="sng" dirty="0"/>
              <a:t>Short Inventory of Problems-Alcohol </a:t>
            </a:r>
            <a:r>
              <a:rPr lang="en-US" sz="2600" dirty="0"/>
              <a:t>(SIP-A; </a:t>
            </a:r>
            <a:r>
              <a:rPr lang="en-US" sz="2600" dirty="0" err="1"/>
              <a:t>Allensworth</a:t>
            </a:r>
            <a:r>
              <a:rPr lang="en-US" sz="2600" dirty="0"/>
              <a:t> et al., 2012) consists of 15 items that assess the consequences associated with drinking.  The total score was used for this study. Cronbach’s α was 0.89 in the full sample and in the user sample α was equal to 0.92.</a:t>
            </a:r>
            <a:endParaRPr lang="en-US" sz="2400" dirty="0"/>
          </a:p>
        </p:txBody>
      </p:sp>
      <p:graphicFrame>
        <p:nvGraphicFramePr>
          <p:cNvPr id="18" name="Table 17"/>
          <p:cNvGraphicFramePr>
            <a:graphicFrameLocks noGrp="1"/>
          </p:cNvGraphicFramePr>
          <p:nvPr>
            <p:extLst>
              <p:ext uri="{D42A27DB-BD31-4B8C-83A1-F6EECF244321}">
                <p14:modId xmlns:p14="http://schemas.microsoft.com/office/powerpoint/2010/main" val="183857594"/>
              </p:ext>
            </p:extLst>
          </p:nvPr>
        </p:nvGraphicFramePr>
        <p:xfrm>
          <a:off x="15132207" y="17053207"/>
          <a:ext cx="13214192" cy="6263682"/>
        </p:xfrm>
        <a:graphic>
          <a:graphicData uri="http://schemas.openxmlformats.org/drawingml/2006/table">
            <a:tbl>
              <a:tblPr firstRow="1" firstCol="1" bandRow="1">
                <a:tableStyleId>{5C22544A-7EE6-4342-B048-85BDC9FD1C3A}</a:tableStyleId>
              </a:tblPr>
              <a:tblGrid>
                <a:gridCol w="5029491">
                  <a:extLst>
                    <a:ext uri="{9D8B030D-6E8A-4147-A177-3AD203B41FA5}">
                      <a16:colId xmlns:a16="http://schemas.microsoft.com/office/drawing/2014/main" val="825126879"/>
                    </a:ext>
                  </a:extLst>
                </a:gridCol>
                <a:gridCol w="1169243">
                  <a:extLst>
                    <a:ext uri="{9D8B030D-6E8A-4147-A177-3AD203B41FA5}">
                      <a16:colId xmlns:a16="http://schemas.microsoft.com/office/drawing/2014/main" val="2031907786"/>
                    </a:ext>
                  </a:extLst>
                </a:gridCol>
                <a:gridCol w="1169243">
                  <a:extLst>
                    <a:ext uri="{9D8B030D-6E8A-4147-A177-3AD203B41FA5}">
                      <a16:colId xmlns:a16="http://schemas.microsoft.com/office/drawing/2014/main" val="2242443792"/>
                    </a:ext>
                  </a:extLst>
                </a:gridCol>
                <a:gridCol w="1169243">
                  <a:extLst>
                    <a:ext uri="{9D8B030D-6E8A-4147-A177-3AD203B41FA5}">
                      <a16:colId xmlns:a16="http://schemas.microsoft.com/office/drawing/2014/main" val="677792745"/>
                    </a:ext>
                  </a:extLst>
                </a:gridCol>
                <a:gridCol w="1169243">
                  <a:extLst>
                    <a:ext uri="{9D8B030D-6E8A-4147-A177-3AD203B41FA5}">
                      <a16:colId xmlns:a16="http://schemas.microsoft.com/office/drawing/2014/main" val="1754513002"/>
                    </a:ext>
                  </a:extLst>
                </a:gridCol>
                <a:gridCol w="1169243">
                  <a:extLst>
                    <a:ext uri="{9D8B030D-6E8A-4147-A177-3AD203B41FA5}">
                      <a16:colId xmlns:a16="http://schemas.microsoft.com/office/drawing/2014/main" val="1285586181"/>
                    </a:ext>
                  </a:extLst>
                </a:gridCol>
                <a:gridCol w="1169243">
                  <a:extLst>
                    <a:ext uri="{9D8B030D-6E8A-4147-A177-3AD203B41FA5}">
                      <a16:colId xmlns:a16="http://schemas.microsoft.com/office/drawing/2014/main" val="1068274952"/>
                    </a:ext>
                  </a:extLst>
                </a:gridCol>
                <a:gridCol w="1169243">
                  <a:extLst>
                    <a:ext uri="{9D8B030D-6E8A-4147-A177-3AD203B41FA5}">
                      <a16:colId xmlns:a16="http://schemas.microsoft.com/office/drawing/2014/main" val="2122729178"/>
                    </a:ext>
                  </a:extLst>
                </a:gridCol>
              </a:tblGrid>
              <a:tr h="530157">
                <a:tc>
                  <a:txBody>
                    <a:bodyPr/>
                    <a:lstStyle/>
                    <a:p>
                      <a:pP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1</a:t>
                      </a:r>
                      <a:r>
                        <a:rPr lang="en-US" sz="2600" baseline="30000" dirty="0">
                          <a:effectLst/>
                        </a:rPr>
                        <a:t>a</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2</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3</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4</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5</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6</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7</a:t>
                      </a:r>
                      <a:endParaRPr lang="en-US" sz="260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704845331"/>
                  </a:ext>
                </a:extLst>
              </a:tr>
              <a:tr h="716444">
                <a:tc>
                  <a:txBody>
                    <a:bodyPr/>
                    <a:lstStyle/>
                    <a:p>
                      <a:pPr>
                        <a:lnSpc>
                          <a:spcPct val="107000"/>
                        </a:lnSpc>
                        <a:spcAft>
                          <a:spcPts val="0"/>
                        </a:spcAft>
                      </a:pPr>
                      <a:r>
                        <a:rPr lang="en-US" sz="2600" dirty="0">
                          <a:effectLst/>
                        </a:rPr>
                        <a:t>1. Past 30 Days Cannabis Use Status</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653465165"/>
                  </a:ext>
                </a:extLst>
              </a:tr>
              <a:tr h="716444">
                <a:tc>
                  <a:txBody>
                    <a:bodyPr/>
                    <a:lstStyle/>
                    <a:p>
                      <a:pPr>
                        <a:lnSpc>
                          <a:spcPct val="107000"/>
                        </a:lnSpc>
                        <a:spcAft>
                          <a:spcPts val="0"/>
                        </a:spcAft>
                      </a:pPr>
                      <a:r>
                        <a:rPr lang="en-US" sz="2600">
                          <a:effectLst/>
                        </a:rPr>
                        <a:t>2. SUPPS-P: Negative Urgency</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.00</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 </a:t>
                      </a:r>
                      <a:endParaRPr lang="en-US" sz="260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828876400"/>
                  </a:ext>
                </a:extLst>
              </a:tr>
              <a:tr h="716444">
                <a:tc>
                  <a:txBody>
                    <a:bodyPr/>
                    <a:lstStyle/>
                    <a:p>
                      <a:pPr>
                        <a:lnSpc>
                          <a:spcPct val="107000"/>
                        </a:lnSpc>
                        <a:spcAft>
                          <a:spcPts val="0"/>
                        </a:spcAft>
                      </a:pPr>
                      <a:r>
                        <a:rPr lang="en-US" sz="2600" dirty="0">
                          <a:effectLst/>
                        </a:rPr>
                        <a:t>3. SUPPS-P: Lack of Perseverance </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.07</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-.16**</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201892540"/>
                  </a:ext>
                </a:extLst>
              </a:tr>
              <a:tr h="716444">
                <a:tc>
                  <a:txBody>
                    <a:bodyPr/>
                    <a:lstStyle/>
                    <a:p>
                      <a:pPr>
                        <a:lnSpc>
                          <a:spcPct val="107000"/>
                        </a:lnSpc>
                        <a:spcAft>
                          <a:spcPts val="0"/>
                        </a:spcAft>
                      </a:pPr>
                      <a:r>
                        <a:rPr lang="en-US" sz="2600">
                          <a:effectLst/>
                        </a:rPr>
                        <a:t>4. SUPPS-P: Lack of Premeditation</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.10†</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.25**</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.19**</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512368108"/>
                  </a:ext>
                </a:extLst>
              </a:tr>
              <a:tr h="716444">
                <a:tc>
                  <a:txBody>
                    <a:bodyPr/>
                    <a:lstStyle/>
                    <a:p>
                      <a:pPr>
                        <a:lnSpc>
                          <a:spcPct val="107000"/>
                        </a:lnSpc>
                        <a:spcAft>
                          <a:spcPts val="0"/>
                        </a:spcAft>
                      </a:pPr>
                      <a:r>
                        <a:rPr lang="en-US" sz="2600">
                          <a:effectLst/>
                        </a:rPr>
                        <a:t>5. SUPPS-P: Sensation Seeking</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.07</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.11†</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-.27**</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.01</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504081813"/>
                  </a:ext>
                </a:extLst>
              </a:tr>
              <a:tr h="716444">
                <a:tc>
                  <a:txBody>
                    <a:bodyPr/>
                    <a:lstStyle/>
                    <a:p>
                      <a:pPr>
                        <a:lnSpc>
                          <a:spcPct val="107000"/>
                        </a:lnSpc>
                        <a:spcAft>
                          <a:spcPts val="0"/>
                        </a:spcAft>
                      </a:pPr>
                      <a:r>
                        <a:rPr lang="en-US" sz="2600" dirty="0">
                          <a:effectLst/>
                        </a:rPr>
                        <a:t>6. SUPPS-P: Positive Urgency</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-.06</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.62**</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-.39**</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.30**</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.32**</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518361759"/>
                  </a:ext>
                </a:extLst>
              </a:tr>
              <a:tr h="716444">
                <a:tc>
                  <a:txBody>
                    <a:bodyPr/>
                    <a:lstStyle/>
                    <a:p>
                      <a:pPr>
                        <a:lnSpc>
                          <a:spcPct val="107000"/>
                        </a:lnSpc>
                        <a:spcAft>
                          <a:spcPts val="0"/>
                        </a:spcAft>
                      </a:pPr>
                      <a:r>
                        <a:rPr lang="en-US" sz="2600">
                          <a:effectLst/>
                        </a:rPr>
                        <a:t>7. MAAS Score</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.15*</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-.45**</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.13*</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-.19**</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-.18**</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-.47**</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871258472"/>
                  </a:ext>
                </a:extLst>
              </a:tr>
              <a:tr h="716444">
                <a:tc>
                  <a:txBody>
                    <a:bodyPr/>
                    <a:lstStyle/>
                    <a:p>
                      <a:pPr>
                        <a:lnSpc>
                          <a:spcPct val="107000"/>
                        </a:lnSpc>
                        <a:spcAft>
                          <a:spcPts val="0"/>
                        </a:spcAft>
                      </a:pPr>
                      <a:r>
                        <a:rPr lang="en-US" sz="2600">
                          <a:effectLst/>
                        </a:rPr>
                        <a:t>8. Alcohol QF</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.40**</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-.02</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-.04</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.01</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.15*</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-.01</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dirty="0">
                          <a:effectLst/>
                        </a:rPr>
                        <a:t>.07</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941494667"/>
                  </a:ext>
                </a:extLst>
              </a:tr>
            </a:tbl>
          </a:graphicData>
        </a:graphic>
      </p:graphicFrame>
      <p:sp>
        <p:nvSpPr>
          <p:cNvPr id="19" name="Rectangle 3"/>
          <p:cNvSpPr>
            <a:spLocks noChangeArrowheads="1"/>
          </p:cNvSpPr>
          <p:nvPr/>
        </p:nvSpPr>
        <p:spPr bwMode="auto">
          <a:xfrm>
            <a:off x="15132208" y="15917484"/>
            <a:ext cx="1321419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ea typeface="Times New Roman" panose="02020603050405020304" pitchFamily="18" charset="0"/>
              </a:rPr>
              <a:t>Table 2</a:t>
            </a:r>
            <a:endParaRPr kumimoji="0" lang="en-US" altLang="en-US" sz="2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0000"/>
                </a:solidFill>
                <a:effectLst/>
                <a:ea typeface="Times New Roman" panose="02020603050405020304" pitchFamily="18" charset="0"/>
              </a:rPr>
              <a:t>Correlations between Past 30-Day Cannabis Use Status, SUPPS-P Subscales, MAAS, and Alcohol QF in full sample (</a:t>
            </a:r>
            <a:r>
              <a:rPr kumimoji="0" lang="en-US" altLang="en-US" sz="2400" b="1" i="1" u="none" strike="noStrike" cap="none" normalizeH="0" baseline="0" dirty="0">
                <a:ln>
                  <a:noFill/>
                </a:ln>
                <a:solidFill>
                  <a:srgbClr val="000000"/>
                </a:solidFill>
                <a:effectLst/>
                <a:ea typeface="Times New Roman" panose="02020603050405020304" pitchFamily="18" charset="0"/>
              </a:rPr>
              <a:t>N</a:t>
            </a:r>
            <a:r>
              <a:rPr kumimoji="0" lang="en-US" altLang="en-US" sz="2400" b="1" i="0" u="none" strike="noStrike" cap="none" normalizeH="0" baseline="0" dirty="0">
                <a:ln>
                  <a:noFill/>
                </a:ln>
                <a:solidFill>
                  <a:srgbClr val="000000"/>
                </a:solidFill>
                <a:effectLst/>
                <a:ea typeface="Times New Roman" panose="02020603050405020304" pitchFamily="18" charset="0"/>
              </a:rPr>
              <a:t>=289)</a:t>
            </a:r>
            <a:endParaRPr kumimoji="0" lang="en-US" altLang="en-US" sz="2400" b="1" i="0" u="none" strike="noStrike" cap="none" normalizeH="0" baseline="0" dirty="0">
              <a:ln>
                <a:noFill/>
              </a:ln>
              <a:solidFill>
                <a:schemeClr val="tx1"/>
              </a:solidFill>
              <a:effectLst/>
            </a:endParaRPr>
          </a:p>
        </p:txBody>
      </p:sp>
      <p:sp>
        <p:nvSpPr>
          <p:cNvPr id="21" name="TextBox 20"/>
          <p:cNvSpPr txBox="1"/>
          <p:nvPr/>
        </p:nvSpPr>
        <p:spPr>
          <a:xfrm>
            <a:off x="15087597" y="23382565"/>
            <a:ext cx="13647778" cy="430887"/>
          </a:xfrm>
          <a:prstGeom prst="rect">
            <a:avLst/>
          </a:prstGeom>
          <a:noFill/>
        </p:spPr>
        <p:txBody>
          <a:bodyPr wrap="square" rtlCol="0">
            <a:spAutoFit/>
          </a:bodyPr>
          <a:lstStyle/>
          <a:p>
            <a:pPr lvl="0" defTabSz="914400" eaLnBrk="0" fontAlgn="base" hangingPunct="0">
              <a:spcBef>
                <a:spcPct val="0"/>
              </a:spcBef>
              <a:spcAft>
                <a:spcPct val="0"/>
              </a:spcAft>
            </a:pPr>
            <a:r>
              <a:rPr lang="en-US" altLang="en-US" sz="2200" baseline="30000" dirty="0">
                <a:solidFill>
                  <a:srgbClr val="000000"/>
                </a:solidFill>
                <a:ea typeface="Times New Roman" panose="02020603050405020304" pitchFamily="18" charset="0"/>
              </a:rPr>
              <a:t>a</a:t>
            </a:r>
            <a:r>
              <a:rPr lang="en-US" altLang="en-US" sz="2200" dirty="0">
                <a:solidFill>
                  <a:srgbClr val="000000"/>
                </a:solidFill>
                <a:ea typeface="Times New Roman" panose="02020603050405020304" pitchFamily="18" charset="0"/>
              </a:rPr>
              <a:t> Point </a:t>
            </a:r>
            <a:r>
              <a:rPr lang="en-US" altLang="en-US" sz="2200" dirty="0" err="1">
                <a:solidFill>
                  <a:srgbClr val="000000"/>
                </a:solidFill>
                <a:ea typeface="Times New Roman" panose="02020603050405020304" pitchFamily="18" charset="0"/>
              </a:rPr>
              <a:t>biserial</a:t>
            </a:r>
            <a:r>
              <a:rPr lang="en-US" altLang="en-US" sz="2200" dirty="0">
                <a:solidFill>
                  <a:srgbClr val="000000"/>
                </a:solidFill>
                <a:ea typeface="Times New Roman" panose="02020603050405020304" pitchFamily="18" charset="0"/>
              </a:rPr>
              <a:t> correlation; 0 = non-cannabis user, 1 = cannabis user in past 30 days</a:t>
            </a:r>
            <a:endParaRPr lang="en-US" altLang="en-US" sz="2200" dirty="0"/>
          </a:p>
        </p:txBody>
      </p:sp>
      <p:graphicFrame>
        <p:nvGraphicFramePr>
          <p:cNvPr id="29" name="Table 28"/>
          <p:cNvGraphicFramePr>
            <a:graphicFrameLocks noGrp="1"/>
          </p:cNvGraphicFramePr>
          <p:nvPr>
            <p:extLst>
              <p:ext uri="{D42A27DB-BD31-4B8C-83A1-F6EECF244321}">
                <p14:modId xmlns:p14="http://schemas.microsoft.com/office/powerpoint/2010/main" val="3535001832"/>
              </p:ext>
            </p:extLst>
          </p:nvPr>
        </p:nvGraphicFramePr>
        <p:xfrm>
          <a:off x="15087597" y="25348083"/>
          <a:ext cx="13258802" cy="6620031"/>
        </p:xfrm>
        <a:graphic>
          <a:graphicData uri="http://schemas.openxmlformats.org/drawingml/2006/table">
            <a:tbl>
              <a:tblPr firstRow="1" firstCol="1" bandRow="1">
                <a:tableStyleId>{5C22544A-7EE6-4342-B048-85BDC9FD1C3A}</a:tableStyleId>
              </a:tblPr>
              <a:tblGrid>
                <a:gridCol w="4890260">
                  <a:extLst>
                    <a:ext uri="{9D8B030D-6E8A-4147-A177-3AD203B41FA5}">
                      <a16:colId xmlns:a16="http://schemas.microsoft.com/office/drawing/2014/main" val="1561458665"/>
                    </a:ext>
                  </a:extLst>
                </a:gridCol>
                <a:gridCol w="929838">
                  <a:extLst>
                    <a:ext uri="{9D8B030D-6E8A-4147-A177-3AD203B41FA5}">
                      <a16:colId xmlns:a16="http://schemas.microsoft.com/office/drawing/2014/main" val="1728192043"/>
                    </a:ext>
                  </a:extLst>
                </a:gridCol>
                <a:gridCol w="929838">
                  <a:extLst>
                    <a:ext uri="{9D8B030D-6E8A-4147-A177-3AD203B41FA5}">
                      <a16:colId xmlns:a16="http://schemas.microsoft.com/office/drawing/2014/main" val="3228448258"/>
                    </a:ext>
                  </a:extLst>
                </a:gridCol>
                <a:gridCol w="929838">
                  <a:extLst>
                    <a:ext uri="{9D8B030D-6E8A-4147-A177-3AD203B41FA5}">
                      <a16:colId xmlns:a16="http://schemas.microsoft.com/office/drawing/2014/main" val="3470812358"/>
                    </a:ext>
                  </a:extLst>
                </a:gridCol>
                <a:gridCol w="929838">
                  <a:extLst>
                    <a:ext uri="{9D8B030D-6E8A-4147-A177-3AD203B41FA5}">
                      <a16:colId xmlns:a16="http://schemas.microsoft.com/office/drawing/2014/main" val="3064818472"/>
                    </a:ext>
                  </a:extLst>
                </a:gridCol>
                <a:gridCol w="929838">
                  <a:extLst>
                    <a:ext uri="{9D8B030D-6E8A-4147-A177-3AD203B41FA5}">
                      <a16:colId xmlns:a16="http://schemas.microsoft.com/office/drawing/2014/main" val="1661599960"/>
                    </a:ext>
                  </a:extLst>
                </a:gridCol>
                <a:gridCol w="929838">
                  <a:extLst>
                    <a:ext uri="{9D8B030D-6E8A-4147-A177-3AD203B41FA5}">
                      <a16:colId xmlns:a16="http://schemas.microsoft.com/office/drawing/2014/main" val="2519529392"/>
                    </a:ext>
                  </a:extLst>
                </a:gridCol>
                <a:gridCol w="929838">
                  <a:extLst>
                    <a:ext uri="{9D8B030D-6E8A-4147-A177-3AD203B41FA5}">
                      <a16:colId xmlns:a16="http://schemas.microsoft.com/office/drawing/2014/main" val="135818394"/>
                    </a:ext>
                  </a:extLst>
                </a:gridCol>
                <a:gridCol w="929838">
                  <a:extLst>
                    <a:ext uri="{9D8B030D-6E8A-4147-A177-3AD203B41FA5}">
                      <a16:colId xmlns:a16="http://schemas.microsoft.com/office/drawing/2014/main" val="4141034463"/>
                    </a:ext>
                  </a:extLst>
                </a:gridCol>
                <a:gridCol w="929838">
                  <a:extLst>
                    <a:ext uri="{9D8B030D-6E8A-4147-A177-3AD203B41FA5}">
                      <a16:colId xmlns:a16="http://schemas.microsoft.com/office/drawing/2014/main" val="3804368757"/>
                    </a:ext>
                  </a:extLst>
                </a:gridCol>
              </a:tblGrid>
              <a:tr h="601821">
                <a:tc>
                  <a:txBody>
                    <a:bodyPr/>
                    <a:lstStyle/>
                    <a:p>
                      <a:pPr>
                        <a:lnSpc>
                          <a:spcPct val="107000"/>
                        </a:lnSpc>
                        <a:spcAft>
                          <a:spcPts val="0"/>
                        </a:spcAft>
                      </a:pPr>
                      <a:r>
                        <a:rPr lang="en-US" sz="2600">
                          <a:effectLst/>
                        </a:rPr>
                        <a:t> </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1</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2</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3</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4</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5</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6</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7</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    8</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600">
                          <a:effectLst/>
                        </a:rPr>
                        <a:t>9</a:t>
                      </a:r>
                      <a:endParaRPr lang="en-US" sz="260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407232953"/>
                  </a:ext>
                </a:extLst>
              </a:tr>
              <a:tr h="601821">
                <a:tc>
                  <a:txBody>
                    <a:bodyPr/>
                    <a:lstStyle/>
                    <a:p>
                      <a:pPr>
                        <a:lnSpc>
                          <a:spcPct val="107000"/>
                        </a:lnSpc>
                        <a:spcAft>
                          <a:spcPts val="0"/>
                        </a:spcAft>
                      </a:pPr>
                      <a:r>
                        <a:rPr lang="en-US" sz="2600" dirty="0">
                          <a:effectLst/>
                        </a:rPr>
                        <a:t>1. Past 30 Day Cannabis Frequency</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 </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 </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 </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 </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 </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 </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4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244249574"/>
                  </a:ext>
                </a:extLst>
              </a:tr>
              <a:tr h="601821">
                <a:tc>
                  <a:txBody>
                    <a:bodyPr/>
                    <a:lstStyle/>
                    <a:p>
                      <a:pPr>
                        <a:lnSpc>
                          <a:spcPct val="107000"/>
                        </a:lnSpc>
                        <a:spcAft>
                          <a:spcPts val="0"/>
                        </a:spcAft>
                      </a:pPr>
                      <a:r>
                        <a:rPr lang="en-US" sz="2600" dirty="0">
                          <a:effectLst/>
                        </a:rPr>
                        <a:t>2. CUDIT-R Total Score</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.57**</a:t>
                      </a:r>
                      <a:endParaRPr lang="en-US" sz="240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a:effectLst/>
                        </a:rPr>
                        <a:t>--</a:t>
                      </a:r>
                      <a:endParaRPr lang="en-US" sz="240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a:effectLst/>
                        </a:rPr>
                        <a:t> </a:t>
                      </a:r>
                      <a:endParaRPr lang="en-US" sz="240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a:effectLst/>
                        </a:rPr>
                        <a:t> </a:t>
                      </a:r>
                      <a:endParaRPr lang="en-US" sz="240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a:effectLst/>
                        </a:rPr>
                        <a:t> </a:t>
                      </a:r>
                      <a:endParaRPr lang="en-US" sz="240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dirty="0">
                          <a:effectLst/>
                        </a:rPr>
                        <a:t> </a:t>
                      </a:r>
                      <a:endParaRPr lang="en-US" sz="2400" dirty="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dirty="0">
                          <a:effectLst/>
                        </a:rPr>
                        <a:t> </a:t>
                      </a:r>
                      <a:endParaRPr lang="en-US" sz="2400" dirty="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a:effectLst/>
                        </a:rPr>
                        <a:t> </a:t>
                      </a:r>
                      <a:endParaRPr lang="en-US" sz="240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a:effectLst/>
                        </a:rPr>
                        <a:t> </a:t>
                      </a:r>
                      <a:endParaRPr lang="en-US" sz="2400">
                        <a:effectLst/>
                        <a:latin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31790016"/>
                  </a:ext>
                </a:extLst>
              </a:tr>
              <a:tr h="601821">
                <a:tc>
                  <a:txBody>
                    <a:bodyPr/>
                    <a:lstStyle/>
                    <a:p>
                      <a:pPr>
                        <a:lnSpc>
                          <a:spcPct val="107000"/>
                        </a:lnSpc>
                        <a:spcAft>
                          <a:spcPts val="0"/>
                        </a:spcAft>
                      </a:pPr>
                      <a:r>
                        <a:rPr lang="en-US" sz="2600">
                          <a:effectLst/>
                        </a:rPr>
                        <a:t>3. SUPPS-P: Negative Urgency</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-.02</a:t>
                      </a:r>
                      <a:endParaRPr lang="en-US" sz="240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dirty="0">
                          <a:effectLst/>
                        </a:rPr>
                        <a:t>.25*</a:t>
                      </a:r>
                      <a:endParaRPr lang="en-US" sz="2400" dirty="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dirty="0">
                          <a:effectLst/>
                        </a:rPr>
                        <a:t>--</a:t>
                      </a:r>
                      <a:endParaRPr lang="en-US" sz="2400" dirty="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dirty="0">
                          <a:effectLst/>
                        </a:rPr>
                        <a:t> </a:t>
                      </a:r>
                      <a:endParaRPr lang="en-US" sz="2400" dirty="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a:effectLst/>
                        </a:rPr>
                        <a:t> </a:t>
                      </a:r>
                      <a:endParaRPr lang="en-US" sz="240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a:effectLst/>
                        </a:rPr>
                        <a:t> </a:t>
                      </a:r>
                      <a:endParaRPr lang="en-US" sz="240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a:effectLst/>
                        </a:rPr>
                        <a:t> </a:t>
                      </a:r>
                      <a:endParaRPr lang="en-US" sz="240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dirty="0">
                          <a:effectLst/>
                        </a:rPr>
                        <a:t> </a:t>
                      </a:r>
                      <a:endParaRPr lang="en-US" sz="2400" dirty="0">
                        <a:effectLst/>
                        <a:latin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0"/>
                        </a:spcAft>
                      </a:pPr>
                      <a:r>
                        <a:rPr lang="en-US" sz="2400" dirty="0">
                          <a:effectLst/>
                        </a:rPr>
                        <a:t> </a:t>
                      </a:r>
                      <a:endParaRPr lang="en-US" sz="2400" dirty="0">
                        <a:effectLst/>
                        <a:latin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1017844103"/>
                  </a:ext>
                </a:extLst>
              </a:tr>
              <a:tr h="601821">
                <a:tc>
                  <a:txBody>
                    <a:bodyPr/>
                    <a:lstStyle/>
                    <a:p>
                      <a:pPr>
                        <a:lnSpc>
                          <a:spcPct val="107000"/>
                        </a:lnSpc>
                        <a:spcAft>
                          <a:spcPts val="0"/>
                        </a:spcAft>
                      </a:pPr>
                      <a:r>
                        <a:rPr lang="en-US" sz="2600">
                          <a:effectLst/>
                        </a:rPr>
                        <a:t>4. SUPPS-P: Lack of Perseverance</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.02</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.08</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-.13</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4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467171426"/>
                  </a:ext>
                </a:extLst>
              </a:tr>
              <a:tr h="601821">
                <a:tc>
                  <a:txBody>
                    <a:bodyPr/>
                    <a:lstStyle/>
                    <a:p>
                      <a:pPr>
                        <a:lnSpc>
                          <a:spcPct val="107000"/>
                        </a:lnSpc>
                        <a:spcAft>
                          <a:spcPts val="0"/>
                        </a:spcAft>
                      </a:pPr>
                      <a:r>
                        <a:rPr lang="en-US" sz="2600">
                          <a:effectLst/>
                        </a:rPr>
                        <a:t>5. SUPPS-P: Lack of Premeditation</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-.02</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.10</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.15</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.26*</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 </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 </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4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699016769"/>
                  </a:ext>
                </a:extLst>
              </a:tr>
              <a:tr h="601821">
                <a:tc>
                  <a:txBody>
                    <a:bodyPr/>
                    <a:lstStyle/>
                    <a:p>
                      <a:pPr>
                        <a:lnSpc>
                          <a:spcPct val="107000"/>
                        </a:lnSpc>
                        <a:spcAft>
                          <a:spcPts val="0"/>
                        </a:spcAft>
                      </a:pPr>
                      <a:r>
                        <a:rPr lang="en-US" sz="2600">
                          <a:effectLst/>
                        </a:rPr>
                        <a:t>6. SUPPS-P: Sensation Seeking</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.04</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.00</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.08</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-.34**</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-.22*</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 </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4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636041827"/>
                  </a:ext>
                </a:extLst>
              </a:tr>
              <a:tr h="601821">
                <a:tc>
                  <a:txBody>
                    <a:bodyPr/>
                    <a:lstStyle/>
                    <a:p>
                      <a:pPr>
                        <a:lnSpc>
                          <a:spcPct val="107000"/>
                        </a:lnSpc>
                        <a:spcAft>
                          <a:spcPts val="0"/>
                        </a:spcAft>
                      </a:pPr>
                      <a:r>
                        <a:rPr lang="en-US" sz="2600" dirty="0">
                          <a:effectLst/>
                        </a:rPr>
                        <a:t>7. SUPPS-P: Positive Urgency</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-.18</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-.10</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.46**</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-.34**</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.26*</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.37**</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4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264906854"/>
                  </a:ext>
                </a:extLst>
              </a:tr>
              <a:tr h="601821">
                <a:tc>
                  <a:txBody>
                    <a:bodyPr/>
                    <a:lstStyle/>
                    <a:p>
                      <a:pPr>
                        <a:lnSpc>
                          <a:spcPct val="107000"/>
                        </a:lnSpc>
                        <a:spcAft>
                          <a:spcPts val="0"/>
                        </a:spcAft>
                      </a:pPr>
                      <a:r>
                        <a:rPr lang="en-US" sz="2600" dirty="0">
                          <a:effectLst/>
                        </a:rPr>
                        <a:t>8. MAAS Score</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.13</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-.14</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-.43**</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.18†</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-.12</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-.32**</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-.52**</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4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202711929"/>
                  </a:ext>
                </a:extLst>
              </a:tr>
              <a:tr h="601821">
                <a:tc>
                  <a:txBody>
                    <a:bodyPr/>
                    <a:lstStyle/>
                    <a:p>
                      <a:pPr>
                        <a:lnSpc>
                          <a:spcPct val="107000"/>
                        </a:lnSpc>
                        <a:spcAft>
                          <a:spcPts val="0"/>
                        </a:spcAft>
                      </a:pPr>
                      <a:r>
                        <a:rPr lang="en-US" sz="2600" dirty="0">
                          <a:effectLst/>
                        </a:rPr>
                        <a:t>9. Alcohol QF</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-.11</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-.11</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-.11</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.02</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.07</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.11</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.02</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a:effectLst/>
                        </a:rPr>
                        <a:t>.11</a:t>
                      </a:r>
                      <a:endParaRPr lang="en-US" sz="240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a:t>
                      </a:r>
                      <a:endParaRPr lang="en-US" sz="24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408920796"/>
                  </a:ext>
                </a:extLst>
              </a:tr>
              <a:tr h="601821">
                <a:tc>
                  <a:txBody>
                    <a:bodyPr/>
                    <a:lstStyle/>
                    <a:p>
                      <a:pPr>
                        <a:lnSpc>
                          <a:spcPct val="107000"/>
                        </a:lnSpc>
                        <a:spcAft>
                          <a:spcPts val="0"/>
                        </a:spcAft>
                      </a:pPr>
                      <a:r>
                        <a:rPr lang="en-US" sz="2600" dirty="0">
                          <a:effectLst/>
                        </a:rPr>
                        <a:t>10. SIP-A</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.18†</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.66**</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.24*</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.10</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.13</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.05</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-.07</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-.24*</a:t>
                      </a:r>
                      <a:endParaRPr lang="en-US" sz="24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gn="ctr">
                        <a:lnSpc>
                          <a:spcPct val="107000"/>
                        </a:lnSpc>
                        <a:spcAft>
                          <a:spcPts val="0"/>
                        </a:spcAft>
                      </a:pPr>
                      <a:r>
                        <a:rPr lang="en-US" sz="2400" dirty="0">
                          <a:effectLst/>
                        </a:rPr>
                        <a:t>.02</a:t>
                      </a:r>
                      <a:endParaRPr lang="en-US" sz="24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216021494"/>
                  </a:ext>
                </a:extLst>
              </a:tr>
            </a:tbl>
          </a:graphicData>
        </a:graphic>
      </p:graphicFrame>
      <p:sp>
        <p:nvSpPr>
          <p:cNvPr id="30" name="Rectangle 4"/>
          <p:cNvSpPr>
            <a:spLocks noChangeArrowheads="1"/>
          </p:cNvSpPr>
          <p:nvPr/>
        </p:nvSpPr>
        <p:spPr bwMode="auto">
          <a:xfrm>
            <a:off x="15087597" y="32125933"/>
            <a:ext cx="133308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r>
              <a:rPr kumimoji="0" lang="en-US" altLang="en-US" sz="2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p</a:t>
            </a:r>
            <a:r>
              <a:rPr kumimoji="0" lang="en-US" altLang="en-US"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&lt; .10; *</a:t>
            </a:r>
            <a:r>
              <a:rPr kumimoji="0" lang="en-US" altLang="en-US" sz="2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p</a:t>
            </a:r>
            <a:r>
              <a:rPr kumimoji="0" lang="en-US" altLang="en-US"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&lt; .05; **</a:t>
            </a:r>
            <a:r>
              <a:rPr kumimoji="0" lang="en-US" altLang="en-US" sz="2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p</a:t>
            </a:r>
            <a:r>
              <a:rPr kumimoji="0" lang="en-US" altLang="en-US"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&lt; .01</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31" name="TextBox 30"/>
          <p:cNvSpPr txBox="1"/>
          <p:nvPr/>
        </p:nvSpPr>
        <p:spPr>
          <a:xfrm>
            <a:off x="15132207" y="24093885"/>
            <a:ext cx="13330849" cy="1415772"/>
          </a:xfrm>
          <a:prstGeom prst="rect">
            <a:avLst/>
          </a:prstGeom>
          <a:noFill/>
        </p:spPr>
        <p:txBody>
          <a:bodyPr wrap="square" lIns="0" tIns="0" rIns="0" bIns="0" rtlCol="0">
            <a:spAutoFit/>
          </a:bodyPr>
          <a:lstStyle/>
          <a:p>
            <a:pPr lvl="0" defTabSz="914400" eaLnBrk="0" fontAlgn="base" hangingPunct="0">
              <a:spcBef>
                <a:spcPct val="0"/>
              </a:spcBef>
              <a:spcAft>
                <a:spcPct val="0"/>
              </a:spcAft>
            </a:pPr>
            <a:r>
              <a:rPr lang="en-US" altLang="en-US" sz="2400" b="1" dirty="0">
                <a:solidFill>
                  <a:srgbClr val="000000"/>
                </a:solidFill>
                <a:ea typeface="Times New Roman" panose="02020603050405020304" pitchFamily="18" charset="0"/>
              </a:rPr>
              <a:t>Table 3</a:t>
            </a:r>
            <a:endParaRPr lang="en-US" altLang="en-US" sz="2400" b="1" dirty="0"/>
          </a:p>
          <a:p>
            <a:pPr lvl="0" defTabSz="914400" eaLnBrk="0" fontAlgn="base" hangingPunct="0">
              <a:spcBef>
                <a:spcPct val="0"/>
              </a:spcBef>
              <a:spcAft>
                <a:spcPct val="0"/>
              </a:spcAft>
            </a:pPr>
            <a:r>
              <a:rPr lang="en-US" altLang="en-US" sz="2400" b="1" dirty="0">
                <a:solidFill>
                  <a:srgbClr val="000000"/>
                </a:solidFill>
                <a:ea typeface="Times New Roman" panose="02020603050405020304" pitchFamily="18" charset="0"/>
              </a:rPr>
              <a:t>Correlations between Past 30-Day Cannabis Use Frequency, CUDIT-R, SUPPS-P Subscales, MAAS, and SIP-A in Past 30-day Cannabis Users (</a:t>
            </a:r>
            <a:r>
              <a:rPr lang="en-US" altLang="en-US" sz="2400" b="1" i="1" dirty="0">
                <a:solidFill>
                  <a:srgbClr val="000000"/>
                </a:solidFill>
                <a:ea typeface="Times New Roman" panose="02020603050405020304" pitchFamily="18" charset="0"/>
              </a:rPr>
              <a:t>n</a:t>
            </a:r>
            <a:r>
              <a:rPr lang="en-US" altLang="en-US" sz="2400" b="1" dirty="0">
                <a:solidFill>
                  <a:srgbClr val="000000"/>
                </a:solidFill>
                <a:ea typeface="Times New Roman" panose="02020603050405020304" pitchFamily="18" charset="0"/>
              </a:rPr>
              <a:t>=87)</a:t>
            </a:r>
            <a:endParaRPr lang="en-US" altLang="en-US" sz="2400" b="1" dirty="0"/>
          </a:p>
          <a:p>
            <a:endParaRPr lang="en-US" sz="2000" dirty="0"/>
          </a:p>
        </p:txBody>
      </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1" y="692525"/>
            <a:ext cx="5587909" cy="2318588"/>
          </a:xfrm>
          <a:prstGeom prst="rect">
            <a:avLst/>
          </a:prstGeom>
        </p:spPr>
      </p:pic>
      <p:sp>
        <p:nvSpPr>
          <p:cNvPr id="36" name="TextBox 35"/>
          <p:cNvSpPr txBox="1"/>
          <p:nvPr/>
        </p:nvSpPr>
        <p:spPr>
          <a:xfrm>
            <a:off x="29717999" y="4102177"/>
            <a:ext cx="13258800" cy="830997"/>
          </a:xfrm>
          <a:prstGeom prst="rect">
            <a:avLst/>
          </a:prstGeom>
          <a:noFill/>
        </p:spPr>
        <p:txBody>
          <a:bodyPr wrap="square" rtlCol="0">
            <a:spAutoFit/>
          </a:bodyPr>
          <a:lstStyle/>
          <a:p>
            <a:r>
              <a:rPr lang="en-US" sz="2400" b="1" dirty="0"/>
              <a:t>Figure 1</a:t>
            </a:r>
          </a:p>
          <a:p>
            <a:r>
              <a:rPr lang="en-US" sz="2400" b="1" dirty="0"/>
              <a:t>Associations between Impulsivity, Mindfulness, and Cannabis User Status (</a:t>
            </a:r>
            <a:r>
              <a:rPr lang="en-US" sz="2400" b="1" i="1" dirty="0"/>
              <a:t>N </a:t>
            </a:r>
            <a:r>
              <a:rPr lang="en-US" sz="2400" b="1" dirty="0"/>
              <a:t>= 289)</a:t>
            </a:r>
          </a:p>
        </p:txBody>
      </p:sp>
      <p:sp>
        <p:nvSpPr>
          <p:cNvPr id="37" name="TextBox 36"/>
          <p:cNvSpPr txBox="1"/>
          <p:nvPr/>
        </p:nvSpPr>
        <p:spPr>
          <a:xfrm>
            <a:off x="29556047" y="3343980"/>
            <a:ext cx="13258800" cy="584775"/>
          </a:xfrm>
          <a:prstGeom prst="rect">
            <a:avLst/>
          </a:prstGeom>
          <a:solidFill>
            <a:srgbClr val="51BADF"/>
          </a:solidFill>
        </p:spPr>
        <p:txBody>
          <a:bodyPr wrap="square" rtlCol="0">
            <a:spAutoFit/>
          </a:bodyPr>
          <a:lstStyle/>
          <a:p>
            <a:pPr lvl="0" algn="ctr"/>
            <a:r>
              <a:rPr lang="en-US" sz="3200" b="1" dirty="0">
                <a:solidFill>
                  <a:schemeClr val="bg1"/>
                </a:solidFill>
              </a:rPr>
              <a:t>Results</a:t>
            </a:r>
          </a:p>
        </p:txBody>
      </p:sp>
      <p:graphicFrame>
        <p:nvGraphicFramePr>
          <p:cNvPr id="41" name="Table 40"/>
          <p:cNvGraphicFramePr>
            <a:graphicFrameLocks noGrp="1"/>
          </p:cNvGraphicFramePr>
          <p:nvPr>
            <p:extLst>
              <p:ext uri="{D42A27DB-BD31-4B8C-83A1-F6EECF244321}">
                <p14:modId xmlns:p14="http://schemas.microsoft.com/office/powerpoint/2010/main" val="1717684064"/>
              </p:ext>
            </p:extLst>
          </p:nvPr>
        </p:nvGraphicFramePr>
        <p:xfrm>
          <a:off x="29717999" y="15089321"/>
          <a:ext cx="12845845" cy="4976376"/>
        </p:xfrm>
        <a:graphic>
          <a:graphicData uri="http://schemas.openxmlformats.org/drawingml/2006/table">
            <a:tbl>
              <a:tblPr firstRow="1" firstCol="1" bandRow="1">
                <a:tableStyleId>{5C22544A-7EE6-4342-B048-85BDC9FD1C3A}</a:tableStyleId>
              </a:tblPr>
              <a:tblGrid>
                <a:gridCol w="6476444">
                  <a:extLst>
                    <a:ext uri="{9D8B030D-6E8A-4147-A177-3AD203B41FA5}">
                      <a16:colId xmlns:a16="http://schemas.microsoft.com/office/drawing/2014/main" val="2061601723"/>
                    </a:ext>
                  </a:extLst>
                </a:gridCol>
                <a:gridCol w="1478658">
                  <a:extLst>
                    <a:ext uri="{9D8B030D-6E8A-4147-A177-3AD203B41FA5}">
                      <a16:colId xmlns:a16="http://schemas.microsoft.com/office/drawing/2014/main" val="3011831541"/>
                    </a:ext>
                  </a:extLst>
                </a:gridCol>
                <a:gridCol w="3542620">
                  <a:extLst>
                    <a:ext uri="{9D8B030D-6E8A-4147-A177-3AD203B41FA5}">
                      <a16:colId xmlns:a16="http://schemas.microsoft.com/office/drawing/2014/main" val="3260684764"/>
                    </a:ext>
                  </a:extLst>
                </a:gridCol>
                <a:gridCol w="1348123">
                  <a:extLst>
                    <a:ext uri="{9D8B030D-6E8A-4147-A177-3AD203B41FA5}">
                      <a16:colId xmlns:a16="http://schemas.microsoft.com/office/drawing/2014/main" val="3764657309"/>
                    </a:ext>
                  </a:extLst>
                </a:gridCol>
              </a:tblGrid>
              <a:tr h="447778">
                <a:tc>
                  <a:txBody>
                    <a:bodyPr/>
                    <a:lstStyle/>
                    <a:p>
                      <a:pPr>
                        <a:lnSpc>
                          <a:spcPct val="107000"/>
                        </a:lnSpc>
                        <a:spcAft>
                          <a:spcPts val="0"/>
                        </a:spcAft>
                      </a:pPr>
                      <a:r>
                        <a:rPr lang="en-US" sz="2600" dirty="0">
                          <a:effectLst/>
                          <a:latin typeface="Calibri" panose="020F0502020204030204" pitchFamily="34" charset="0"/>
                          <a:cs typeface="Times New Roman" panose="02020603050405020304" pitchFamily="18" charset="0"/>
                        </a:rPr>
                        <a:t>Outcome and Predictors</a:t>
                      </a:r>
                    </a:p>
                  </a:txBody>
                  <a:tcPr marL="63500" marR="63500" marT="63500" marB="63500"/>
                </a:tc>
                <a:tc>
                  <a:txBody>
                    <a:bodyPr/>
                    <a:lstStyle/>
                    <a:p>
                      <a:pPr>
                        <a:lnSpc>
                          <a:spcPct val="107000"/>
                        </a:lnSpc>
                        <a:spcAft>
                          <a:spcPts val="0"/>
                        </a:spcAft>
                      </a:pPr>
                      <a:r>
                        <a:rPr lang="en-US" sz="2600">
                          <a:effectLst/>
                        </a:rPr>
                        <a:t>b</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dirty="0">
                          <a:effectLst/>
                        </a:rPr>
                        <a:t>F</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a:effectLst/>
                        </a:rPr>
                        <a:t>R</a:t>
                      </a:r>
                      <a:r>
                        <a:rPr lang="en-US" sz="2600" baseline="30000">
                          <a:effectLst/>
                        </a:rPr>
                        <a:t>2</a:t>
                      </a:r>
                      <a:endParaRPr lang="en-US" sz="260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603625849"/>
                  </a:ext>
                </a:extLst>
              </a:tr>
              <a:tr h="447778">
                <a:tc>
                  <a:txBody>
                    <a:bodyPr/>
                    <a:lstStyle/>
                    <a:p>
                      <a:pPr marL="0" marR="0" indent="58738">
                        <a:lnSpc>
                          <a:spcPct val="107000"/>
                        </a:lnSpc>
                        <a:spcBef>
                          <a:spcPts val="0"/>
                        </a:spcBef>
                        <a:spcAft>
                          <a:spcPts val="0"/>
                        </a:spcAft>
                      </a:pPr>
                      <a:r>
                        <a:rPr lang="en-US" sz="2600" dirty="0">
                          <a:effectLst/>
                          <a:latin typeface="Calibri" panose="020F0502020204030204" pitchFamily="34" charset="0"/>
                          <a:cs typeface="Times New Roman" panose="02020603050405020304" pitchFamily="18" charset="0"/>
                        </a:rPr>
                        <a:t>CUDIT-R Score</a:t>
                      </a:r>
                    </a:p>
                  </a:txBody>
                  <a:tcPr marL="63500" marR="63500" marT="63500" marB="63500"/>
                </a:tc>
                <a:tc>
                  <a:txBody>
                    <a:bodyPr/>
                    <a:lstStyle/>
                    <a:p>
                      <a:pPr>
                        <a:lnSpc>
                          <a:spcPct val="107000"/>
                        </a:lnSpc>
                        <a:spcAft>
                          <a:spcPts val="0"/>
                        </a:spcAft>
                      </a:pPr>
                      <a:r>
                        <a:rPr lang="en-US" sz="2600">
                          <a:effectLst/>
                        </a:rPr>
                        <a:t> </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dirty="0">
                          <a:effectLst/>
                        </a:rPr>
                        <a:t> (7, 79) = 9.62, p&lt;.001</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dirty="0">
                          <a:effectLst/>
                        </a:rPr>
                        <a:t>.46</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2687007564"/>
                  </a:ext>
                </a:extLst>
              </a:tr>
              <a:tr h="447778">
                <a:tc>
                  <a:txBody>
                    <a:bodyPr/>
                    <a:lstStyle/>
                    <a:p>
                      <a:pPr marL="57150" marR="0">
                        <a:lnSpc>
                          <a:spcPct val="107000"/>
                        </a:lnSpc>
                        <a:spcBef>
                          <a:spcPts val="0"/>
                        </a:spcBef>
                        <a:spcAft>
                          <a:spcPts val="0"/>
                        </a:spcAft>
                      </a:pPr>
                      <a:r>
                        <a:rPr lang="en-US" sz="2600" dirty="0">
                          <a:effectLst/>
                        </a:rPr>
                        <a:t>     SUPPS-P: Negative Urgency</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a:effectLst/>
                        </a:rPr>
                        <a:t>.17†</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a:effectLst/>
                        </a:rPr>
                        <a:t> </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283824469"/>
                  </a:ext>
                </a:extLst>
              </a:tr>
              <a:tr h="447778">
                <a:tc>
                  <a:txBody>
                    <a:bodyPr/>
                    <a:lstStyle/>
                    <a:p>
                      <a:pPr>
                        <a:lnSpc>
                          <a:spcPct val="107000"/>
                        </a:lnSpc>
                        <a:spcAft>
                          <a:spcPts val="0"/>
                        </a:spcAft>
                      </a:pPr>
                      <a:r>
                        <a:rPr lang="en-US" sz="2600" dirty="0">
                          <a:effectLst/>
                        </a:rPr>
                        <a:t>      SUPPS-P: Lack of Perseverance</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a:effectLst/>
                        </a:rPr>
                        <a:t>-.02</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a:effectLst/>
                        </a:rPr>
                        <a:t> </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841823528"/>
                  </a:ext>
                </a:extLst>
              </a:tr>
              <a:tr h="719336">
                <a:tc>
                  <a:txBody>
                    <a:bodyPr/>
                    <a:lstStyle/>
                    <a:p>
                      <a:pPr>
                        <a:lnSpc>
                          <a:spcPct val="107000"/>
                        </a:lnSpc>
                        <a:spcAft>
                          <a:spcPts val="0"/>
                        </a:spcAft>
                      </a:pPr>
                      <a:r>
                        <a:rPr lang="en-US" sz="2600" dirty="0">
                          <a:effectLst/>
                        </a:rPr>
                        <a:t>      SUPPS-P: Lack of Premeditation</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a:effectLst/>
                        </a:rPr>
                        <a:t>.04</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662647855"/>
                  </a:ext>
                </a:extLst>
              </a:tr>
              <a:tr h="447778">
                <a:tc>
                  <a:txBody>
                    <a:bodyPr/>
                    <a:lstStyle/>
                    <a:p>
                      <a:pPr marL="57150" marR="0">
                        <a:lnSpc>
                          <a:spcPct val="107000"/>
                        </a:lnSpc>
                        <a:spcBef>
                          <a:spcPts val="0"/>
                        </a:spcBef>
                        <a:spcAft>
                          <a:spcPts val="0"/>
                        </a:spcAft>
                      </a:pPr>
                      <a:r>
                        <a:rPr lang="en-US" sz="2600" dirty="0">
                          <a:effectLst/>
                        </a:rPr>
                        <a:t>     SUPPS-P: Sensation Seeking</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a:effectLst/>
                        </a:rPr>
                        <a:t>.05</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4045742281"/>
                  </a:ext>
                </a:extLst>
              </a:tr>
              <a:tr h="447778">
                <a:tc>
                  <a:txBody>
                    <a:bodyPr/>
                    <a:lstStyle/>
                    <a:p>
                      <a:pPr marL="57150" marR="0">
                        <a:lnSpc>
                          <a:spcPct val="107000"/>
                        </a:lnSpc>
                        <a:spcBef>
                          <a:spcPts val="0"/>
                        </a:spcBef>
                        <a:spcAft>
                          <a:spcPts val="0"/>
                        </a:spcAft>
                      </a:pPr>
                      <a:r>
                        <a:rPr lang="en-US" sz="2600" dirty="0">
                          <a:effectLst/>
                        </a:rPr>
                        <a:t>     SUPPS-P: Positive Urgency</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a:effectLst/>
                        </a:rPr>
                        <a:t>-.16</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115819344"/>
                  </a:ext>
                </a:extLst>
              </a:tr>
              <a:tr h="447778">
                <a:tc>
                  <a:txBody>
                    <a:bodyPr/>
                    <a:lstStyle/>
                    <a:p>
                      <a:pPr marL="57150" marR="0">
                        <a:lnSpc>
                          <a:spcPct val="107000"/>
                        </a:lnSpc>
                        <a:spcBef>
                          <a:spcPts val="0"/>
                        </a:spcBef>
                        <a:spcAft>
                          <a:spcPts val="0"/>
                        </a:spcAft>
                      </a:pPr>
                      <a:r>
                        <a:rPr lang="en-US" sz="2600" dirty="0">
                          <a:effectLst/>
                        </a:rPr>
                        <a:t>     MAAS Score</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a:effectLst/>
                        </a:rPr>
                        <a:t>.01</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pP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3687770429"/>
                  </a:ext>
                </a:extLst>
              </a:tr>
              <a:tr h="447778">
                <a:tc>
                  <a:txBody>
                    <a:bodyPr/>
                    <a:lstStyle/>
                    <a:p>
                      <a:pPr marL="57150" marR="0">
                        <a:lnSpc>
                          <a:spcPct val="107000"/>
                        </a:lnSpc>
                        <a:spcBef>
                          <a:spcPts val="0"/>
                        </a:spcBef>
                        <a:spcAft>
                          <a:spcPts val="0"/>
                        </a:spcAft>
                      </a:pPr>
                      <a:r>
                        <a:rPr lang="en-US" sz="2600" dirty="0">
                          <a:effectLst/>
                        </a:rPr>
                        <a:t>     SIP-A Score</a:t>
                      </a:r>
                      <a:endParaRPr lang="en-US" sz="2600" dirty="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a:effectLst/>
                        </a:rPr>
                        <a:t>.61***</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a:effectLst/>
                        </a:rPr>
                        <a:t> </a:t>
                      </a:r>
                      <a:endParaRPr lang="en-US" sz="2600">
                        <a:effectLst/>
                        <a:latin typeface="Calibri" panose="020F0502020204030204" pitchFamily="34" charset="0"/>
                        <a:cs typeface="Times New Roman" panose="02020603050405020304" pitchFamily="18" charset="0"/>
                      </a:endParaRPr>
                    </a:p>
                  </a:txBody>
                  <a:tcPr marL="63500" marR="63500" marT="63500" marB="63500"/>
                </a:tc>
                <a:tc>
                  <a:txBody>
                    <a:bodyPr/>
                    <a:lstStyle/>
                    <a:p>
                      <a:pPr>
                        <a:lnSpc>
                          <a:spcPct val="107000"/>
                        </a:lnSpc>
                        <a:spcAft>
                          <a:spcPts val="0"/>
                        </a:spcAft>
                      </a:pPr>
                      <a:r>
                        <a:rPr lang="en-US" sz="2600" dirty="0">
                          <a:effectLst/>
                        </a:rPr>
                        <a:t> </a:t>
                      </a:r>
                      <a:endParaRPr lang="en-US" sz="2600" dirty="0">
                        <a:effectLst/>
                        <a:latin typeface="Calibri" panose="020F0502020204030204" pitchFamily="34" charset="0"/>
                        <a:cs typeface="Times New Roman" panose="02020603050405020304" pitchFamily="18" charset="0"/>
                      </a:endParaRPr>
                    </a:p>
                  </a:txBody>
                  <a:tcPr marL="63500" marR="63500" marT="63500" marB="63500"/>
                </a:tc>
                <a:extLst>
                  <a:ext uri="{0D108BD9-81ED-4DB2-BD59-A6C34878D82A}">
                    <a16:rowId xmlns:a16="http://schemas.microsoft.com/office/drawing/2014/main" val="736642938"/>
                  </a:ext>
                </a:extLst>
              </a:tr>
            </a:tbl>
          </a:graphicData>
        </a:graphic>
      </p:graphicFrame>
      <p:sp>
        <p:nvSpPr>
          <p:cNvPr id="42" name="Rectangle 5"/>
          <p:cNvSpPr>
            <a:spLocks noChangeArrowheads="1"/>
          </p:cNvSpPr>
          <p:nvPr/>
        </p:nvSpPr>
        <p:spPr bwMode="auto">
          <a:xfrm>
            <a:off x="29718000" y="13814319"/>
            <a:ext cx="13258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457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457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457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457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rPr>
              <a:t>Table 4 </a:t>
            </a:r>
            <a:endParaRPr kumimoji="0" lang="en-US" altLang="en-US" sz="2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2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Associations between Impulsivity, Mindfulness, and Cannabis-</a:t>
            </a:r>
            <a:r>
              <a:rPr kumimoji="0" lang="en-US" altLang="en-US" sz="2400" b="1" i="0" u="none" strike="noStrike" cap="none" normalizeH="0" dirty="0">
                <a:ln>
                  <a:noFill/>
                </a:ln>
                <a:solidFill>
                  <a:srgbClr val="000000"/>
                </a:solidFill>
                <a:effectLst/>
                <a:latin typeface="Arial" panose="020B0604020202020204" pitchFamily="34" charset="0"/>
                <a:ea typeface="Times New Roman" panose="02020603050405020304" pitchFamily="18" charset="0"/>
              </a:rPr>
              <a:t> related Problems </a:t>
            </a:r>
            <a:r>
              <a:rPr kumimoji="0" lang="en-US" altLang="en-US" sz="2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in Cannabis Users (</a:t>
            </a:r>
            <a:r>
              <a:rPr kumimoji="0" lang="en-US" altLang="en-US" sz="2400" b="1"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n </a:t>
            </a:r>
            <a:r>
              <a:rPr kumimoji="0" lang="en-US" altLang="en-US" sz="2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87)</a:t>
            </a: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sp>
        <p:nvSpPr>
          <p:cNvPr id="43" name="TextBox 42"/>
          <p:cNvSpPr txBox="1"/>
          <p:nvPr/>
        </p:nvSpPr>
        <p:spPr>
          <a:xfrm>
            <a:off x="29717999" y="10976149"/>
            <a:ext cx="13258800" cy="3733010"/>
          </a:xfrm>
          <a:prstGeom prst="rect">
            <a:avLst/>
          </a:prstGeom>
          <a:noFill/>
        </p:spPr>
        <p:txBody>
          <a:bodyPr wrap="square" lIns="0" tIns="0" rIns="0" bIns="0" rtlCol="0">
            <a:spAutoFit/>
          </a:bodyPr>
          <a:lstStyle/>
          <a:p>
            <a:r>
              <a:rPr lang="en-US" sz="2500" dirty="0"/>
              <a:t>Results of a binary logistic regression indicated a significant association between being a cannabis user in the past 30 days and lack of premeditation, mindfulness, and alcohol  consumption,  </a:t>
            </a:r>
            <a:r>
              <a:rPr lang="en-US" sz="2500" i="1" dirty="0"/>
              <a:t>χ</a:t>
            </a:r>
            <a:r>
              <a:rPr lang="en-US" sz="2500" dirty="0"/>
              <a:t>²(7)=57.92, </a:t>
            </a:r>
            <a:r>
              <a:rPr lang="en-US" sz="2500" i="1" dirty="0"/>
              <a:t>p</a:t>
            </a:r>
            <a:r>
              <a:rPr lang="en-US" sz="2500" dirty="0"/>
              <a:t>&lt;.001. Specifically, higher SUPPS-P Lack of Premeditation scores [OR (95% CI)=1.90 (1.01, 3.57), </a:t>
            </a:r>
            <a:r>
              <a:rPr lang="en-US" sz="2500" i="1" dirty="0"/>
              <a:t>p</a:t>
            </a:r>
            <a:r>
              <a:rPr lang="en-US" sz="2500" dirty="0"/>
              <a:t>=.046], MAAS Total Scores [OR (95% CI)=1.51 (1.06, 2.16), </a:t>
            </a:r>
            <a:r>
              <a:rPr lang="en-US" sz="2500" i="1" dirty="0"/>
              <a:t>p</a:t>
            </a:r>
            <a:r>
              <a:rPr lang="en-US" sz="2500" dirty="0"/>
              <a:t>=.022], and Alcohol QF [OR (95% CI)=1.67 (1.41, 1.98), </a:t>
            </a:r>
            <a:r>
              <a:rPr lang="en-US" sz="2500" i="1" dirty="0"/>
              <a:t>p</a:t>
            </a:r>
            <a:r>
              <a:rPr lang="en-US" sz="2500" dirty="0"/>
              <a:t>&lt;.001] were associated with greater probability of being a cannabis user in the past 30 days.</a:t>
            </a:r>
            <a:r>
              <a:rPr lang="en-US" sz="2400" dirty="0"/>
              <a:t> </a:t>
            </a:r>
          </a:p>
          <a:p>
            <a:r>
              <a:rPr lang="en-US" altLang="en-US" sz="2000" dirty="0">
                <a:solidFill>
                  <a:srgbClr val="000000"/>
                </a:solidFill>
                <a:latin typeface="Arial" panose="020B0604020202020204" pitchFamily="34" charset="0"/>
                <a:ea typeface="Times New Roman" panose="02020603050405020304" pitchFamily="18" charset="0"/>
              </a:rPr>
              <a:t>*</a:t>
            </a:r>
            <a:r>
              <a:rPr lang="en-US" altLang="en-US" sz="2000" i="1" dirty="0">
                <a:solidFill>
                  <a:srgbClr val="000000"/>
                </a:solidFill>
                <a:latin typeface="Arial" panose="020B0604020202020204" pitchFamily="34" charset="0"/>
                <a:ea typeface="Times New Roman" panose="02020603050405020304" pitchFamily="18" charset="0"/>
              </a:rPr>
              <a:t>p</a:t>
            </a:r>
            <a:r>
              <a:rPr lang="en-US" altLang="en-US" sz="2000" dirty="0">
                <a:solidFill>
                  <a:srgbClr val="000000"/>
                </a:solidFill>
                <a:latin typeface="Arial" panose="020B0604020202020204" pitchFamily="34" charset="0"/>
                <a:ea typeface="Times New Roman" panose="02020603050405020304" pitchFamily="18" charset="0"/>
              </a:rPr>
              <a:t>&lt; .05; ***</a:t>
            </a:r>
            <a:r>
              <a:rPr lang="en-US" altLang="en-US" sz="2000" i="1" dirty="0">
                <a:solidFill>
                  <a:srgbClr val="000000"/>
                </a:solidFill>
                <a:latin typeface="Arial" panose="020B0604020202020204" pitchFamily="34" charset="0"/>
                <a:ea typeface="Times New Roman" panose="02020603050405020304" pitchFamily="18" charset="0"/>
              </a:rPr>
              <a:t>p</a:t>
            </a:r>
            <a:r>
              <a:rPr lang="en-US" altLang="en-US" sz="2000" dirty="0">
                <a:solidFill>
                  <a:srgbClr val="000000"/>
                </a:solidFill>
                <a:latin typeface="Arial" panose="020B0604020202020204" pitchFamily="34" charset="0"/>
                <a:ea typeface="Times New Roman" panose="02020603050405020304" pitchFamily="18" charset="0"/>
              </a:rPr>
              <a:t>&lt; .001</a:t>
            </a:r>
            <a:endParaRPr lang="en-US" sz="2000" dirty="0"/>
          </a:p>
          <a:p>
            <a:endParaRPr lang="en-US" dirty="0"/>
          </a:p>
        </p:txBody>
      </p:sp>
      <p:sp>
        <p:nvSpPr>
          <p:cNvPr id="44" name="Rectangle 4"/>
          <p:cNvSpPr>
            <a:spLocks noChangeArrowheads="1"/>
          </p:cNvSpPr>
          <p:nvPr/>
        </p:nvSpPr>
        <p:spPr bwMode="auto">
          <a:xfrm>
            <a:off x="29726206" y="20196950"/>
            <a:ext cx="133308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r>
              <a:rPr kumimoji="0" lang="en-US" altLang="en-US" sz="2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p</a:t>
            </a:r>
            <a:r>
              <a:rPr kumimoji="0" lang="en-US" altLang="en-US"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&lt; .10; ***</a:t>
            </a:r>
            <a:r>
              <a:rPr kumimoji="0" lang="en-US" altLang="en-US" sz="2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p</a:t>
            </a:r>
            <a:r>
              <a:rPr kumimoji="0" lang="en-US" altLang="en-US"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&lt; .001</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5" name="TextBox 44"/>
          <p:cNvSpPr txBox="1"/>
          <p:nvPr/>
        </p:nvSpPr>
        <p:spPr>
          <a:xfrm>
            <a:off x="29717999" y="20701995"/>
            <a:ext cx="13258800" cy="3293209"/>
          </a:xfrm>
          <a:prstGeom prst="rect">
            <a:avLst/>
          </a:prstGeom>
          <a:noFill/>
        </p:spPr>
        <p:txBody>
          <a:bodyPr wrap="square" rtlCol="0">
            <a:spAutoFit/>
          </a:bodyPr>
          <a:lstStyle/>
          <a:p>
            <a:r>
              <a:rPr lang="en-US" sz="2600" dirty="0"/>
              <a:t>A linear regression model for cannabis use frequency was not significant </a:t>
            </a:r>
            <a:r>
              <a:rPr lang="en-US" sz="2600" i="1" dirty="0"/>
              <a:t>F</a:t>
            </a:r>
            <a:r>
              <a:rPr lang="en-US" sz="2600" dirty="0"/>
              <a:t>(7, 79) = 1.02, </a:t>
            </a:r>
            <a:r>
              <a:rPr lang="en-US" sz="2600" i="1" dirty="0"/>
              <a:t>p</a:t>
            </a:r>
            <a:r>
              <a:rPr lang="en-US" sz="2600" dirty="0"/>
              <a:t> = .423, </a:t>
            </a:r>
            <a:r>
              <a:rPr lang="en-US" sz="2600" i="1" dirty="0"/>
              <a:t>R</a:t>
            </a:r>
            <a:r>
              <a:rPr lang="en-US" sz="2600" dirty="0"/>
              <a:t>²= .083, suggesting none of the predictor variables were associated with cannabis use frequency in the past 30 days in the cannabis user subsample. A second regression model was significant </a:t>
            </a:r>
            <a:r>
              <a:rPr lang="en-US" sz="2600" i="1" dirty="0"/>
              <a:t>F</a:t>
            </a:r>
            <a:r>
              <a:rPr lang="en-US" sz="2600" dirty="0"/>
              <a:t>(8, 77) = 9.58, </a:t>
            </a:r>
            <a:r>
              <a:rPr lang="en-US" sz="2600" i="1" dirty="0"/>
              <a:t>p</a:t>
            </a:r>
            <a:r>
              <a:rPr lang="en-US" sz="2600" dirty="0"/>
              <a:t> &lt; .001, </a:t>
            </a:r>
            <a:r>
              <a:rPr lang="en-US" sz="2600" i="1" dirty="0"/>
              <a:t>R</a:t>
            </a:r>
            <a:r>
              <a:rPr lang="en-US" sz="2600" dirty="0"/>
              <a:t>²= .462, and accounted for 46 % of the variance in CUDIT-R scores.  Alcohol-related problems (SIP-A) were significantly associated with cannabis use problems (</a:t>
            </a:r>
            <a:r>
              <a:rPr lang="en-US" sz="2600" i="1" dirty="0"/>
              <a:t>β</a:t>
            </a:r>
            <a:r>
              <a:rPr lang="en-US" sz="2600" dirty="0"/>
              <a:t> = .61, </a:t>
            </a:r>
            <a:r>
              <a:rPr lang="en-US" sz="2600" i="1" dirty="0"/>
              <a:t>p</a:t>
            </a:r>
            <a:r>
              <a:rPr lang="en-US" sz="2600" dirty="0"/>
              <a:t> &lt; .001). The association between Negative Urgency cannabis use problems approached significance (</a:t>
            </a:r>
            <a:r>
              <a:rPr lang="en-US" sz="2600" i="1" dirty="0"/>
              <a:t>β</a:t>
            </a:r>
            <a:r>
              <a:rPr lang="en-US" sz="2600" dirty="0"/>
              <a:t> = .18, </a:t>
            </a:r>
            <a:r>
              <a:rPr lang="en-US" sz="2600" i="1" dirty="0"/>
              <a:t>p</a:t>
            </a:r>
            <a:r>
              <a:rPr lang="en-US" sz="2600" dirty="0"/>
              <a:t> = .085). All other variables were not significantly associated with CUDIT-R scores. </a:t>
            </a:r>
          </a:p>
        </p:txBody>
      </p:sp>
      <p:pic>
        <p:nvPicPr>
          <p:cNvPr id="47" name="Picture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903355" y="344792"/>
            <a:ext cx="5153695" cy="2666322"/>
          </a:xfrm>
          <a:prstGeom prst="rect">
            <a:avLst/>
          </a:prstGeom>
        </p:spPr>
      </p:pic>
      <p:sp>
        <p:nvSpPr>
          <p:cNvPr id="10" name="TextBox 9">
            <a:extLst>
              <a:ext uri="{FF2B5EF4-FFF2-40B4-BE49-F238E27FC236}">
                <a16:creationId xmlns:a16="http://schemas.microsoft.com/office/drawing/2014/main" id="{93EA70AA-8C96-3342-96BC-8E40C58A4DC3}"/>
              </a:ext>
            </a:extLst>
          </p:cNvPr>
          <p:cNvSpPr txBox="1"/>
          <p:nvPr/>
        </p:nvSpPr>
        <p:spPr>
          <a:xfrm>
            <a:off x="29637485" y="24777341"/>
            <a:ext cx="13250593" cy="7786747"/>
          </a:xfrm>
          <a:prstGeom prst="rect">
            <a:avLst/>
          </a:prstGeom>
          <a:noFill/>
        </p:spPr>
        <p:txBody>
          <a:bodyPr wrap="square" rtlCol="0">
            <a:spAutoFit/>
          </a:bodyPr>
          <a:lstStyle/>
          <a:p>
            <a:pPr marL="342900" indent="-342900">
              <a:buFont typeface="Arial" panose="020B0604020202020204" pitchFamily="34" charset="0"/>
              <a:buChar char="•"/>
            </a:pPr>
            <a:r>
              <a:rPr lang="en-US" sz="2500" dirty="0"/>
              <a:t>Surprisingly, Sensation Seeking was not a significant predictor of cannabis user status. Given the use of the short version of the UPPS, it is possible that this construct is slightly different from the non-UPPS measures used in prior studies.</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r>
              <a:rPr lang="en-US" sz="2500" dirty="0"/>
              <a:t>Lack of Premeditation was a significant predictor of cannabis user status, supporting prior evidence suggesting a lack of forethought specifically, may be an important risk factor for cannabis use.</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r>
              <a:rPr lang="en-US" sz="2500" dirty="0"/>
              <a:t>Unexpectedly, greater dispositional mindfulness was associated with a greater likelihood of being a cannabis user. This finding is similar to those </a:t>
            </a:r>
            <a:r>
              <a:rPr lang="en-US" sz="2500"/>
              <a:t>considering psychedelic </a:t>
            </a:r>
            <a:r>
              <a:rPr lang="en-US" sz="2500" dirty="0"/>
              <a:t>substances associations with mindfulness in which use of these substances is associated with increased mindfulness . </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r>
              <a:rPr lang="en-US" sz="2500" dirty="0"/>
              <a:t>None of the impulsivity or mindfulness variables were significantly related to cannabis use frequency. Results in the full sample imply that Lack of Premeditation is a driving factor for using cannabis, but perhaps once someone is engaged in using cannabis, this, and other impulsivity factors may no longer be as relevant when considering the pattern of use. </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r>
              <a:rPr lang="en-US" sz="2500" dirty="0"/>
              <a:t>Negative Urgency approached significance as a predictor of CUDIT-R scores, which is consistent with prior studies and supports a consensus suggesting that difficulties coping with negative mood states are related to experiencing more detrimental consequences of cannabis use. </a:t>
            </a:r>
          </a:p>
        </p:txBody>
      </p:sp>
      <p:sp>
        <p:nvSpPr>
          <p:cNvPr id="6" name="Rectangle 5"/>
          <p:cNvSpPr/>
          <p:nvPr/>
        </p:nvSpPr>
        <p:spPr>
          <a:xfrm>
            <a:off x="29726206" y="9822426"/>
            <a:ext cx="2838233" cy="8554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8" name="Chart 37">
            <a:extLst>
              <a:ext uri="{FF2B5EF4-FFF2-40B4-BE49-F238E27FC236}">
                <a16:creationId xmlns:a16="http://schemas.microsoft.com/office/drawing/2014/main" id="{F8DA5C76-9828-EB41-8278-ABACD5D189F9}"/>
              </a:ext>
            </a:extLst>
          </p:cNvPr>
          <p:cNvGraphicFramePr>
            <a:graphicFrameLocks/>
          </p:cNvGraphicFramePr>
          <p:nvPr>
            <p:extLst>
              <p:ext uri="{D42A27DB-BD31-4B8C-83A1-F6EECF244321}">
                <p14:modId xmlns:p14="http://schemas.microsoft.com/office/powerpoint/2010/main" val="2911008124"/>
              </p:ext>
            </p:extLst>
          </p:nvPr>
        </p:nvGraphicFramePr>
        <p:xfrm>
          <a:off x="29717999" y="4938300"/>
          <a:ext cx="13258800" cy="603119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641915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25112</TotalTime>
  <Words>2169</Words>
  <Application>Microsoft Office PowerPoint</Application>
  <PresentationFormat>Custom</PresentationFormat>
  <Paragraphs>325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Rochester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Springer</dc:creator>
  <cp:lastModifiedBy>Ladd, Ben</cp:lastModifiedBy>
  <cp:revision>182</cp:revision>
  <dcterms:created xsi:type="dcterms:W3CDTF">2017-07-18T21:06:10Z</dcterms:created>
  <dcterms:modified xsi:type="dcterms:W3CDTF">2020-07-19T17:02:05Z</dcterms:modified>
</cp:coreProperties>
</file>