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205400" cy="32404050"/>
  <p:notesSz cx="6858000" cy="9144000"/>
  <p:defaultTextStyle>
    <a:defPPr>
      <a:defRPr lang="es-E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6">
          <p15:clr>
            <a:srgbClr val="A4A3A4"/>
          </p15:clr>
        </p15:guide>
        <p15:guide id="2" pos="13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 d="100"/>
          <a:sy n="14" d="100"/>
        </p:scale>
        <p:origin x="1027" y="77"/>
      </p:cViewPr>
      <p:guideLst>
        <p:guide orient="horz" pos="10206"/>
        <p:guide pos="136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3240405" y="10066261"/>
            <a:ext cx="36724590" cy="6945868"/>
          </a:xfrm>
        </p:spPr>
        <p:txBody>
          <a:bodyPr/>
          <a:lstStyle/>
          <a:p>
            <a:r>
              <a:rPr lang="es-ES"/>
              <a:t>Haga clic para modificar el estilo de título del patrón</a:t>
            </a:r>
          </a:p>
        </p:txBody>
      </p:sp>
      <p:sp>
        <p:nvSpPr>
          <p:cNvPr id="3" name="2 Subtítulo"/>
          <p:cNvSpPr>
            <a:spLocks noGrp="1"/>
          </p:cNvSpPr>
          <p:nvPr>
            <p:ph type="subTitle" idx="1"/>
          </p:nvPr>
        </p:nvSpPr>
        <p:spPr>
          <a:xfrm>
            <a:off x="6480810" y="18362295"/>
            <a:ext cx="30243780" cy="8281035"/>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257C6A35-FDC2-490F-94A9-599344CF65E3}" type="datetimeFigureOut">
              <a:rPr lang="es-ES" smtClean="0"/>
              <a:t>17/07/2020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11483A-3001-4EA0-A0C6-9C43F4F466C5}" type="slidenum">
              <a:rPr lang="es-ES" smtClean="0"/>
              <a:t>‹#›</a:t>
            </a:fld>
            <a:endParaRPr lang="es-ES"/>
          </a:p>
        </p:txBody>
      </p:sp>
    </p:spTree>
    <p:extLst>
      <p:ext uri="{BB962C8B-B14F-4D97-AF65-F5344CB8AC3E}">
        <p14:creationId xmlns:p14="http://schemas.microsoft.com/office/powerpoint/2010/main" val="84142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57C6A35-FDC2-490F-94A9-599344CF65E3}" type="datetimeFigureOut">
              <a:rPr lang="es-ES" smtClean="0"/>
              <a:t>17/07/2020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11483A-3001-4EA0-A0C6-9C43F4F466C5}" type="slidenum">
              <a:rPr lang="es-ES" smtClean="0"/>
              <a:t>‹#›</a:t>
            </a:fld>
            <a:endParaRPr lang="es-ES"/>
          </a:p>
        </p:txBody>
      </p:sp>
    </p:spTree>
    <p:extLst>
      <p:ext uri="{BB962C8B-B14F-4D97-AF65-F5344CB8AC3E}">
        <p14:creationId xmlns:p14="http://schemas.microsoft.com/office/powerpoint/2010/main" val="356415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48008501" y="6128271"/>
            <a:ext cx="45928243" cy="130643826"/>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0208779" y="6128271"/>
            <a:ext cx="137079630" cy="130643826"/>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57C6A35-FDC2-490F-94A9-599344CF65E3}" type="datetimeFigureOut">
              <a:rPr lang="es-ES" smtClean="0"/>
              <a:t>17/07/2020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11483A-3001-4EA0-A0C6-9C43F4F466C5}" type="slidenum">
              <a:rPr lang="es-ES" smtClean="0"/>
              <a:t>‹#›</a:t>
            </a:fld>
            <a:endParaRPr lang="es-ES"/>
          </a:p>
        </p:txBody>
      </p:sp>
    </p:spTree>
    <p:extLst>
      <p:ext uri="{BB962C8B-B14F-4D97-AF65-F5344CB8AC3E}">
        <p14:creationId xmlns:p14="http://schemas.microsoft.com/office/powerpoint/2010/main" val="133521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57C6A35-FDC2-490F-94A9-599344CF65E3}" type="datetimeFigureOut">
              <a:rPr lang="es-ES" smtClean="0"/>
              <a:t>17/07/2020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11483A-3001-4EA0-A0C6-9C43F4F466C5}" type="slidenum">
              <a:rPr lang="es-ES" smtClean="0"/>
              <a:t>‹#›</a:t>
            </a:fld>
            <a:endParaRPr lang="es-ES"/>
          </a:p>
        </p:txBody>
      </p:sp>
    </p:spTree>
    <p:extLst>
      <p:ext uri="{BB962C8B-B14F-4D97-AF65-F5344CB8AC3E}">
        <p14:creationId xmlns:p14="http://schemas.microsoft.com/office/powerpoint/2010/main" val="43111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3412929" y="20822605"/>
            <a:ext cx="36724590" cy="6435804"/>
          </a:xfrm>
        </p:spPr>
        <p:txBody>
          <a:bodyPr anchor="t"/>
          <a:lstStyle>
            <a:lvl1pPr algn="l">
              <a:defRPr sz="18900" b="1" cap="all"/>
            </a:lvl1pPr>
          </a:lstStyle>
          <a:p>
            <a:r>
              <a:rPr lang="es-ES"/>
              <a:t>Haga clic para modificar el estilo de título del patrón</a:t>
            </a:r>
          </a:p>
        </p:txBody>
      </p:sp>
      <p:sp>
        <p:nvSpPr>
          <p:cNvPr id="3" name="2 Marcador de texto"/>
          <p:cNvSpPr>
            <a:spLocks noGrp="1"/>
          </p:cNvSpPr>
          <p:nvPr>
            <p:ph type="body" idx="1"/>
          </p:nvPr>
        </p:nvSpPr>
        <p:spPr>
          <a:xfrm>
            <a:off x="3412929" y="13734221"/>
            <a:ext cx="36724590" cy="7088384"/>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57C6A35-FDC2-490F-94A9-599344CF65E3}" type="datetimeFigureOut">
              <a:rPr lang="es-ES" smtClean="0"/>
              <a:t>17/07/2020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11483A-3001-4EA0-A0C6-9C43F4F466C5}" type="slidenum">
              <a:rPr lang="es-ES" smtClean="0"/>
              <a:t>‹#›</a:t>
            </a:fld>
            <a:endParaRPr lang="es-ES"/>
          </a:p>
        </p:txBody>
      </p:sp>
    </p:spTree>
    <p:extLst>
      <p:ext uri="{BB962C8B-B14F-4D97-AF65-F5344CB8AC3E}">
        <p14:creationId xmlns:p14="http://schemas.microsoft.com/office/powerpoint/2010/main" val="418812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10208778" y="35726968"/>
            <a:ext cx="91503934" cy="10104512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102432805" y="35726968"/>
            <a:ext cx="91503939" cy="10104512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257C6A35-FDC2-490F-94A9-599344CF65E3}" type="datetimeFigureOut">
              <a:rPr lang="es-ES" smtClean="0"/>
              <a:t>17/07/2020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E11483A-3001-4EA0-A0C6-9C43F4F466C5}" type="slidenum">
              <a:rPr lang="es-ES" smtClean="0"/>
              <a:t>‹#›</a:t>
            </a:fld>
            <a:endParaRPr lang="es-ES"/>
          </a:p>
        </p:txBody>
      </p:sp>
    </p:spTree>
    <p:extLst>
      <p:ext uri="{BB962C8B-B14F-4D97-AF65-F5344CB8AC3E}">
        <p14:creationId xmlns:p14="http://schemas.microsoft.com/office/powerpoint/2010/main" val="395354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160270" y="1297665"/>
            <a:ext cx="38884860" cy="5400675"/>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2160270" y="7253409"/>
            <a:ext cx="19089888" cy="3022875"/>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s-ES"/>
              <a:t>Haga clic para modificar el estilo de texto del patrón</a:t>
            </a:r>
          </a:p>
        </p:txBody>
      </p:sp>
      <p:sp>
        <p:nvSpPr>
          <p:cNvPr id="4" name="3 Marcador de contenido"/>
          <p:cNvSpPr>
            <a:spLocks noGrp="1"/>
          </p:cNvSpPr>
          <p:nvPr>
            <p:ph sz="half" idx="2"/>
          </p:nvPr>
        </p:nvSpPr>
        <p:spPr>
          <a:xfrm>
            <a:off x="2160270" y="10276284"/>
            <a:ext cx="19089888" cy="18669836"/>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21947745" y="7253409"/>
            <a:ext cx="19097387" cy="3022875"/>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s-ES"/>
              <a:t>Haga clic para modificar el estilo de texto del patrón</a:t>
            </a:r>
          </a:p>
        </p:txBody>
      </p:sp>
      <p:sp>
        <p:nvSpPr>
          <p:cNvPr id="6" name="5 Marcador de contenido"/>
          <p:cNvSpPr>
            <a:spLocks noGrp="1"/>
          </p:cNvSpPr>
          <p:nvPr>
            <p:ph sz="quarter" idx="4"/>
          </p:nvPr>
        </p:nvSpPr>
        <p:spPr>
          <a:xfrm>
            <a:off x="21947745" y="10276284"/>
            <a:ext cx="19097387" cy="18669836"/>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257C6A35-FDC2-490F-94A9-599344CF65E3}" type="datetimeFigureOut">
              <a:rPr lang="es-ES" smtClean="0"/>
              <a:t>17/07/2020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E11483A-3001-4EA0-A0C6-9C43F4F466C5}" type="slidenum">
              <a:rPr lang="es-ES" smtClean="0"/>
              <a:t>‹#›</a:t>
            </a:fld>
            <a:endParaRPr lang="es-ES"/>
          </a:p>
        </p:txBody>
      </p:sp>
    </p:spTree>
    <p:extLst>
      <p:ext uri="{BB962C8B-B14F-4D97-AF65-F5344CB8AC3E}">
        <p14:creationId xmlns:p14="http://schemas.microsoft.com/office/powerpoint/2010/main" val="88804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257C6A35-FDC2-490F-94A9-599344CF65E3}" type="datetimeFigureOut">
              <a:rPr lang="es-ES" smtClean="0"/>
              <a:t>17/07/2020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E11483A-3001-4EA0-A0C6-9C43F4F466C5}" type="slidenum">
              <a:rPr lang="es-ES" smtClean="0"/>
              <a:t>‹#›</a:t>
            </a:fld>
            <a:endParaRPr lang="es-ES"/>
          </a:p>
        </p:txBody>
      </p:sp>
    </p:spTree>
    <p:extLst>
      <p:ext uri="{BB962C8B-B14F-4D97-AF65-F5344CB8AC3E}">
        <p14:creationId xmlns:p14="http://schemas.microsoft.com/office/powerpoint/2010/main" val="1203324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57C6A35-FDC2-490F-94A9-599344CF65E3}" type="datetimeFigureOut">
              <a:rPr lang="es-ES" smtClean="0"/>
              <a:t>17/07/2020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E11483A-3001-4EA0-A0C6-9C43F4F466C5}" type="slidenum">
              <a:rPr lang="es-ES" smtClean="0"/>
              <a:t>‹#›</a:t>
            </a:fld>
            <a:endParaRPr lang="es-ES"/>
          </a:p>
        </p:txBody>
      </p:sp>
    </p:spTree>
    <p:extLst>
      <p:ext uri="{BB962C8B-B14F-4D97-AF65-F5344CB8AC3E}">
        <p14:creationId xmlns:p14="http://schemas.microsoft.com/office/powerpoint/2010/main" val="386943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60272" y="1290161"/>
            <a:ext cx="14214279" cy="5490686"/>
          </a:xfrm>
        </p:spPr>
        <p:txBody>
          <a:bodyPr anchor="b"/>
          <a:lstStyle>
            <a:lvl1pPr algn="l">
              <a:defRPr sz="9500" b="1"/>
            </a:lvl1pPr>
          </a:lstStyle>
          <a:p>
            <a:r>
              <a:rPr lang="es-ES"/>
              <a:t>Haga clic para modificar el estilo de título del patrón</a:t>
            </a:r>
          </a:p>
        </p:txBody>
      </p:sp>
      <p:sp>
        <p:nvSpPr>
          <p:cNvPr id="3" name="2 Marcador de contenido"/>
          <p:cNvSpPr>
            <a:spLocks noGrp="1"/>
          </p:cNvSpPr>
          <p:nvPr>
            <p:ph idx="1"/>
          </p:nvPr>
        </p:nvSpPr>
        <p:spPr>
          <a:xfrm>
            <a:off x="16892111" y="1290164"/>
            <a:ext cx="24153019" cy="27655959"/>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2160272" y="6780850"/>
            <a:ext cx="14214279" cy="22165273"/>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57C6A35-FDC2-490F-94A9-599344CF65E3}" type="datetimeFigureOut">
              <a:rPr lang="es-ES" smtClean="0"/>
              <a:t>17/07/2020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E11483A-3001-4EA0-A0C6-9C43F4F466C5}" type="slidenum">
              <a:rPr lang="es-ES" smtClean="0"/>
              <a:t>‹#›</a:t>
            </a:fld>
            <a:endParaRPr lang="es-ES"/>
          </a:p>
        </p:txBody>
      </p:sp>
    </p:spTree>
    <p:extLst>
      <p:ext uri="{BB962C8B-B14F-4D97-AF65-F5344CB8AC3E}">
        <p14:creationId xmlns:p14="http://schemas.microsoft.com/office/powerpoint/2010/main" val="46914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8468561" y="22682835"/>
            <a:ext cx="25923240" cy="2677837"/>
          </a:xfrm>
        </p:spPr>
        <p:txBody>
          <a:bodyPr anchor="b"/>
          <a:lstStyle>
            <a:lvl1pPr algn="l">
              <a:defRPr sz="9500" b="1"/>
            </a:lvl1pPr>
          </a:lstStyle>
          <a:p>
            <a:r>
              <a:rPr lang="es-ES"/>
              <a:t>Haga clic para modificar el estilo de título del patrón</a:t>
            </a:r>
          </a:p>
        </p:txBody>
      </p:sp>
      <p:sp>
        <p:nvSpPr>
          <p:cNvPr id="3" name="2 Marcador de posición de imagen"/>
          <p:cNvSpPr>
            <a:spLocks noGrp="1"/>
          </p:cNvSpPr>
          <p:nvPr>
            <p:ph type="pic" idx="1"/>
          </p:nvPr>
        </p:nvSpPr>
        <p:spPr>
          <a:xfrm>
            <a:off x="8468561" y="2895362"/>
            <a:ext cx="25923240" cy="1944243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es-ES"/>
          </a:p>
        </p:txBody>
      </p:sp>
      <p:sp>
        <p:nvSpPr>
          <p:cNvPr id="4" name="3 Marcador de texto"/>
          <p:cNvSpPr>
            <a:spLocks noGrp="1"/>
          </p:cNvSpPr>
          <p:nvPr>
            <p:ph type="body" sz="half" idx="2"/>
          </p:nvPr>
        </p:nvSpPr>
        <p:spPr>
          <a:xfrm>
            <a:off x="8468561" y="25360672"/>
            <a:ext cx="25923240" cy="3802973"/>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57C6A35-FDC2-490F-94A9-599344CF65E3}" type="datetimeFigureOut">
              <a:rPr lang="es-ES" smtClean="0"/>
              <a:t>17/07/2020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E11483A-3001-4EA0-A0C6-9C43F4F466C5}" type="slidenum">
              <a:rPr lang="es-ES" smtClean="0"/>
              <a:t>‹#›</a:t>
            </a:fld>
            <a:endParaRPr lang="es-ES"/>
          </a:p>
        </p:txBody>
      </p:sp>
    </p:spTree>
    <p:extLst>
      <p:ext uri="{BB962C8B-B14F-4D97-AF65-F5344CB8AC3E}">
        <p14:creationId xmlns:p14="http://schemas.microsoft.com/office/powerpoint/2010/main" val="827574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2160270" y="1297665"/>
            <a:ext cx="38884860" cy="5400675"/>
          </a:xfrm>
          <a:prstGeom prst="rect">
            <a:avLst/>
          </a:prstGeom>
        </p:spPr>
        <p:txBody>
          <a:bodyPr vert="horz" lIns="432054" tIns="216027" rIns="432054" bIns="216027"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2160270" y="7560947"/>
            <a:ext cx="38884860" cy="21385175"/>
          </a:xfrm>
          <a:prstGeom prst="rect">
            <a:avLst/>
          </a:prstGeom>
        </p:spPr>
        <p:txBody>
          <a:bodyPr vert="horz" lIns="432054" tIns="216027" rIns="432054" bIns="216027"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2160270" y="30033756"/>
            <a:ext cx="10081260" cy="1725216"/>
          </a:xfrm>
          <a:prstGeom prst="rect">
            <a:avLst/>
          </a:prstGeom>
        </p:spPr>
        <p:txBody>
          <a:bodyPr vert="horz" lIns="432054" tIns="216027" rIns="432054" bIns="216027" rtlCol="0" anchor="ctr"/>
          <a:lstStyle>
            <a:lvl1pPr algn="l">
              <a:defRPr sz="5700">
                <a:solidFill>
                  <a:schemeClr val="tx1">
                    <a:tint val="75000"/>
                  </a:schemeClr>
                </a:solidFill>
              </a:defRPr>
            </a:lvl1pPr>
          </a:lstStyle>
          <a:p>
            <a:fld id="{257C6A35-FDC2-490F-94A9-599344CF65E3}" type="datetimeFigureOut">
              <a:rPr lang="es-ES" smtClean="0"/>
              <a:t>17/07/2020</a:t>
            </a:fld>
            <a:endParaRPr lang="es-ES"/>
          </a:p>
        </p:txBody>
      </p:sp>
      <p:sp>
        <p:nvSpPr>
          <p:cNvPr id="5" name="4 Marcador de pie de página"/>
          <p:cNvSpPr>
            <a:spLocks noGrp="1"/>
          </p:cNvSpPr>
          <p:nvPr>
            <p:ph type="ftr" sz="quarter" idx="3"/>
          </p:nvPr>
        </p:nvSpPr>
        <p:spPr>
          <a:xfrm>
            <a:off x="14761845" y="30033756"/>
            <a:ext cx="13681710" cy="1725216"/>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30963870" y="30033756"/>
            <a:ext cx="10081260" cy="1725216"/>
          </a:xfrm>
          <a:prstGeom prst="rect">
            <a:avLst/>
          </a:prstGeom>
        </p:spPr>
        <p:txBody>
          <a:bodyPr vert="horz" lIns="432054" tIns="216027" rIns="432054" bIns="216027" rtlCol="0" anchor="ctr"/>
          <a:lstStyle>
            <a:lvl1pPr algn="r">
              <a:defRPr sz="5700">
                <a:solidFill>
                  <a:schemeClr val="tx1">
                    <a:tint val="75000"/>
                  </a:schemeClr>
                </a:solidFill>
              </a:defRPr>
            </a:lvl1pPr>
          </a:lstStyle>
          <a:p>
            <a:fld id="{7E11483A-3001-4EA0-A0C6-9C43F4F466C5}" type="slidenum">
              <a:rPr lang="es-ES" smtClean="0"/>
              <a:t>‹#›</a:t>
            </a:fld>
            <a:endParaRPr lang="es-ES"/>
          </a:p>
        </p:txBody>
      </p:sp>
    </p:spTree>
    <p:extLst>
      <p:ext uri="{BB962C8B-B14F-4D97-AF65-F5344CB8AC3E}">
        <p14:creationId xmlns:p14="http://schemas.microsoft.com/office/powerpoint/2010/main" val="2356481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es-E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88;g6fc0aa78f8_1_3"/>
          <p:cNvSpPr/>
          <p:nvPr/>
        </p:nvSpPr>
        <p:spPr>
          <a:xfrm>
            <a:off x="8065196" y="392532"/>
            <a:ext cx="27075008" cy="2246700"/>
          </a:xfrm>
          <a:prstGeom prst="rect">
            <a:avLst/>
          </a:prstGeom>
          <a:solidFill>
            <a:srgbClr val="A64D79"/>
          </a:solidFill>
          <a:ln w="76200" cap="flat" cmpd="sng">
            <a:solidFill>
              <a:srgbClr val="C27BA0"/>
            </a:solidFill>
            <a:prstDash val="solid"/>
            <a:round/>
            <a:headEnd type="none" w="sm" len="sm"/>
            <a:tailEnd type="none" w="sm" len="sm"/>
          </a:ln>
        </p:spPr>
        <p:txBody>
          <a:bodyPr spcFirstLastPara="1" wrap="square" lIns="91425" tIns="45700" rIns="91425" bIns="45700" anchor="ctr" anchorCtr="0">
            <a:noAutofit/>
          </a:bodyPr>
          <a:lstStyle/>
          <a:p>
            <a:pPr lvl="0" algn="ctr"/>
            <a:r>
              <a:rPr lang="en-US" sz="8000" b="1" dirty="0">
                <a:solidFill>
                  <a:srgbClr val="FFFFFF"/>
                </a:solidFill>
                <a:latin typeface="Calibri"/>
                <a:ea typeface="Calibri"/>
                <a:cs typeface="Calibri"/>
                <a:sym typeface="Calibri"/>
              </a:rPr>
              <a:t>VALIDATION OF THE SPANISH VERSION OF THE MARIJUANA CONSEQUENCES QUESTIONNAIRE (S-MACQ)</a:t>
            </a:r>
            <a:endParaRPr lang="en-US" sz="8000" b="1" i="0" u="none" strike="noStrike" cap="none" dirty="0">
              <a:solidFill>
                <a:srgbClr val="FFFFFF"/>
              </a:solidFill>
              <a:latin typeface="Calibri"/>
              <a:ea typeface="Calibri"/>
              <a:cs typeface="Calibri"/>
              <a:sym typeface="Calibri"/>
            </a:endParaRPr>
          </a:p>
        </p:txBody>
      </p:sp>
      <p:sp>
        <p:nvSpPr>
          <p:cNvPr id="5" name="Google Shape;89;g6fc0aa78f8_1_3"/>
          <p:cNvSpPr txBox="1"/>
          <p:nvPr/>
        </p:nvSpPr>
        <p:spPr>
          <a:xfrm>
            <a:off x="5997706" y="2766624"/>
            <a:ext cx="31374746" cy="240344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1200"/>
              </a:spcAft>
              <a:buClr>
                <a:schemeClr val="dk1"/>
              </a:buClr>
              <a:buSzPts val="1100"/>
              <a:buFont typeface="Arial"/>
              <a:buNone/>
            </a:pPr>
            <a:r>
              <a:rPr lang="es-AR" sz="6000" b="1" dirty="0" err="1">
                <a:solidFill>
                  <a:schemeClr val="dk1"/>
                </a:solidFill>
                <a:latin typeface="Calibri"/>
                <a:ea typeface="Calibri"/>
                <a:cs typeface="Calibri"/>
                <a:sym typeface="Calibri"/>
              </a:rPr>
              <a:t>Pilatti</a:t>
            </a:r>
            <a:r>
              <a:rPr lang="es-AR" sz="6000" b="1" dirty="0">
                <a:solidFill>
                  <a:schemeClr val="dk1"/>
                </a:solidFill>
                <a:latin typeface="Calibri"/>
                <a:ea typeface="Calibri"/>
                <a:cs typeface="Calibri"/>
                <a:sym typeface="Calibri"/>
              </a:rPr>
              <a:t>, A. </a:t>
            </a:r>
            <a:r>
              <a:rPr lang="es-AR" sz="6000" b="1" baseline="30000" dirty="0">
                <a:solidFill>
                  <a:schemeClr val="dk1"/>
                </a:solidFill>
                <a:latin typeface="Calibri"/>
                <a:ea typeface="Calibri"/>
                <a:cs typeface="Calibri"/>
                <a:sym typeface="Calibri"/>
              </a:rPr>
              <a:t>1,2</a:t>
            </a:r>
            <a:r>
              <a:rPr lang="es-AR" sz="6000" b="1" dirty="0">
                <a:solidFill>
                  <a:schemeClr val="dk1"/>
                </a:solidFill>
                <a:latin typeface="Calibri"/>
                <a:ea typeface="Calibri"/>
                <a:cs typeface="Calibri"/>
                <a:sym typeface="Calibri"/>
              </a:rPr>
              <a:t>; Bravo, A. </a:t>
            </a:r>
            <a:r>
              <a:rPr lang="es-AR" sz="6000" b="1" baseline="30000" dirty="0">
                <a:solidFill>
                  <a:schemeClr val="dk1"/>
                </a:solidFill>
                <a:latin typeface="Calibri"/>
                <a:ea typeface="Calibri"/>
                <a:cs typeface="Calibri"/>
                <a:sym typeface="Calibri"/>
              </a:rPr>
              <a:t>3</a:t>
            </a:r>
            <a:r>
              <a:rPr lang="es-AR" sz="6000" b="1" dirty="0">
                <a:solidFill>
                  <a:schemeClr val="dk1"/>
                </a:solidFill>
                <a:latin typeface="Calibri"/>
                <a:ea typeface="Calibri"/>
                <a:cs typeface="Calibri"/>
                <a:sym typeface="Calibri"/>
              </a:rPr>
              <a:t>; Rivarola Montejano, G. </a:t>
            </a:r>
            <a:r>
              <a:rPr lang="es-AR" sz="6000" b="1" baseline="30000" dirty="0">
                <a:solidFill>
                  <a:schemeClr val="dk1"/>
                </a:solidFill>
                <a:latin typeface="Calibri"/>
                <a:ea typeface="Calibri"/>
                <a:cs typeface="Calibri"/>
                <a:sym typeface="Calibri"/>
              </a:rPr>
              <a:t>1,2</a:t>
            </a:r>
            <a:r>
              <a:rPr lang="es-AR" sz="6000" b="1" dirty="0">
                <a:solidFill>
                  <a:schemeClr val="dk1"/>
                </a:solidFill>
                <a:latin typeface="Calibri"/>
                <a:ea typeface="Calibri"/>
                <a:cs typeface="Calibri"/>
                <a:sym typeface="Calibri"/>
              </a:rPr>
              <a:t>; </a:t>
            </a:r>
            <a:r>
              <a:rPr lang="es-AR" sz="6000" b="1" dirty="0" err="1">
                <a:solidFill>
                  <a:schemeClr val="dk1"/>
                </a:solidFill>
                <a:latin typeface="Calibri"/>
                <a:ea typeface="Calibri"/>
                <a:cs typeface="Calibri"/>
                <a:sym typeface="Calibri"/>
              </a:rPr>
              <a:t>Michelini</a:t>
            </a:r>
            <a:r>
              <a:rPr lang="es-AR" sz="6000" b="1" dirty="0">
                <a:solidFill>
                  <a:schemeClr val="dk1"/>
                </a:solidFill>
                <a:latin typeface="Calibri"/>
                <a:ea typeface="Calibri"/>
                <a:cs typeface="Calibri"/>
                <a:sym typeface="Calibri"/>
              </a:rPr>
              <a:t>, Y. </a:t>
            </a:r>
            <a:r>
              <a:rPr lang="es-AR" sz="6000" b="1" baseline="30000" dirty="0">
                <a:solidFill>
                  <a:schemeClr val="dk1"/>
                </a:solidFill>
                <a:latin typeface="Calibri"/>
                <a:ea typeface="Calibri"/>
                <a:cs typeface="Calibri"/>
                <a:sym typeface="Calibri"/>
              </a:rPr>
              <a:t>1,2</a:t>
            </a:r>
            <a:r>
              <a:rPr lang="es-AR" sz="6000" b="1" dirty="0">
                <a:solidFill>
                  <a:schemeClr val="dk1"/>
                </a:solidFill>
                <a:latin typeface="Calibri"/>
                <a:ea typeface="Calibri"/>
                <a:cs typeface="Calibri"/>
                <a:sym typeface="Calibri"/>
              </a:rPr>
              <a:t>; &amp; Pautassi, R. M.</a:t>
            </a:r>
            <a:r>
              <a:rPr lang="es-AR" sz="6000" b="1" baseline="30000" dirty="0">
                <a:solidFill>
                  <a:schemeClr val="dk1"/>
                </a:solidFill>
                <a:latin typeface="Calibri"/>
                <a:ea typeface="Calibri"/>
                <a:cs typeface="Calibri"/>
                <a:sym typeface="Calibri"/>
              </a:rPr>
              <a:t>1,4</a:t>
            </a:r>
            <a:r>
              <a:rPr lang="es-AR" sz="6000" b="1" dirty="0">
                <a:solidFill>
                  <a:schemeClr val="dk1"/>
                </a:solidFill>
                <a:latin typeface="Calibri"/>
                <a:ea typeface="Calibri"/>
                <a:cs typeface="Calibri"/>
                <a:sym typeface="Calibri"/>
              </a:rPr>
              <a:t> </a:t>
            </a:r>
            <a:endParaRPr sz="6000" b="1" dirty="0">
              <a:solidFill>
                <a:schemeClr val="dk1"/>
              </a:solidFill>
              <a:latin typeface="Calibri"/>
              <a:ea typeface="Calibri"/>
              <a:cs typeface="Calibri"/>
              <a:sym typeface="Calibri"/>
            </a:endParaRPr>
          </a:p>
          <a:p>
            <a:pPr lvl="0" algn="ctr">
              <a:buClr>
                <a:schemeClr val="dk1"/>
              </a:buClr>
              <a:buSzPts val="1100"/>
            </a:pPr>
            <a:r>
              <a:rPr lang="es-AR" sz="3500" baseline="30000" dirty="0">
                <a:solidFill>
                  <a:schemeClr val="dk1"/>
                </a:solidFill>
                <a:latin typeface="Calibri"/>
                <a:ea typeface="Calibri"/>
                <a:cs typeface="Calibri"/>
                <a:sym typeface="Calibri"/>
              </a:rPr>
              <a:t>1</a:t>
            </a:r>
            <a:r>
              <a:rPr lang="es-AR" sz="3500" dirty="0">
                <a:solidFill>
                  <a:schemeClr val="dk1"/>
                </a:solidFill>
                <a:latin typeface="Calibri"/>
                <a:ea typeface="Calibri"/>
                <a:cs typeface="Calibri"/>
                <a:sym typeface="Calibri"/>
              </a:rPr>
              <a:t>Universidad Nacional de Córdoba, Facultad de </a:t>
            </a:r>
            <a:r>
              <a:rPr lang="es-AR" sz="3500" dirty="0" err="1">
                <a:solidFill>
                  <a:schemeClr val="dk1"/>
                </a:solidFill>
                <a:latin typeface="Calibri"/>
                <a:ea typeface="Calibri"/>
                <a:cs typeface="Calibri"/>
                <a:sym typeface="Calibri"/>
              </a:rPr>
              <a:t>Psicologia</a:t>
            </a:r>
            <a:r>
              <a:rPr lang="es-AR" sz="3500" dirty="0">
                <a:solidFill>
                  <a:schemeClr val="dk1"/>
                </a:solidFill>
                <a:latin typeface="Calibri"/>
                <a:ea typeface="Calibri"/>
                <a:cs typeface="Calibri"/>
                <a:sym typeface="Calibri"/>
              </a:rPr>
              <a:t>, Argentina; </a:t>
            </a:r>
            <a:r>
              <a:rPr lang="es-AR" sz="3500" baseline="30000" dirty="0">
                <a:solidFill>
                  <a:schemeClr val="dk1"/>
                </a:solidFill>
                <a:latin typeface="Calibri"/>
                <a:ea typeface="Calibri"/>
                <a:cs typeface="Calibri"/>
                <a:sym typeface="Calibri"/>
              </a:rPr>
              <a:t>2</a:t>
            </a:r>
            <a:r>
              <a:rPr lang="es-AR" sz="3500" dirty="0">
                <a:solidFill>
                  <a:schemeClr val="dk1"/>
                </a:solidFill>
                <a:latin typeface="Calibri"/>
                <a:ea typeface="Calibri"/>
                <a:cs typeface="Calibri"/>
                <a:sym typeface="Calibri"/>
              </a:rPr>
              <a:t>Instituto de Investigaciones Psicológicas, Argentina; </a:t>
            </a:r>
            <a:r>
              <a:rPr lang="es-AR" sz="3500" baseline="30000" dirty="0">
                <a:solidFill>
                  <a:schemeClr val="dk1"/>
                </a:solidFill>
                <a:latin typeface="Calibri"/>
                <a:ea typeface="Calibri"/>
                <a:cs typeface="Calibri"/>
                <a:sym typeface="Calibri"/>
              </a:rPr>
              <a:t>3</a:t>
            </a:r>
            <a:r>
              <a:rPr lang="en-US" sz="3500" dirty="0">
                <a:solidFill>
                  <a:schemeClr val="dk1"/>
                </a:solidFill>
                <a:latin typeface="Calibri"/>
                <a:ea typeface="Calibri"/>
                <a:cs typeface="Calibri"/>
                <a:sym typeface="Calibri"/>
              </a:rPr>
              <a:t>Department of Psychological Sciences William &amp; Mary, USA; </a:t>
            </a:r>
            <a:r>
              <a:rPr lang="en-US" sz="3500" baseline="30000" dirty="0">
                <a:solidFill>
                  <a:schemeClr val="dk1"/>
                </a:solidFill>
                <a:latin typeface="Calibri"/>
                <a:ea typeface="Calibri"/>
                <a:cs typeface="Calibri"/>
                <a:sym typeface="Calibri"/>
              </a:rPr>
              <a:t>4</a:t>
            </a:r>
            <a:r>
              <a:rPr lang="es-AR" sz="3500" dirty="0">
                <a:solidFill>
                  <a:schemeClr val="dk1"/>
                </a:solidFill>
                <a:latin typeface="Calibri"/>
                <a:ea typeface="Calibri"/>
                <a:cs typeface="Calibri"/>
                <a:sym typeface="Calibri"/>
              </a:rPr>
              <a:t>Instituto de Investigación Médica M. y M. </a:t>
            </a:r>
            <a:r>
              <a:rPr lang="es-AR" sz="3500" dirty="0" err="1">
                <a:solidFill>
                  <a:schemeClr val="dk1"/>
                </a:solidFill>
                <a:latin typeface="Calibri"/>
                <a:ea typeface="Calibri"/>
                <a:cs typeface="Calibri"/>
                <a:sym typeface="Calibri"/>
              </a:rPr>
              <a:t>Ferreyra</a:t>
            </a:r>
            <a:r>
              <a:rPr lang="es-AR" sz="3500" dirty="0">
                <a:solidFill>
                  <a:schemeClr val="dk1"/>
                </a:solidFill>
                <a:latin typeface="Calibri"/>
                <a:ea typeface="Calibri"/>
                <a:cs typeface="Calibri"/>
                <a:sym typeface="Calibri"/>
              </a:rPr>
              <a:t>, Argentina. </a:t>
            </a:r>
            <a:r>
              <a:rPr lang="es-AR" sz="3500" dirty="0" err="1">
                <a:solidFill>
                  <a:schemeClr val="dk1"/>
                </a:solidFill>
                <a:latin typeface="Calibri"/>
                <a:ea typeface="Calibri"/>
                <a:cs typeface="Calibri"/>
                <a:sym typeface="Calibri"/>
              </a:rPr>
              <a:t>Correspondence</a:t>
            </a:r>
            <a:r>
              <a:rPr lang="es-AR" sz="3500" dirty="0">
                <a:solidFill>
                  <a:schemeClr val="dk1"/>
                </a:solidFill>
                <a:latin typeface="Calibri"/>
                <a:ea typeface="Calibri"/>
                <a:cs typeface="Calibri"/>
                <a:sym typeface="Calibri"/>
              </a:rPr>
              <a:t> </a:t>
            </a:r>
            <a:r>
              <a:rPr lang="es-AR" sz="3500" dirty="0" err="1">
                <a:solidFill>
                  <a:schemeClr val="dk1"/>
                </a:solidFill>
                <a:latin typeface="Calibri"/>
                <a:ea typeface="Calibri"/>
                <a:cs typeface="Calibri"/>
                <a:sym typeface="Calibri"/>
              </a:rPr>
              <a:t>author</a:t>
            </a:r>
            <a:r>
              <a:rPr lang="es-AR" sz="3500" dirty="0">
                <a:solidFill>
                  <a:schemeClr val="dk1"/>
                </a:solidFill>
                <a:latin typeface="Calibri"/>
                <a:ea typeface="Calibri"/>
                <a:cs typeface="Calibri"/>
                <a:sym typeface="Calibri"/>
              </a:rPr>
              <a:t>: apilatti@unc.edu.ar</a:t>
            </a:r>
            <a:endParaRPr sz="35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35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3500" dirty="0">
              <a:solidFill>
                <a:schemeClr val="dk1"/>
              </a:solidFill>
              <a:latin typeface="Calibri"/>
              <a:ea typeface="Calibri"/>
              <a:cs typeface="Calibri"/>
              <a:sym typeface="Calibri"/>
            </a:endParaRPr>
          </a:p>
        </p:txBody>
      </p:sp>
      <p:pic>
        <p:nvPicPr>
          <p:cNvPr id="6" name="Google Shape;96;g6fc0aa78f8_1_3"/>
          <p:cNvPicPr preferRelativeResize="0"/>
          <p:nvPr/>
        </p:nvPicPr>
        <p:blipFill rotWithShape="1">
          <a:blip r:embed="rId2">
            <a:alphaModFix/>
          </a:blip>
          <a:srcRect/>
          <a:stretch/>
        </p:blipFill>
        <p:spPr>
          <a:xfrm>
            <a:off x="35600025" y="216249"/>
            <a:ext cx="4652747" cy="2501882"/>
          </a:xfrm>
          <a:prstGeom prst="rect">
            <a:avLst/>
          </a:prstGeom>
          <a:noFill/>
          <a:ln>
            <a:noFill/>
          </a:ln>
        </p:spPr>
      </p:pic>
      <p:pic>
        <p:nvPicPr>
          <p:cNvPr id="7" name="Google Shape;98;g6fc0aa78f8_1_3"/>
          <p:cNvPicPr preferRelativeResize="0"/>
          <p:nvPr/>
        </p:nvPicPr>
        <p:blipFill rotWithShape="1">
          <a:blip r:embed="rId3">
            <a:alphaModFix/>
          </a:blip>
          <a:srcRect/>
          <a:stretch/>
        </p:blipFill>
        <p:spPr>
          <a:xfrm>
            <a:off x="40696441" y="718998"/>
            <a:ext cx="2292635" cy="1297451"/>
          </a:xfrm>
          <a:prstGeom prst="rect">
            <a:avLst/>
          </a:prstGeom>
          <a:noFill/>
          <a:ln>
            <a:noFill/>
          </a:ln>
        </p:spPr>
      </p:pic>
      <p:pic>
        <p:nvPicPr>
          <p:cNvPr id="8" name="7 Imagen"/>
          <p:cNvPicPr>
            <a:picLocks noChangeAspect="1"/>
          </p:cNvPicPr>
          <p:nvPr/>
        </p:nvPicPr>
        <p:blipFill>
          <a:blip r:embed="rId4">
            <a:clrChange>
              <a:clrFrom>
                <a:srgbClr val="F7F7F7"/>
              </a:clrFrom>
              <a:clrTo>
                <a:srgbClr val="F7F7F7">
                  <a:alpha val="0"/>
                </a:srgbClr>
              </a:clrTo>
            </a:clrChange>
            <a:extLst>
              <a:ext uri="{28A0092B-C50C-407E-A947-70E740481C1C}">
                <a14:useLocalDpi xmlns:a14="http://schemas.microsoft.com/office/drawing/2010/main" val="0"/>
              </a:ext>
            </a:extLst>
          </a:blip>
          <a:stretch>
            <a:fillRect/>
          </a:stretch>
        </p:blipFill>
        <p:spPr>
          <a:xfrm>
            <a:off x="1584476" y="200467"/>
            <a:ext cx="5064730" cy="2248029"/>
          </a:xfrm>
          <a:prstGeom prst="rect">
            <a:avLst/>
          </a:prstGeom>
        </p:spPr>
      </p:pic>
      <p:sp>
        <p:nvSpPr>
          <p:cNvPr id="12" name="Google Shape;90;g6fc0aa78f8_1_3"/>
          <p:cNvSpPr txBox="1"/>
          <p:nvPr/>
        </p:nvSpPr>
        <p:spPr>
          <a:xfrm>
            <a:off x="423602" y="5431537"/>
            <a:ext cx="20891066" cy="977400"/>
          </a:xfrm>
          <a:prstGeom prst="rect">
            <a:avLst/>
          </a:prstGeom>
          <a:solidFill>
            <a:srgbClr val="EAD1DC"/>
          </a:solidFill>
          <a:ln>
            <a:solidFill>
              <a:srgbClr val="7030A0"/>
            </a:solidFill>
          </a:ln>
        </p:spPr>
        <p:txBody>
          <a:bodyPr spcFirstLastPara="1" wrap="square" lIns="91425" tIns="45700" rIns="91425" bIns="45700" anchor="t" anchorCtr="0">
            <a:noAutofit/>
          </a:bodyPr>
          <a:lstStyle/>
          <a:p>
            <a:pPr marL="0" marR="0" lvl="0" indent="0" algn="ctr" rtl="0">
              <a:spcBef>
                <a:spcPts val="0"/>
              </a:spcBef>
              <a:spcAft>
                <a:spcPts val="0"/>
              </a:spcAft>
              <a:buNone/>
            </a:pPr>
            <a:r>
              <a:rPr lang="es-AR" sz="5500" b="1" dirty="0">
                <a:solidFill>
                  <a:srgbClr val="A64D79"/>
                </a:solidFill>
                <a:latin typeface="Calibri"/>
                <a:ea typeface="Calibri"/>
                <a:cs typeface="Calibri"/>
                <a:sym typeface="Calibri"/>
              </a:rPr>
              <a:t>Introduction</a:t>
            </a:r>
            <a:endParaRPr sz="5500" b="1" dirty="0">
              <a:solidFill>
                <a:srgbClr val="A64D79"/>
              </a:solidFill>
              <a:latin typeface="Calibri"/>
              <a:ea typeface="Calibri"/>
              <a:cs typeface="Calibri"/>
              <a:sym typeface="Calibri"/>
            </a:endParaRPr>
          </a:p>
          <a:p>
            <a:pPr marL="0" marR="0" lvl="0" indent="0" algn="ctr" rtl="0">
              <a:lnSpc>
                <a:spcPct val="100000"/>
              </a:lnSpc>
              <a:spcBef>
                <a:spcPts val="0"/>
              </a:spcBef>
              <a:spcAft>
                <a:spcPts val="0"/>
              </a:spcAft>
              <a:buNone/>
            </a:pPr>
            <a:endParaRPr sz="3000" dirty="0"/>
          </a:p>
        </p:txBody>
      </p:sp>
      <p:sp>
        <p:nvSpPr>
          <p:cNvPr id="13" name="Google Shape;90;g6fc0aa78f8_1_3"/>
          <p:cNvSpPr txBox="1"/>
          <p:nvPr/>
        </p:nvSpPr>
        <p:spPr>
          <a:xfrm>
            <a:off x="21818724" y="5431537"/>
            <a:ext cx="20891066" cy="977400"/>
          </a:xfrm>
          <a:prstGeom prst="rect">
            <a:avLst/>
          </a:prstGeom>
          <a:solidFill>
            <a:srgbClr val="EAD1DC"/>
          </a:solidFill>
          <a:ln>
            <a:solidFill>
              <a:srgbClr val="7030A0"/>
            </a:solidFill>
          </a:ln>
        </p:spPr>
        <p:txBody>
          <a:bodyPr spcFirstLastPara="1" wrap="square" lIns="91425" tIns="45700" rIns="91425" bIns="45700" anchor="t" anchorCtr="0">
            <a:noAutofit/>
          </a:bodyPr>
          <a:lstStyle/>
          <a:p>
            <a:pPr marL="0" marR="0" lvl="0" indent="0" algn="ctr" rtl="0">
              <a:spcBef>
                <a:spcPts val="0"/>
              </a:spcBef>
              <a:spcAft>
                <a:spcPts val="0"/>
              </a:spcAft>
              <a:buNone/>
            </a:pPr>
            <a:r>
              <a:rPr lang="es-AR" sz="5500" b="1" dirty="0" err="1">
                <a:solidFill>
                  <a:srgbClr val="A64D79"/>
                </a:solidFill>
                <a:latin typeface="Calibri"/>
                <a:ea typeface="Calibri"/>
                <a:cs typeface="Calibri"/>
                <a:sym typeface="Calibri"/>
              </a:rPr>
              <a:t>Method</a:t>
            </a:r>
            <a:endParaRPr sz="5500" b="1" dirty="0">
              <a:solidFill>
                <a:srgbClr val="A64D79"/>
              </a:solidFill>
              <a:latin typeface="Calibri"/>
              <a:ea typeface="Calibri"/>
              <a:cs typeface="Calibri"/>
              <a:sym typeface="Calibri"/>
            </a:endParaRPr>
          </a:p>
          <a:p>
            <a:pPr marL="0" marR="0" lvl="0" indent="0" algn="ctr" rtl="0">
              <a:lnSpc>
                <a:spcPct val="100000"/>
              </a:lnSpc>
              <a:spcBef>
                <a:spcPts val="0"/>
              </a:spcBef>
              <a:spcAft>
                <a:spcPts val="0"/>
              </a:spcAft>
              <a:buNone/>
            </a:pPr>
            <a:endParaRPr sz="3000" dirty="0"/>
          </a:p>
        </p:txBody>
      </p:sp>
      <p:sp>
        <p:nvSpPr>
          <p:cNvPr id="14" name="Google Shape;101;g6fc0aa78f8_1_3"/>
          <p:cNvSpPr txBox="1"/>
          <p:nvPr/>
        </p:nvSpPr>
        <p:spPr>
          <a:xfrm>
            <a:off x="21818725" y="6624961"/>
            <a:ext cx="20891066" cy="2016224"/>
          </a:xfrm>
          <a:prstGeom prst="rect">
            <a:avLst/>
          </a:prstGeom>
          <a:solidFill>
            <a:srgbClr val="FFFF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t" anchorCtr="0">
            <a:noAutofit/>
          </a:bodyPr>
          <a:lstStyle/>
          <a:p>
            <a:pPr lvl="0" algn="just">
              <a:buClr>
                <a:schemeClr val="dk1"/>
              </a:buClr>
              <a:buSzPts val="1100"/>
            </a:pPr>
            <a:r>
              <a:rPr lang="en-US" sz="4000" dirty="0">
                <a:solidFill>
                  <a:schemeClr val="dk1"/>
                </a:solidFill>
                <a:latin typeface="Calibri"/>
                <a:ea typeface="Calibri"/>
                <a:cs typeface="Calibri"/>
                <a:sym typeface="Calibri"/>
              </a:rPr>
              <a:t> </a:t>
            </a:r>
            <a:endParaRPr sz="4000" dirty="0">
              <a:solidFill>
                <a:schemeClr val="dk1"/>
              </a:solidFill>
              <a:latin typeface="Calibri"/>
              <a:ea typeface="Calibri"/>
              <a:cs typeface="Calibri"/>
              <a:sym typeface="Calibri"/>
            </a:endParaRPr>
          </a:p>
        </p:txBody>
      </p:sp>
      <p:sp>
        <p:nvSpPr>
          <p:cNvPr id="16" name="15 Rectángulo redondeado"/>
          <p:cNvSpPr/>
          <p:nvPr/>
        </p:nvSpPr>
        <p:spPr>
          <a:xfrm>
            <a:off x="21816774" y="9030126"/>
            <a:ext cx="10515118" cy="4752528"/>
          </a:xfrm>
          <a:prstGeom prst="roundRect">
            <a:avLst/>
          </a:prstGeom>
          <a:solidFill>
            <a:srgbClr val="E7E6E6">
              <a:lumMod val="90000"/>
            </a:srgbClr>
          </a:solidFill>
          <a:ln w="25400" cap="flat" cmpd="sng" algn="ctr">
            <a:solidFill>
              <a:srgbClr val="4472C4">
                <a:shade val="50000"/>
              </a:srgbClr>
            </a:solidFill>
            <a:prstDash val="solid"/>
          </a:ln>
          <a:effectLst/>
          <a:scene3d>
            <a:camera prst="orthographicFront"/>
            <a:lightRig rig="threePt" dir="t"/>
          </a:scene3d>
          <a:sp3d>
            <a:bevelT w="165100" prst="coolSlant"/>
          </a:sp3d>
        </p:spPr>
        <p:txBody>
          <a:bodyPr rtlCol="0" anchor="ct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r>
              <a:rPr kumimoji="0" lang="en-US" sz="4000" b="1" i="0" u="none" strike="noStrike" kern="0" cap="none" spc="0" normalizeH="0" baseline="0" noProof="0" dirty="0">
                <a:ln>
                  <a:noFill/>
                </a:ln>
                <a:solidFill>
                  <a:srgbClr val="000000"/>
                </a:solidFill>
                <a:effectLst/>
                <a:uLnTx/>
                <a:uFillTx/>
                <a:ea typeface="+mn-ea"/>
                <a:cs typeface="Calibri" panose="020F0502020204030204" pitchFamily="34" charset="0"/>
                <a:sym typeface="Arial"/>
              </a:rPr>
              <a:t>Marijuana Consequences Questionnaire </a:t>
            </a:r>
          </a:p>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r>
              <a:rPr kumimoji="0" lang="en-US" sz="4000" b="1" i="0" u="none" strike="noStrike" kern="0" cap="none" spc="0" normalizeH="0" baseline="0" noProof="0" dirty="0">
                <a:ln>
                  <a:noFill/>
                </a:ln>
                <a:solidFill>
                  <a:srgbClr val="000000"/>
                </a:solidFill>
                <a:effectLst/>
                <a:uLnTx/>
                <a:uFillTx/>
                <a:ea typeface="+mn-ea"/>
                <a:cs typeface="Calibri" panose="020F0502020204030204" pitchFamily="34" charset="0"/>
                <a:sym typeface="Arial"/>
              </a:rPr>
              <a:t>(S-MACQ). </a:t>
            </a:r>
            <a:r>
              <a:rPr kumimoji="0" lang="en-US" sz="4000" b="0" i="0" u="none" strike="noStrike" kern="0" cap="none" spc="0" normalizeH="0" baseline="0" noProof="0" dirty="0">
                <a:ln>
                  <a:noFill/>
                </a:ln>
                <a:solidFill>
                  <a:srgbClr val="000000"/>
                </a:solidFill>
                <a:effectLst/>
                <a:uLnTx/>
                <a:uFillTx/>
                <a:ea typeface="+mn-ea"/>
                <a:cs typeface="Calibri" panose="020F0502020204030204" pitchFamily="34" charset="0"/>
                <a:sym typeface="Arial"/>
              </a:rPr>
              <a:t>It consists  of  50 items grouped in 8 factors.</a:t>
            </a:r>
            <a:r>
              <a:rPr kumimoji="0" lang="en-US" sz="4000" b="0" i="0" u="none" strike="noStrike" kern="0" cap="none" spc="0" normalizeH="0" noProof="0" dirty="0">
                <a:ln>
                  <a:noFill/>
                </a:ln>
                <a:solidFill>
                  <a:srgbClr val="000000"/>
                </a:solidFill>
                <a:effectLst/>
                <a:uLnTx/>
                <a:uFillTx/>
                <a:ea typeface="+mn-ea"/>
                <a:cs typeface="Calibri" panose="020F0502020204030204" pitchFamily="34" charset="0"/>
                <a:sym typeface="Arial"/>
              </a:rPr>
              <a:t> </a:t>
            </a:r>
            <a:r>
              <a:rPr kumimoji="0" lang="en-US" sz="4000" b="0" i="0" u="none" strike="noStrike" kern="0" cap="none" spc="0" normalizeH="0" baseline="0" noProof="0" dirty="0">
                <a:ln>
                  <a:noFill/>
                </a:ln>
                <a:solidFill>
                  <a:srgbClr val="000000"/>
                </a:solidFill>
                <a:effectLst/>
                <a:uLnTx/>
                <a:uFillTx/>
                <a:ea typeface="+mn-ea"/>
                <a:cs typeface="Calibri" panose="020F0502020204030204" pitchFamily="34" charset="0"/>
                <a:sym typeface="Arial"/>
              </a:rPr>
              <a:t>Each item is rated dichotomously (0= No; 1=Yes) to indicate whether the participant experienced each marijuana-related problem within the last 12 months</a:t>
            </a:r>
            <a:r>
              <a:rPr kumimoji="0" lang="en-US" sz="4000" b="0" i="0" u="none" strike="noStrike" kern="0" cap="none" spc="0" normalizeH="0" baseline="0" noProof="0" dirty="0">
                <a:ln>
                  <a:noFill/>
                </a:ln>
                <a:solidFill>
                  <a:srgbClr val="000000"/>
                </a:solidFill>
                <a:effectLst/>
                <a:uLnTx/>
                <a:uFillTx/>
                <a:latin typeface="Arial"/>
                <a:ea typeface="+mn-ea"/>
                <a:cs typeface="Calibri" panose="020F0502020204030204" pitchFamily="34" charset="0"/>
                <a:sym typeface="Arial"/>
              </a:rPr>
              <a:t>.  </a:t>
            </a:r>
            <a:endParaRPr kumimoji="0" lang="es-ES" sz="4000" b="0" i="0" u="none" strike="noStrike" kern="0" cap="none" spc="0" normalizeH="0" baseline="0" noProof="0" dirty="0">
              <a:ln>
                <a:noFill/>
              </a:ln>
              <a:solidFill>
                <a:srgbClr val="000000"/>
              </a:solidFill>
              <a:effectLst/>
              <a:uLnTx/>
              <a:uFillTx/>
              <a:latin typeface="Arial"/>
              <a:ea typeface="+mn-ea"/>
              <a:cs typeface="Calibri" panose="020F0502020204030204" pitchFamily="34" charset="0"/>
              <a:sym typeface="Arial"/>
            </a:endParaRPr>
          </a:p>
        </p:txBody>
      </p:sp>
      <p:sp>
        <p:nvSpPr>
          <p:cNvPr id="17" name="Google Shape;84;g6fc0aa78f8_1_3"/>
          <p:cNvSpPr txBox="1">
            <a:spLocks/>
          </p:cNvSpPr>
          <p:nvPr/>
        </p:nvSpPr>
        <p:spPr>
          <a:xfrm>
            <a:off x="32662488" y="11357574"/>
            <a:ext cx="10047302" cy="1238866"/>
          </a:xfrm>
          <a:prstGeom prst="rect">
            <a:avLst/>
          </a:prstGeom>
          <a:ln w="25400"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21259"/>
              <a:buFont typeface="Calibri"/>
              <a:buNone/>
              <a:defRPr sz="21259"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9pPr>
          </a:lstStyle>
          <a:p>
            <a:pPr lvl="0" algn="l">
              <a:buClr>
                <a:schemeClr val="dk1"/>
              </a:buClr>
              <a:buSzPts val="1100"/>
            </a:pPr>
            <a:r>
              <a:rPr lang="en-US" sz="4000" b="1" dirty="0"/>
              <a:t>Cannabis Use Disorders Identification Test (CUDIT)</a:t>
            </a:r>
          </a:p>
        </p:txBody>
      </p:sp>
      <p:sp>
        <p:nvSpPr>
          <p:cNvPr id="18" name="Google Shape;84;g6fc0aa78f8_1_3"/>
          <p:cNvSpPr txBox="1">
            <a:spLocks/>
          </p:cNvSpPr>
          <p:nvPr/>
        </p:nvSpPr>
        <p:spPr>
          <a:xfrm>
            <a:off x="32662020" y="12802919"/>
            <a:ext cx="10047770" cy="1238866"/>
          </a:xfrm>
          <a:prstGeom prst="rect">
            <a:avLst/>
          </a:prstGeom>
          <a:ln w="25400"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21259"/>
              <a:buFont typeface="Calibri"/>
              <a:buNone/>
              <a:defRPr sz="21259"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9pPr>
          </a:lstStyle>
          <a:p>
            <a:pPr lvl="0" algn="l">
              <a:buClr>
                <a:schemeClr val="dk1"/>
              </a:buClr>
              <a:buSzPts val="1100"/>
            </a:pPr>
            <a:r>
              <a:rPr lang="en-US" sz="4000" b="1" dirty="0"/>
              <a:t>Brief Marijuana Consequences Questionnaire (SB-MACQ)</a:t>
            </a:r>
          </a:p>
        </p:txBody>
      </p:sp>
      <p:sp>
        <p:nvSpPr>
          <p:cNvPr id="19" name="Google Shape;84;g6fc0aa78f8_1_3"/>
          <p:cNvSpPr txBox="1">
            <a:spLocks/>
          </p:cNvSpPr>
          <p:nvPr/>
        </p:nvSpPr>
        <p:spPr>
          <a:xfrm>
            <a:off x="32691518" y="9885524"/>
            <a:ext cx="10018273" cy="1238866"/>
          </a:xfrm>
          <a:prstGeom prst="rect">
            <a:avLst/>
          </a:prstGeom>
          <a:ln w="25400"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21259"/>
              <a:buFont typeface="Calibri"/>
              <a:buNone/>
              <a:defRPr sz="21259"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9pPr>
          </a:lstStyle>
          <a:p>
            <a:pPr lvl="0" algn="l">
              <a:buClr>
                <a:schemeClr val="dk1"/>
              </a:buClr>
              <a:buSzPts val="1100"/>
            </a:pPr>
            <a:r>
              <a:rPr lang="en-US" sz="4000" b="1" dirty="0"/>
              <a:t>Marijuana Motives Measure Short Form (MMM-SF)</a:t>
            </a:r>
          </a:p>
        </p:txBody>
      </p:sp>
      <p:sp>
        <p:nvSpPr>
          <p:cNvPr id="20" name="Google Shape;84;g6fc0aa78f8_1_3"/>
          <p:cNvSpPr txBox="1">
            <a:spLocks/>
          </p:cNvSpPr>
          <p:nvPr/>
        </p:nvSpPr>
        <p:spPr>
          <a:xfrm>
            <a:off x="32666935" y="8793482"/>
            <a:ext cx="10042855" cy="856065"/>
          </a:xfrm>
          <a:prstGeom prst="rect">
            <a:avLst/>
          </a:prstGeom>
          <a:ln w="25400"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21259"/>
              <a:buFont typeface="Calibri"/>
              <a:buNone/>
              <a:defRPr sz="21259"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9pPr>
          </a:lstStyle>
          <a:p>
            <a:pPr lvl="0" algn="l">
              <a:buClr>
                <a:schemeClr val="dk1"/>
              </a:buClr>
              <a:buSzPts val="1100"/>
            </a:pPr>
            <a:r>
              <a:rPr lang="en-US" sz="4000" b="1" dirty="0"/>
              <a:t>Marijuana use questionnaire</a:t>
            </a:r>
          </a:p>
        </p:txBody>
      </p:sp>
      <p:sp>
        <p:nvSpPr>
          <p:cNvPr id="21" name="Google Shape;92;g6fc0aa78f8_1_3"/>
          <p:cNvSpPr txBox="1"/>
          <p:nvPr/>
        </p:nvSpPr>
        <p:spPr>
          <a:xfrm>
            <a:off x="471950" y="14360529"/>
            <a:ext cx="42237841" cy="977400"/>
          </a:xfrm>
          <a:prstGeom prst="rect">
            <a:avLst/>
          </a:prstGeom>
          <a:solidFill>
            <a:srgbClr val="EAD1DC"/>
          </a:solidFill>
          <a:ln>
            <a:solidFill>
              <a:srgbClr val="7030A0"/>
            </a:solidFill>
          </a:ln>
        </p:spPr>
        <p:txBody>
          <a:bodyPr spcFirstLastPara="1" wrap="square" lIns="91425" tIns="91425" rIns="91425" bIns="91425" anchor="t" anchorCtr="0">
            <a:noAutofit/>
          </a:bodyPr>
          <a:lstStyle/>
          <a:p>
            <a:pPr marL="0" lvl="0" indent="0" algn="ctr" rtl="0">
              <a:spcBef>
                <a:spcPts val="0"/>
              </a:spcBef>
              <a:spcAft>
                <a:spcPts val="0"/>
              </a:spcAft>
              <a:buNone/>
            </a:pPr>
            <a:r>
              <a:rPr lang="es-AR" sz="5500" b="1" dirty="0">
                <a:solidFill>
                  <a:srgbClr val="A64D79"/>
                </a:solidFill>
                <a:latin typeface="Calibri"/>
                <a:ea typeface="Calibri"/>
                <a:cs typeface="Calibri"/>
                <a:sym typeface="Calibri"/>
              </a:rPr>
              <a:t>Results</a:t>
            </a:r>
            <a:endParaRPr sz="5500" b="1" dirty="0">
              <a:solidFill>
                <a:srgbClr val="A64D79"/>
              </a:solidFill>
              <a:latin typeface="Calibri"/>
              <a:ea typeface="Calibri"/>
              <a:cs typeface="Calibri"/>
              <a:sym typeface="Calibri"/>
            </a:endParaRPr>
          </a:p>
        </p:txBody>
      </p:sp>
      <p:graphicFrame>
        <p:nvGraphicFramePr>
          <p:cNvPr id="22" name="21 Tabla"/>
          <p:cNvGraphicFramePr>
            <a:graphicFrameLocks noGrp="1"/>
          </p:cNvGraphicFramePr>
          <p:nvPr>
            <p:extLst>
              <p:ext uri="{D42A27DB-BD31-4B8C-83A1-F6EECF244321}">
                <p14:modId xmlns:p14="http://schemas.microsoft.com/office/powerpoint/2010/main" val="2534530953"/>
              </p:ext>
            </p:extLst>
          </p:nvPr>
        </p:nvGraphicFramePr>
        <p:xfrm>
          <a:off x="22295675" y="16246524"/>
          <a:ext cx="20112047" cy="5572125"/>
        </p:xfrm>
        <a:graphic>
          <a:graphicData uri="http://schemas.openxmlformats.org/drawingml/2006/table">
            <a:tbl>
              <a:tblPr/>
              <a:tblGrid>
                <a:gridCol w="9549345">
                  <a:extLst>
                    <a:ext uri="{9D8B030D-6E8A-4147-A177-3AD203B41FA5}">
                      <a16:colId xmlns:a16="http://schemas.microsoft.com/office/drawing/2014/main" val="20000"/>
                    </a:ext>
                  </a:extLst>
                </a:gridCol>
                <a:gridCol w="4893324">
                  <a:extLst>
                    <a:ext uri="{9D8B030D-6E8A-4147-A177-3AD203B41FA5}">
                      <a16:colId xmlns:a16="http://schemas.microsoft.com/office/drawing/2014/main" val="20001"/>
                    </a:ext>
                  </a:extLst>
                </a:gridCol>
                <a:gridCol w="5669378">
                  <a:extLst>
                    <a:ext uri="{9D8B030D-6E8A-4147-A177-3AD203B41FA5}">
                      <a16:colId xmlns:a16="http://schemas.microsoft.com/office/drawing/2014/main" val="20002"/>
                    </a:ext>
                  </a:extLst>
                </a:gridCol>
              </a:tblGrid>
              <a:tr h="1084257">
                <a:tc>
                  <a:txBody>
                    <a:bodyPr/>
                    <a:lstStyle/>
                    <a:p>
                      <a:pPr algn="l" fontAlgn="ctr"/>
                      <a:r>
                        <a:rPr lang="es-ES" sz="3600" b="1" i="0" u="none" strike="noStrike" dirty="0" err="1">
                          <a:solidFill>
                            <a:srgbClr val="000000"/>
                          </a:solidFill>
                          <a:effectLst/>
                          <a:latin typeface="Calibri"/>
                        </a:rPr>
                        <a:t>Subscales</a:t>
                      </a:r>
                      <a:endParaRPr lang="es-ES" sz="36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3600" b="1" i="0" u="none" strike="noStrike">
                          <a:solidFill>
                            <a:srgbClr val="000000"/>
                          </a:solidFill>
                          <a:effectLst/>
                          <a:latin typeface="Calibri"/>
                        </a:rPr>
                        <a:t>Range of standardized factor loadings (β)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s-ES" sz="3600" b="1" i="0" u="none" strike="noStrike" dirty="0" err="1">
                          <a:solidFill>
                            <a:srgbClr val="000000"/>
                          </a:solidFill>
                          <a:effectLst/>
                          <a:latin typeface="Calibri"/>
                        </a:rPr>
                        <a:t>Internal</a:t>
                      </a:r>
                      <a:r>
                        <a:rPr lang="es-ES" sz="3600" b="1" i="0" u="none" strike="noStrike" dirty="0">
                          <a:solidFill>
                            <a:srgbClr val="000000"/>
                          </a:solidFill>
                          <a:effectLst/>
                          <a:latin typeface="Calibri"/>
                        </a:rPr>
                        <a:t> </a:t>
                      </a:r>
                      <a:r>
                        <a:rPr lang="es-ES" sz="3600" b="1" i="0" u="none" strike="noStrike" dirty="0" err="1">
                          <a:solidFill>
                            <a:srgbClr val="000000"/>
                          </a:solidFill>
                          <a:effectLst/>
                          <a:latin typeface="Calibri"/>
                        </a:rPr>
                        <a:t>consistency</a:t>
                      </a:r>
                      <a:r>
                        <a:rPr lang="es-ES" sz="3600" b="1" i="0" u="none" strike="noStrike" dirty="0">
                          <a:solidFill>
                            <a:srgbClr val="000000"/>
                          </a:solidFill>
                          <a:effectLst/>
                          <a:latin typeface="Calibri"/>
                        </a:rPr>
                        <a:t> (</a:t>
                      </a:r>
                      <a:r>
                        <a:rPr lang="es-ES" sz="3600" b="1" i="0" u="none" strike="noStrike" dirty="0" err="1">
                          <a:solidFill>
                            <a:srgbClr val="000000"/>
                          </a:solidFill>
                          <a:effectLst/>
                          <a:latin typeface="Calibri"/>
                        </a:rPr>
                        <a:t>tetrachoric</a:t>
                      </a:r>
                      <a:r>
                        <a:rPr lang="es-ES" sz="3600" b="1" i="0" u="none" strike="noStrike" dirty="0">
                          <a:solidFill>
                            <a:srgbClr val="000000"/>
                          </a:solidFill>
                          <a:effectLst/>
                          <a:latin typeface="Calibri"/>
                        </a:rPr>
                        <a:t> </a:t>
                      </a:r>
                      <a:r>
                        <a:rPr lang="es-ES" sz="3600" b="1" i="0" u="none" strike="noStrike" dirty="0" err="1">
                          <a:solidFill>
                            <a:srgbClr val="000000"/>
                          </a:solidFill>
                          <a:effectLst/>
                          <a:latin typeface="Calibri"/>
                        </a:rPr>
                        <a:t>correlations</a:t>
                      </a:r>
                      <a:r>
                        <a:rPr lang="es-ES" sz="3600" b="1" i="0" u="none" strike="noStrike" dirty="0">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10000"/>
                  </a:ext>
                </a:extLst>
              </a:tr>
              <a:tr h="547372">
                <a:tc>
                  <a:txBody>
                    <a:bodyPr/>
                    <a:lstStyle/>
                    <a:p>
                      <a:pPr algn="l" fontAlgn="b"/>
                      <a:r>
                        <a:rPr lang="es-ES" sz="3600" b="0" i="1" u="none" strike="noStrike" dirty="0">
                          <a:solidFill>
                            <a:srgbClr val="000000"/>
                          </a:solidFill>
                          <a:effectLst/>
                          <a:latin typeface="Calibri"/>
                        </a:rPr>
                        <a:t>Social-Interpersonal </a:t>
                      </a:r>
                      <a:r>
                        <a:rPr lang="es-ES" sz="3600" b="0" i="1" u="none" strike="noStrike" dirty="0" err="1">
                          <a:solidFill>
                            <a:srgbClr val="000000"/>
                          </a:solidFill>
                          <a:effectLst/>
                          <a:latin typeface="Calibri"/>
                        </a:rPr>
                        <a:t>Consequences</a:t>
                      </a:r>
                      <a:r>
                        <a:rPr lang="es-ES" sz="3600" b="0" i="1" u="none" strike="noStrike" dirty="0">
                          <a:solidFill>
                            <a:srgbClr val="000000"/>
                          </a:solidFill>
                          <a:effectLst/>
                          <a:latin typeface="Calibri"/>
                        </a:rPr>
                        <a:t> (SIC)</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b"/>
                      <a:r>
                        <a:rPr lang="es-ES" sz="3600" b="0" i="0" u="none" strike="noStrike">
                          <a:solidFill>
                            <a:srgbClr val="000000"/>
                          </a:solidFill>
                          <a:effectLst/>
                          <a:latin typeface="Calibri"/>
                        </a:rPr>
                        <a:t>.55 to .87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b"/>
                      <a:r>
                        <a:rPr lang="es-ES" sz="3600" b="0" i="0" u="none" strike="noStrike">
                          <a:solidFill>
                            <a:srgbClr val="000000"/>
                          </a:solidFill>
                          <a:effectLst/>
                          <a:latin typeface="Calibri"/>
                        </a:rPr>
                        <a:t>.81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6B8B7"/>
                    </a:solidFill>
                  </a:tcPr>
                </a:tc>
                <a:extLst>
                  <a:ext uri="{0D108BD9-81ED-4DB2-BD59-A6C34878D82A}">
                    <a16:rowId xmlns:a16="http://schemas.microsoft.com/office/drawing/2014/main" val="10001"/>
                  </a:ext>
                </a:extLst>
              </a:tr>
              <a:tr h="547372">
                <a:tc>
                  <a:txBody>
                    <a:bodyPr/>
                    <a:lstStyle/>
                    <a:p>
                      <a:pPr algn="l" fontAlgn="b"/>
                      <a:r>
                        <a:rPr lang="es-ES" sz="3600" b="0" i="1" u="none" strike="noStrike" dirty="0" err="1">
                          <a:solidFill>
                            <a:srgbClr val="000000"/>
                          </a:solidFill>
                          <a:effectLst/>
                          <a:latin typeface="Calibri"/>
                        </a:rPr>
                        <a:t>Impaired</a:t>
                      </a:r>
                      <a:r>
                        <a:rPr lang="es-ES" sz="3600" b="0" i="1" u="none" strike="noStrike" dirty="0">
                          <a:solidFill>
                            <a:srgbClr val="000000"/>
                          </a:solidFill>
                          <a:effectLst/>
                          <a:latin typeface="Calibri"/>
                        </a:rPr>
                        <a:t> Control (IC)</a:t>
                      </a:r>
                    </a:p>
                  </a:txBody>
                  <a:tcPr marL="9525" marR="9525" marT="9525" marB="0" anchor="b">
                    <a:lnL>
                      <a:noFill/>
                    </a:lnL>
                    <a:lnR>
                      <a:noFill/>
                    </a:lnR>
                    <a:lnT>
                      <a:noFill/>
                    </a:lnT>
                    <a:lnB>
                      <a:noFill/>
                    </a:lnB>
                    <a:solidFill>
                      <a:srgbClr val="E6B8B7"/>
                    </a:solidFill>
                  </a:tcPr>
                </a:tc>
                <a:tc>
                  <a:txBody>
                    <a:bodyPr/>
                    <a:lstStyle/>
                    <a:p>
                      <a:pPr algn="ctr" fontAlgn="b"/>
                      <a:r>
                        <a:rPr lang="es-ES" sz="3600" b="0" i="0" u="none" strike="noStrike">
                          <a:solidFill>
                            <a:srgbClr val="000000"/>
                          </a:solidFill>
                          <a:effectLst/>
                          <a:latin typeface="Calibri"/>
                        </a:rPr>
                        <a:t>.72 to .85</a:t>
                      </a:r>
                    </a:p>
                  </a:txBody>
                  <a:tcPr marL="9525" marR="9525" marT="9525" marB="0" anchor="b">
                    <a:lnL>
                      <a:noFill/>
                    </a:lnL>
                    <a:lnR>
                      <a:noFill/>
                    </a:lnR>
                    <a:lnT>
                      <a:noFill/>
                    </a:lnT>
                    <a:lnB>
                      <a:noFill/>
                    </a:lnB>
                    <a:solidFill>
                      <a:srgbClr val="E6B8B7"/>
                    </a:solidFill>
                  </a:tcPr>
                </a:tc>
                <a:tc>
                  <a:txBody>
                    <a:bodyPr/>
                    <a:lstStyle/>
                    <a:p>
                      <a:pPr algn="ctr" fontAlgn="b"/>
                      <a:r>
                        <a:rPr lang="es-ES" sz="3600" b="0" i="0" u="none" strike="noStrike">
                          <a:solidFill>
                            <a:srgbClr val="000000"/>
                          </a:solidFill>
                          <a:effectLst/>
                          <a:latin typeface="Calibri"/>
                        </a:rPr>
                        <a:t>.86</a:t>
                      </a:r>
                    </a:p>
                  </a:txBody>
                  <a:tcPr marL="9525" marR="9525" marT="9525" marB="0" anchor="b">
                    <a:lnL>
                      <a:noFill/>
                    </a:lnL>
                    <a:lnR>
                      <a:noFill/>
                    </a:lnR>
                    <a:lnT>
                      <a:noFill/>
                    </a:lnT>
                    <a:lnB>
                      <a:noFill/>
                    </a:lnB>
                    <a:solidFill>
                      <a:srgbClr val="E6B8B7"/>
                    </a:solidFill>
                  </a:tcPr>
                </a:tc>
                <a:extLst>
                  <a:ext uri="{0D108BD9-81ED-4DB2-BD59-A6C34878D82A}">
                    <a16:rowId xmlns:a16="http://schemas.microsoft.com/office/drawing/2014/main" val="10002"/>
                  </a:ext>
                </a:extLst>
              </a:tr>
              <a:tr h="547372">
                <a:tc>
                  <a:txBody>
                    <a:bodyPr/>
                    <a:lstStyle/>
                    <a:p>
                      <a:pPr algn="l" fontAlgn="b"/>
                      <a:r>
                        <a:rPr lang="es-ES" sz="3600" b="0" i="1" u="none" strike="noStrike">
                          <a:solidFill>
                            <a:srgbClr val="000000"/>
                          </a:solidFill>
                          <a:effectLst/>
                          <a:latin typeface="Calibri"/>
                        </a:rPr>
                        <a:t>Self-Perception (SP)</a:t>
                      </a:r>
                    </a:p>
                  </a:txBody>
                  <a:tcPr marL="9525" marR="9525" marT="9525" marB="0" anchor="b">
                    <a:lnL>
                      <a:noFill/>
                    </a:lnL>
                    <a:lnR>
                      <a:noFill/>
                    </a:lnR>
                    <a:lnT>
                      <a:noFill/>
                    </a:lnT>
                    <a:lnB>
                      <a:noFill/>
                    </a:lnB>
                    <a:solidFill>
                      <a:srgbClr val="E6B8B7"/>
                    </a:solidFill>
                  </a:tcPr>
                </a:tc>
                <a:tc>
                  <a:txBody>
                    <a:bodyPr/>
                    <a:lstStyle/>
                    <a:p>
                      <a:pPr algn="ctr" fontAlgn="b"/>
                      <a:r>
                        <a:rPr lang="en-US" sz="3600" b="0" i="0" u="none" strike="noStrike">
                          <a:solidFill>
                            <a:srgbClr val="000000"/>
                          </a:solidFill>
                          <a:effectLst/>
                          <a:latin typeface="Calibri"/>
                        </a:rPr>
                        <a:t>.52 to .93</a:t>
                      </a:r>
                    </a:p>
                  </a:txBody>
                  <a:tcPr marL="9525" marR="9525" marT="9525" marB="0" anchor="b">
                    <a:lnL>
                      <a:noFill/>
                    </a:lnL>
                    <a:lnR>
                      <a:noFill/>
                    </a:lnR>
                    <a:lnT>
                      <a:noFill/>
                    </a:lnT>
                    <a:lnB>
                      <a:noFill/>
                    </a:lnB>
                    <a:solidFill>
                      <a:srgbClr val="E6B8B7"/>
                    </a:solidFill>
                  </a:tcPr>
                </a:tc>
                <a:tc>
                  <a:txBody>
                    <a:bodyPr/>
                    <a:lstStyle/>
                    <a:p>
                      <a:pPr algn="ctr" fontAlgn="b"/>
                      <a:r>
                        <a:rPr lang="es-ES" sz="3600" b="0" i="0" u="none" strike="noStrike">
                          <a:solidFill>
                            <a:srgbClr val="000000"/>
                          </a:solidFill>
                          <a:effectLst/>
                          <a:latin typeface="Calibri"/>
                        </a:rPr>
                        <a:t>.86</a:t>
                      </a:r>
                    </a:p>
                  </a:txBody>
                  <a:tcPr marL="9525" marR="9525" marT="9525" marB="0" anchor="b">
                    <a:lnL>
                      <a:noFill/>
                    </a:lnL>
                    <a:lnR>
                      <a:noFill/>
                    </a:lnR>
                    <a:lnT>
                      <a:noFill/>
                    </a:lnT>
                    <a:lnB>
                      <a:noFill/>
                    </a:lnB>
                    <a:solidFill>
                      <a:srgbClr val="E6B8B7"/>
                    </a:solidFill>
                  </a:tcPr>
                </a:tc>
                <a:extLst>
                  <a:ext uri="{0D108BD9-81ED-4DB2-BD59-A6C34878D82A}">
                    <a16:rowId xmlns:a16="http://schemas.microsoft.com/office/drawing/2014/main" val="10003"/>
                  </a:ext>
                </a:extLst>
              </a:tr>
              <a:tr h="547372">
                <a:tc>
                  <a:txBody>
                    <a:bodyPr/>
                    <a:lstStyle/>
                    <a:p>
                      <a:pPr algn="l" fontAlgn="b"/>
                      <a:r>
                        <a:rPr lang="es-ES" sz="3600" b="0" i="1" u="none" strike="noStrike">
                          <a:solidFill>
                            <a:srgbClr val="000000"/>
                          </a:solidFill>
                          <a:effectLst/>
                          <a:latin typeface="Calibri"/>
                        </a:rPr>
                        <a:t>Self-Care (SC)</a:t>
                      </a:r>
                    </a:p>
                  </a:txBody>
                  <a:tcPr marL="9525" marR="9525" marT="9525" marB="0" anchor="b">
                    <a:lnL>
                      <a:noFill/>
                    </a:lnL>
                    <a:lnR>
                      <a:noFill/>
                    </a:lnR>
                    <a:lnT>
                      <a:noFill/>
                    </a:lnT>
                    <a:lnB>
                      <a:noFill/>
                    </a:lnB>
                    <a:solidFill>
                      <a:srgbClr val="E6B8B7"/>
                    </a:solidFill>
                  </a:tcPr>
                </a:tc>
                <a:tc>
                  <a:txBody>
                    <a:bodyPr/>
                    <a:lstStyle/>
                    <a:p>
                      <a:pPr algn="ctr" fontAlgn="b"/>
                      <a:r>
                        <a:rPr lang="es-ES" sz="3600" b="0" i="0" u="none" strike="noStrike" dirty="0">
                          <a:solidFill>
                            <a:srgbClr val="000000"/>
                          </a:solidFill>
                          <a:effectLst/>
                          <a:latin typeface="Calibri"/>
                        </a:rPr>
                        <a:t>.55 to .84</a:t>
                      </a:r>
                    </a:p>
                  </a:txBody>
                  <a:tcPr marL="9525" marR="9525" marT="9525" marB="0" anchor="b">
                    <a:lnL>
                      <a:noFill/>
                    </a:lnL>
                    <a:lnR>
                      <a:noFill/>
                    </a:lnR>
                    <a:lnT>
                      <a:noFill/>
                    </a:lnT>
                    <a:lnB>
                      <a:noFill/>
                    </a:lnB>
                    <a:solidFill>
                      <a:srgbClr val="E6B8B7"/>
                    </a:solidFill>
                  </a:tcPr>
                </a:tc>
                <a:tc>
                  <a:txBody>
                    <a:bodyPr/>
                    <a:lstStyle/>
                    <a:p>
                      <a:pPr algn="ctr" fontAlgn="b"/>
                      <a:r>
                        <a:rPr lang="es-ES" sz="3600" b="0" i="0" u="none" strike="noStrike">
                          <a:solidFill>
                            <a:srgbClr val="000000"/>
                          </a:solidFill>
                          <a:effectLst/>
                          <a:latin typeface="Calibri"/>
                        </a:rPr>
                        <a:t>.90</a:t>
                      </a:r>
                    </a:p>
                  </a:txBody>
                  <a:tcPr marL="9525" marR="9525" marT="9525" marB="0" anchor="b">
                    <a:lnL>
                      <a:noFill/>
                    </a:lnL>
                    <a:lnR>
                      <a:noFill/>
                    </a:lnR>
                    <a:lnT>
                      <a:noFill/>
                    </a:lnT>
                    <a:lnB>
                      <a:noFill/>
                    </a:lnB>
                    <a:solidFill>
                      <a:srgbClr val="E6B8B7"/>
                    </a:solidFill>
                  </a:tcPr>
                </a:tc>
                <a:extLst>
                  <a:ext uri="{0D108BD9-81ED-4DB2-BD59-A6C34878D82A}">
                    <a16:rowId xmlns:a16="http://schemas.microsoft.com/office/drawing/2014/main" val="10004"/>
                  </a:ext>
                </a:extLst>
              </a:tr>
              <a:tr h="547372">
                <a:tc>
                  <a:txBody>
                    <a:bodyPr/>
                    <a:lstStyle/>
                    <a:p>
                      <a:pPr algn="l" fontAlgn="b"/>
                      <a:r>
                        <a:rPr lang="es-ES" sz="3600" b="0" i="1" u="none" strike="noStrike" dirty="0" err="1">
                          <a:solidFill>
                            <a:srgbClr val="000000"/>
                          </a:solidFill>
                          <a:effectLst/>
                          <a:latin typeface="Calibri"/>
                        </a:rPr>
                        <a:t>Risky</a:t>
                      </a:r>
                      <a:r>
                        <a:rPr lang="es-ES" sz="3600" b="0" i="1" u="none" strike="noStrike" dirty="0">
                          <a:solidFill>
                            <a:srgbClr val="000000"/>
                          </a:solidFill>
                          <a:effectLst/>
                          <a:latin typeface="Calibri"/>
                        </a:rPr>
                        <a:t> </a:t>
                      </a:r>
                      <a:r>
                        <a:rPr lang="es-ES" sz="3600" b="0" i="1" u="none" strike="noStrike" dirty="0" err="1">
                          <a:solidFill>
                            <a:srgbClr val="000000"/>
                          </a:solidFill>
                          <a:effectLst/>
                          <a:latin typeface="Calibri"/>
                        </a:rPr>
                        <a:t>Behaviors</a:t>
                      </a:r>
                      <a:r>
                        <a:rPr lang="es-ES" sz="3600" b="0" i="1" u="none" strike="noStrike" dirty="0">
                          <a:solidFill>
                            <a:srgbClr val="000000"/>
                          </a:solidFill>
                          <a:effectLst/>
                          <a:latin typeface="Calibri"/>
                        </a:rPr>
                        <a:t> (RB)</a:t>
                      </a:r>
                    </a:p>
                  </a:txBody>
                  <a:tcPr marL="9525" marR="9525" marT="9525" marB="0" anchor="b">
                    <a:lnL>
                      <a:noFill/>
                    </a:lnL>
                    <a:lnR>
                      <a:noFill/>
                    </a:lnR>
                    <a:lnT>
                      <a:noFill/>
                    </a:lnT>
                    <a:lnB>
                      <a:noFill/>
                    </a:lnB>
                    <a:solidFill>
                      <a:srgbClr val="E6B8B7"/>
                    </a:solidFill>
                  </a:tcPr>
                </a:tc>
                <a:tc>
                  <a:txBody>
                    <a:bodyPr/>
                    <a:lstStyle/>
                    <a:p>
                      <a:pPr algn="ctr" fontAlgn="b"/>
                      <a:r>
                        <a:rPr lang="es-ES" sz="3600" b="0" i="0" u="none" strike="noStrike">
                          <a:solidFill>
                            <a:srgbClr val="000000"/>
                          </a:solidFill>
                          <a:effectLst/>
                          <a:latin typeface="Calibri"/>
                        </a:rPr>
                        <a:t>.35 to .97</a:t>
                      </a:r>
                    </a:p>
                  </a:txBody>
                  <a:tcPr marL="9525" marR="9525" marT="9525" marB="0" anchor="b">
                    <a:lnL>
                      <a:noFill/>
                    </a:lnL>
                    <a:lnR>
                      <a:noFill/>
                    </a:lnR>
                    <a:lnT>
                      <a:noFill/>
                    </a:lnT>
                    <a:lnB>
                      <a:noFill/>
                    </a:lnB>
                    <a:solidFill>
                      <a:srgbClr val="E6B8B7"/>
                    </a:solidFill>
                  </a:tcPr>
                </a:tc>
                <a:tc>
                  <a:txBody>
                    <a:bodyPr/>
                    <a:lstStyle/>
                    <a:p>
                      <a:pPr algn="ctr" fontAlgn="b"/>
                      <a:r>
                        <a:rPr lang="es-ES" sz="3600" b="0" i="0" u="none" strike="noStrike">
                          <a:solidFill>
                            <a:srgbClr val="000000"/>
                          </a:solidFill>
                          <a:effectLst/>
                          <a:latin typeface="Calibri"/>
                        </a:rPr>
                        <a:t>.86</a:t>
                      </a:r>
                    </a:p>
                  </a:txBody>
                  <a:tcPr marL="9525" marR="9525" marT="9525" marB="0" anchor="b">
                    <a:lnL>
                      <a:noFill/>
                    </a:lnL>
                    <a:lnR>
                      <a:noFill/>
                    </a:lnR>
                    <a:lnT>
                      <a:noFill/>
                    </a:lnT>
                    <a:lnB>
                      <a:noFill/>
                    </a:lnB>
                    <a:solidFill>
                      <a:srgbClr val="E6B8B7"/>
                    </a:solidFill>
                  </a:tcPr>
                </a:tc>
                <a:extLst>
                  <a:ext uri="{0D108BD9-81ED-4DB2-BD59-A6C34878D82A}">
                    <a16:rowId xmlns:a16="http://schemas.microsoft.com/office/drawing/2014/main" val="10005"/>
                  </a:ext>
                </a:extLst>
              </a:tr>
              <a:tr h="547372">
                <a:tc>
                  <a:txBody>
                    <a:bodyPr/>
                    <a:lstStyle/>
                    <a:p>
                      <a:pPr algn="l" fontAlgn="b"/>
                      <a:r>
                        <a:rPr lang="es-ES" sz="3600" b="0" i="1" u="none" strike="noStrike">
                          <a:solidFill>
                            <a:srgbClr val="000000"/>
                          </a:solidFill>
                          <a:effectLst/>
                          <a:latin typeface="Calibri"/>
                        </a:rPr>
                        <a:t>Academic/Occupational Consequences (AOC)</a:t>
                      </a:r>
                    </a:p>
                  </a:txBody>
                  <a:tcPr marL="9525" marR="9525" marT="9525" marB="0" anchor="b">
                    <a:lnL>
                      <a:noFill/>
                    </a:lnL>
                    <a:lnR>
                      <a:noFill/>
                    </a:lnR>
                    <a:lnT>
                      <a:noFill/>
                    </a:lnT>
                    <a:lnB>
                      <a:noFill/>
                    </a:lnB>
                    <a:solidFill>
                      <a:srgbClr val="E6B8B7"/>
                    </a:solidFill>
                  </a:tcPr>
                </a:tc>
                <a:tc>
                  <a:txBody>
                    <a:bodyPr/>
                    <a:lstStyle/>
                    <a:p>
                      <a:pPr algn="ctr" fontAlgn="b"/>
                      <a:r>
                        <a:rPr lang="es-ES" sz="3600" b="0" i="0" u="none" strike="noStrike">
                          <a:solidFill>
                            <a:srgbClr val="000000"/>
                          </a:solidFill>
                          <a:effectLst/>
                          <a:latin typeface="Calibri"/>
                        </a:rPr>
                        <a:t>.74 to .93</a:t>
                      </a:r>
                    </a:p>
                  </a:txBody>
                  <a:tcPr marL="9525" marR="9525" marT="9525" marB="0" anchor="b">
                    <a:lnL>
                      <a:noFill/>
                    </a:lnL>
                    <a:lnR>
                      <a:noFill/>
                    </a:lnR>
                    <a:lnT>
                      <a:noFill/>
                    </a:lnT>
                    <a:lnB>
                      <a:noFill/>
                    </a:lnB>
                    <a:solidFill>
                      <a:srgbClr val="E6B8B7"/>
                    </a:solidFill>
                  </a:tcPr>
                </a:tc>
                <a:tc>
                  <a:txBody>
                    <a:bodyPr/>
                    <a:lstStyle/>
                    <a:p>
                      <a:pPr algn="ctr" fontAlgn="b"/>
                      <a:r>
                        <a:rPr lang="es-ES" sz="3600" b="0" i="0" u="none" strike="noStrike">
                          <a:solidFill>
                            <a:srgbClr val="000000"/>
                          </a:solidFill>
                          <a:effectLst/>
                          <a:latin typeface="Calibri"/>
                        </a:rPr>
                        <a:t>.90</a:t>
                      </a:r>
                    </a:p>
                  </a:txBody>
                  <a:tcPr marL="9525" marR="9525" marT="9525" marB="0" anchor="b">
                    <a:lnL>
                      <a:noFill/>
                    </a:lnL>
                    <a:lnR>
                      <a:noFill/>
                    </a:lnR>
                    <a:lnT>
                      <a:noFill/>
                    </a:lnT>
                    <a:lnB>
                      <a:noFill/>
                    </a:lnB>
                    <a:solidFill>
                      <a:srgbClr val="E6B8B7"/>
                    </a:solidFill>
                  </a:tcPr>
                </a:tc>
                <a:extLst>
                  <a:ext uri="{0D108BD9-81ED-4DB2-BD59-A6C34878D82A}">
                    <a16:rowId xmlns:a16="http://schemas.microsoft.com/office/drawing/2014/main" val="10006"/>
                  </a:ext>
                </a:extLst>
              </a:tr>
              <a:tr h="547372">
                <a:tc>
                  <a:txBody>
                    <a:bodyPr/>
                    <a:lstStyle/>
                    <a:p>
                      <a:pPr algn="l" fontAlgn="b"/>
                      <a:r>
                        <a:rPr lang="es-ES" sz="3600" b="0" i="1" u="none" strike="noStrike">
                          <a:solidFill>
                            <a:srgbClr val="000000"/>
                          </a:solidFill>
                          <a:effectLst/>
                          <a:latin typeface="Calibri"/>
                        </a:rPr>
                        <a:t>Physical Dependence (PD)</a:t>
                      </a:r>
                    </a:p>
                  </a:txBody>
                  <a:tcPr marL="9525" marR="9525" marT="9525" marB="0" anchor="b">
                    <a:lnL>
                      <a:noFill/>
                    </a:lnL>
                    <a:lnR>
                      <a:noFill/>
                    </a:lnR>
                    <a:lnT>
                      <a:noFill/>
                    </a:lnT>
                    <a:lnB>
                      <a:noFill/>
                    </a:lnB>
                    <a:solidFill>
                      <a:srgbClr val="E6B8B7"/>
                    </a:solidFill>
                  </a:tcPr>
                </a:tc>
                <a:tc>
                  <a:txBody>
                    <a:bodyPr/>
                    <a:lstStyle/>
                    <a:p>
                      <a:pPr algn="ctr" fontAlgn="b"/>
                      <a:r>
                        <a:rPr lang="es-ES" sz="3600" b="0" i="0" u="none" strike="noStrike">
                          <a:solidFill>
                            <a:srgbClr val="000000"/>
                          </a:solidFill>
                          <a:effectLst/>
                          <a:latin typeface="Calibri"/>
                        </a:rPr>
                        <a:t>.68 to .85</a:t>
                      </a:r>
                    </a:p>
                  </a:txBody>
                  <a:tcPr marL="9525" marR="9525" marT="9525" marB="0" anchor="b">
                    <a:lnL>
                      <a:noFill/>
                    </a:lnL>
                    <a:lnR>
                      <a:noFill/>
                    </a:lnR>
                    <a:lnT>
                      <a:noFill/>
                    </a:lnT>
                    <a:lnB>
                      <a:noFill/>
                    </a:lnB>
                    <a:solidFill>
                      <a:srgbClr val="E6B8B7"/>
                    </a:solidFill>
                  </a:tcPr>
                </a:tc>
                <a:tc>
                  <a:txBody>
                    <a:bodyPr/>
                    <a:lstStyle/>
                    <a:p>
                      <a:pPr algn="ctr" fontAlgn="b"/>
                      <a:r>
                        <a:rPr lang="es-ES" sz="3600" b="0" i="0" u="none" strike="noStrike">
                          <a:solidFill>
                            <a:srgbClr val="000000"/>
                          </a:solidFill>
                          <a:effectLst/>
                          <a:latin typeface="Calibri"/>
                        </a:rPr>
                        <a:t>.83</a:t>
                      </a:r>
                    </a:p>
                  </a:txBody>
                  <a:tcPr marL="9525" marR="9525" marT="9525" marB="0" anchor="b">
                    <a:lnL>
                      <a:noFill/>
                    </a:lnL>
                    <a:lnR>
                      <a:noFill/>
                    </a:lnR>
                    <a:lnT>
                      <a:noFill/>
                    </a:lnT>
                    <a:lnB>
                      <a:noFill/>
                    </a:lnB>
                    <a:solidFill>
                      <a:srgbClr val="E6B8B7"/>
                    </a:solidFill>
                  </a:tcPr>
                </a:tc>
                <a:extLst>
                  <a:ext uri="{0D108BD9-81ED-4DB2-BD59-A6C34878D82A}">
                    <a16:rowId xmlns:a16="http://schemas.microsoft.com/office/drawing/2014/main" val="10007"/>
                  </a:ext>
                </a:extLst>
              </a:tr>
              <a:tr h="547372">
                <a:tc>
                  <a:txBody>
                    <a:bodyPr/>
                    <a:lstStyle/>
                    <a:p>
                      <a:pPr algn="l" fontAlgn="b"/>
                      <a:r>
                        <a:rPr lang="es-ES" sz="3600" b="0" i="1" u="none" strike="noStrike" dirty="0" err="1">
                          <a:solidFill>
                            <a:srgbClr val="000000"/>
                          </a:solidFill>
                          <a:effectLst/>
                          <a:latin typeface="Calibri"/>
                        </a:rPr>
                        <a:t>Blackout</a:t>
                      </a:r>
                      <a:r>
                        <a:rPr lang="es-ES" sz="3600" b="0" i="1" u="none" strike="noStrike" dirty="0">
                          <a:solidFill>
                            <a:srgbClr val="000000"/>
                          </a:solidFill>
                          <a:effectLst/>
                          <a:latin typeface="Calibri"/>
                        </a:rPr>
                        <a:t> (BLK)</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ES" sz="3600" b="0" i="0" u="none" strike="noStrike">
                          <a:solidFill>
                            <a:srgbClr val="000000"/>
                          </a:solidFill>
                          <a:effectLst/>
                          <a:latin typeface="Calibri"/>
                        </a:rPr>
                        <a:t>.35 to .76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ES" sz="3600" b="0" i="0" u="none" strike="noStrike" dirty="0">
                          <a:solidFill>
                            <a:srgbClr val="000000"/>
                          </a:solidFill>
                          <a:effectLst/>
                          <a:latin typeface="Calibri"/>
                        </a:rPr>
                        <a:t>.75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6B8B7"/>
                    </a:solidFill>
                  </a:tcPr>
                </a:tc>
                <a:extLst>
                  <a:ext uri="{0D108BD9-81ED-4DB2-BD59-A6C34878D82A}">
                    <a16:rowId xmlns:a16="http://schemas.microsoft.com/office/drawing/2014/main" val="10008"/>
                  </a:ext>
                </a:extLst>
              </a:tr>
            </a:tbl>
          </a:graphicData>
        </a:graphic>
      </p:graphicFrame>
      <p:sp>
        <p:nvSpPr>
          <p:cNvPr id="23" name="22 CuadroTexto"/>
          <p:cNvSpPr txBox="1"/>
          <p:nvPr/>
        </p:nvSpPr>
        <p:spPr>
          <a:xfrm>
            <a:off x="22295675" y="15494139"/>
            <a:ext cx="20050639" cy="707886"/>
          </a:xfrm>
          <a:prstGeom prst="rect">
            <a:avLst/>
          </a:prstGeom>
          <a:noFill/>
        </p:spPr>
        <p:txBody>
          <a:bodyPr wrap="square" rtlCol="0">
            <a:spAutoFit/>
          </a:bodyPr>
          <a:lstStyle/>
          <a:p>
            <a:r>
              <a:rPr lang="es-AR" sz="4000" b="1" dirty="0" err="1">
                <a:latin typeface="Calibri" panose="020F0502020204030204" pitchFamily="34" charset="0"/>
                <a:cs typeface="Calibri" panose="020F0502020204030204" pitchFamily="34" charset="0"/>
              </a:rPr>
              <a:t>Table</a:t>
            </a:r>
            <a:r>
              <a:rPr lang="es-AR" sz="4000" b="1" dirty="0">
                <a:latin typeface="Calibri" panose="020F0502020204030204" pitchFamily="34" charset="0"/>
                <a:cs typeface="Calibri" panose="020F0502020204030204" pitchFamily="34" charset="0"/>
              </a:rPr>
              <a:t> 1. </a:t>
            </a:r>
            <a:r>
              <a:rPr lang="es-AR" sz="4000" i="1" dirty="0" err="1">
                <a:latin typeface="Calibri" panose="020F0502020204030204" pitchFamily="34" charset="0"/>
                <a:cs typeface="Calibri" panose="020F0502020204030204" pitchFamily="34" charset="0"/>
              </a:rPr>
              <a:t>Range</a:t>
            </a:r>
            <a:r>
              <a:rPr lang="es-AR" sz="4000" i="1" dirty="0">
                <a:latin typeface="Calibri" panose="020F0502020204030204" pitchFamily="34" charset="0"/>
                <a:cs typeface="Calibri" panose="020F0502020204030204" pitchFamily="34" charset="0"/>
              </a:rPr>
              <a:t> of </a:t>
            </a:r>
            <a:r>
              <a:rPr lang="es-AR" sz="4000" i="1" dirty="0" err="1">
                <a:latin typeface="Calibri" panose="020F0502020204030204" pitchFamily="34" charset="0"/>
                <a:cs typeface="Calibri" panose="020F0502020204030204" pitchFamily="34" charset="0"/>
              </a:rPr>
              <a:t>standarized</a:t>
            </a:r>
            <a:r>
              <a:rPr lang="es-AR" sz="4000" i="1" dirty="0">
                <a:latin typeface="Calibri" panose="020F0502020204030204" pitchFamily="34" charset="0"/>
                <a:cs typeface="Calibri" panose="020F0502020204030204" pitchFamily="34" charset="0"/>
              </a:rPr>
              <a:t> factor </a:t>
            </a:r>
            <a:r>
              <a:rPr lang="es-AR" sz="4000" i="1" dirty="0" err="1">
                <a:latin typeface="Calibri" panose="020F0502020204030204" pitchFamily="34" charset="0"/>
                <a:cs typeface="Calibri" panose="020F0502020204030204" pitchFamily="34" charset="0"/>
              </a:rPr>
              <a:t>loadings</a:t>
            </a:r>
            <a:r>
              <a:rPr lang="es-AR" sz="4000" i="1" dirty="0">
                <a:latin typeface="Calibri" panose="020F0502020204030204" pitchFamily="34" charset="0"/>
                <a:cs typeface="Calibri" panose="020F0502020204030204" pitchFamily="34" charset="0"/>
              </a:rPr>
              <a:t> and </a:t>
            </a:r>
            <a:r>
              <a:rPr lang="es-AR" sz="4000" i="1" dirty="0" err="1">
                <a:latin typeface="Calibri" panose="020F0502020204030204" pitchFamily="34" charset="0"/>
                <a:cs typeface="Calibri" panose="020F0502020204030204" pitchFamily="34" charset="0"/>
              </a:rPr>
              <a:t>internal</a:t>
            </a:r>
            <a:r>
              <a:rPr lang="es-AR" sz="4000" i="1" dirty="0">
                <a:latin typeface="Calibri" panose="020F0502020204030204" pitchFamily="34" charset="0"/>
                <a:cs typeface="Calibri" panose="020F0502020204030204" pitchFamily="34" charset="0"/>
              </a:rPr>
              <a:t> </a:t>
            </a:r>
            <a:r>
              <a:rPr lang="es-AR" sz="4000" i="1" dirty="0" err="1">
                <a:latin typeface="Calibri" panose="020F0502020204030204" pitchFamily="34" charset="0"/>
                <a:cs typeface="Calibri" panose="020F0502020204030204" pitchFamily="34" charset="0"/>
              </a:rPr>
              <a:t>consistency</a:t>
            </a:r>
            <a:r>
              <a:rPr lang="es-AR" sz="4000" i="1" dirty="0">
                <a:latin typeface="Calibri" panose="020F0502020204030204" pitchFamily="34" charset="0"/>
                <a:cs typeface="Calibri" panose="020F0502020204030204" pitchFamily="34" charset="0"/>
              </a:rPr>
              <a:t> of S-MACQ</a:t>
            </a:r>
            <a:endParaRPr lang="es-ES" sz="4000" i="1" dirty="0">
              <a:latin typeface="Calibri" panose="020F0502020204030204" pitchFamily="34" charset="0"/>
              <a:cs typeface="Calibri" panose="020F0502020204030204" pitchFamily="34" charset="0"/>
            </a:endParaRPr>
          </a:p>
        </p:txBody>
      </p:sp>
      <p:graphicFrame>
        <p:nvGraphicFramePr>
          <p:cNvPr id="24" name="23 Tabla"/>
          <p:cNvGraphicFramePr>
            <a:graphicFrameLocks noGrp="1"/>
          </p:cNvGraphicFramePr>
          <p:nvPr>
            <p:extLst>
              <p:ext uri="{D42A27DB-BD31-4B8C-83A1-F6EECF244321}">
                <p14:modId xmlns:p14="http://schemas.microsoft.com/office/powerpoint/2010/main" val="3793387379"/>
              </p:ext>
            </p:extLst>
          </p:nvPr>
        </p:nvGraphicFramePr>
        <p:xfrm>
          <a:off x="22394785" y="23354713"/>
          <a:ext cx="19951528" cy="7680960"/>
        </p:xfrm>
        <a:graphic>
          <a:graphicData uri="http://schemas.openxmlformats.org/drawingml/2006/table">
            <a:tbl>
              <a:tblPr firstRow="1" firstCol="1" bandRow="1"/>
              <a:tblGrid>
                <a:gridCol w="4874841">
                  <a:extLst>
                    <a:ext uri="{9D8B030D-6E8A-4147-A177-3AD203B41FA5}">
                      <a16:colId xmlns:a16="http://schemas.microsoft.com/office/drawing/2014/main" val="20000"/>
                    </a:ext>
                  </a:extLst>
                </a:gridCol>
                <a:gridCol w="970223">
                  <a:extLst>
                    <a:ext uri="{9D8B030D-6E8A-4147-A177-3AD203B41FA5}">
                      <a16:colId xmlns:a16="http://schemas.microsoft.com/office/drawing/2014/main" val="20001"/>
                    </a:ext>
                  </a:extLst>
                </a:gridCol>
                <a:gridCol w="1090900">
                  <a:extLst>
                    <a:ext uri="{9D8B030D-6E8A-4147-A177-3AD203B41FA5}">
                      <a16:colId xmlns:a16="http://schemas.microsoft.com/office/drawing/2014/main" val="20002"/>
                    </a:ext>
                  </a:extLst>
                </a:gridCol>
                <a:gridCol w="1128517">
                  <a:extLst>
                    <a:ext uri="{9D8B030D-6E8A-4147-A177-3AD203B41FA5}">
                      <a16:colId xmlns:a16="http://schemas.microsoft.com/office/drawing/2014/main" val="20003"/>
                    </a:ext>
                  </a:extLst>
                </a:gridCol>
                <a:gridCol w="940431">
                  <a:extLst>
                    <a:ext uri="{9D8B030D-6E8A-4147-A177-3AD203B41FA5}">
                      <a16:colId xmlns:a16="http://schemas.microsoft.com/office/drawing/2014/main" val="20004"/>
                    </a:ext>
                  </a:extLst>
                </a:gridCol>
                <a:gridCol w="1166135">
                  <a:extLst>
                    <a:ext uri="{9D8B030D-6E8A-4147-A177-3AD203B41FA5}">
                      <a16:colId xmlns:a16="http://schemas.microsoft.com/office/drawing/2014/main" val="20005"/>
                    </a:ext>
                  </a:extLst>
                </a:gridCol>
                <a:gridCol w="1053280">
                  <a:extLst>
                    <a:ext uri="{9D8B030D-6E8A-4147-A177-3AD203B41FA5}">
                      <a16:colId xmlns:a16="http://schemas.microsoft.com/office/drawing/2014/main" val="20006"/>
                    </a:ext>
                  </a:extLst>
                </a:gridCol>
                <a:gridCol w="978048">
                  <a:extLst>
                    <a:ext uri="{9D8B030D-6E8A-4147-A177-3AD203B41FA5}">
                      <a16:colId xmlns:a16="http://schemas.microsoft.com/office/drawing/2014/main" val="20007"/>
                    </a:ext>
                  </a:extLst>
                </a:gridCol>
                <a:gridCol w="978048">
                  <a:extLst>
                    <a:ext uri="{9D8B030D-6E8A-4147-A177-3AD203B41FA5}">
                      <a16:colId xmlns:a16="http://schemas.microsoft.com/office/drawing/2014/main" val="20008"/>
                    </a:ext>
                  </a:extLst>
                </a:gridCol>
                <a:gridCol w="1956098">
                  <a:extLst>
                    <a:ext uri="{9D8B030D-6E8A-4147-A177-3AD203B41FA5}">
                      <a16:colId xmlns:a16="http://schemas.microsoft.com/office/drawing/2014/main" val="20009"/>
                    </a:ext>
                  </a:extLst>
                </a:gridCol>
                <a:gridCol w="2257034">
                  <a:extLst>
                    <a:ext uri="{9D8B030D-6E8A-4147-A177-3AD203B41FA5}">
                      <a16:colId xmlns:a16="http://schemas.microsoft.com/office/drawing/2014/main" val="20010"/>
                    </a:ext>
                  </a:extLst>
                </a:gridCol>
                <a:gridCol w="2557973">
                  <a:extLst>
                    <a:ext uri="{9D8B030D-6E8A-4147-A177-3AD203B41FA5}">
                      <a16:colId xmlns:a16="http://schemas.microsoft.com/office/drawing/2014/main" val="20011"/>
                    </a:ext>
                  </a:extLst>
                </a:gridCol>
              </a:tblGrid>
              <a:tr h="540060">
                <a:tc>
                  <a:txBody>
                    <a:bodyPr/>
                    <a:lstStyle/>
                    <a:p>
                      <a:pPr>
                        <a:lnSpc>
                          <a:spcPct val="100000"/>
                        </a:lnSpc>
                        <a:spcAft>
                          <a:spcPts val="0"/>
                        </a:spcAft>
                      </a:pPr>
                      <a:r>
                        <a:rPr lang="en-US" sz="36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gridSpan="8">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S-MACQ Subscales</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0"/>
                  </a:ext>
                </a:extLst>
              </a:tr>
              <a:tr h="540060">
                <a:tc>
                  <a:txBody>
                    <a:bodyPr/>
                    <a:lstStyle/>
                    <a:p>
                      <a:pPr>
                        <a:lnSpc>
                          <a:spcPct val="100000"/>
                        </a:lnSpc>
                        <a:spcAft>
                          <a:spcPts val="0"/>
                        </a:spcAft>
                      </a:pPr>
                      <a:r>
                        <a:rPr lang="en-US" sz="36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SI</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IC</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SP</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SC</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RB</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AO</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PD</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BO</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n-US" sz="3600" b="1">
                          <a:effectLst/>
                          <a:latin typeface="Calibri" panose="020F0502020204030204" pitchFamily="34" charset="0"/>
                          <a:ea typeface="Times New Roman"/>
                          <a:cs typeface="Calibri" panose="020F0502020204030204" pitchFamily="34" charset="0"/>
                        </a:rPr>
                        <a:t>S-MACQ</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n-US" sz="3600" b="1">
                          <a:effectLst/>
                          <a:latin typeface="Calibri" panose="020F0502020204030204" pitchFamily="34" charset="0"/>
                          <a:ea typeface="Times New Roman"/>
                          <a:cs typeface="Calibri" panose="020F0502020204030204" pitchFamily="34" charset="0"/>
                        </a:rPr>
                        <a:t>SB-MACQ</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Difference</a:t>
                      </a:r>
                      <a:r>
                        <a:rPr lang="es-AR" sz="3600" b="1" baseline="30000">
                          <a:solidFill>
                            <a:srgbClr val="000000"/>
                          </a:solidFill>
                          <a:effectLst/>
                          <a:latin typeface="Calibri" panose="020F0502020204030204" pitchFamily="34" charset="0"/>
                          <a:ea typeface="Times New Roman"/>
                          <a:cs typeface="Calibri" panose="020F0502020204030204" pitchFamily="34" charset="0"/>
                        </a:rPr>
                        <a:t>1</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1"/>
                  </a:ext>
                </a:extLst>
              </a:tr>
              <a:tr h="540060">
                <a:tc>
                  <a:txBody>
                    <a:bodyPr/>
                    <a:lstStyle/>
                    <a:p>
                      <a:pP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CUDIT</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.29</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.65</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.39</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.57</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.27</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.53</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.55</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.29</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.65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.64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p = .90</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solidFill>
                      <a:srgbClr val="CC99FF"/>
                    </a:solidFill>
                  </a:tcPr>
                </a:tc>
                <a:extLst>
                  <a:ext uri="{0D108BD9-81ED-4DB2-BD59-A6C34878D82A}">
                    <a16:rowId xmlns:a16="http://schemas.microsoft.com/office/drawing/2014/main" val="10002"/>
                  </a:ext>
                </a:extLst>
              </a:tr>
              <a:tr h="540060">
                <a:tc>
                  <a:txBody>
                    <a:bodyPr/>
                    <a:lstStyle/>
                    <a:p>
                      <a:pP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Marijuana Motives</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extLst>
                  <a:ext uri="{0D108BD9-81ED-4DB2-BD59-A6C34878D82A}">
                    <a16:rowId xmlns:a16="http://schemas.microsoft.com/office/drawing/2014/main" val="10003"/>
                  </a:ext>
                </a:extLst>
              </a:tr>
              <a:tr h="540060">
                <a:tc>
                  <a:txBody>
                    <a:bodyPr/>
                    <a:lstStyle/>
                    <a:p>
                      <a:pP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Social</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.28</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.27</a:t>
                      </a:r>
                      <a:r>
                        <a:rPr lang="es-AR" sz="3600" b="1" baseline="300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.12</a:t>
                      </a:r>
                      <a:r>
                        <a:rPr lang="es-AR" sz="3600" baseline="30000" dirty="0">
                          <a:solidFill>
                            <a:srgbClr val="000000"/>
                          </a:solidFill>
                          <a:effectLst/>
                          <a:latin typeface="Calibri" panose="020F0502020204030204" pitchFamily="34" charset="0"/>
                          <a:ea typeface="Times New Roman"/>
                          <a:cs typeface="Calibri" panose="020F0502020204030204" pitchFamily="34" charset="0"/>
                        </a:rPr>
                        <a:t>*</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.28</a:t>
                      </a:r>
                      <a:r>
                        <a:rPr lang="es-AR" sz="3600" b="1" baseline="300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.18</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.29</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.25</a:t>
                      </a:r>
                      <a:r>
                        <a:rPr lang="es-AR" sz="3600" b="1" baseline="300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.28</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.37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effectLst/>
                          <a:latin typeface="Calibri" panose="020F0502020204030204" pitchFamily="34" charset="0"/>
                          <a:ea typeface="Times New Roman"/>
                          <a:cs typeface="Calibri" panose="020F0502020204030204" pitchFamily="34" charset="0"/>
                        </a:rPr>
                        <a:t>.27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effectLst/>
                          <a:latin typeface="Calibri" panose="020F0502020204030204" pitchFamily="34" charset="0"/>
                          <a:ea typeface="Times New Roman"/>
                          <a:cs typeface="Calibri" panose="020F0502020204030204" pitchFamily="34" charset="0"/>
                        </a:rPr>
                        <a:t>p = .17</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extLst>
                  <a:ext uri="{0D108BD9-81ED-4DB2-BD59-A6C34878D82A}">
                    <a16:rowId xmlns:a16="http://schemas.microsoft.com/office/drawing/2014/main" val="10004"/>
                  </a:ext>
                </a:extLst>
              </a:tr>
              <a:tr h="540060">
                <a:tc>
                  <a:txBody>
                    <a:bodyPr/>
                    <a:lstStyle/>
                    <a:p>
                      <a:pP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Coping</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.18</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.38</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.22</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.36</a:t>
                      </a:r>
                      <a:r>
                        <a:rPr lang="es-AR" sz="3600" b="1" baseline="300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.10</a:t>
                      </a:r>
                      <a:r>
                        <a:rPr lang="es-AR" sz="3600" baseline="30000" dirty="0">
                          <a:solidFill>
                            <a:srgbClr val="000000"/>
                          </a:solidFill>
                          <a:effectLst/>
                          <a:latin typeface="Calibri" panose="020F0502020204030204" pitchFamily="34" charset="0"/>
                          <a:ea typeface="Times New Roman"/>
                          <a:cs typeface="Calibri" panose="020F0502020204030204" pitchFamily="34" charset="0"/>
                        </a:rPr>
                        <a:t>*</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.27</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.44</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.15</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.40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effectLst/>
                          <a:latin typeface="Calibri" panose="020F0502020204030204" pitchFamily="34" charset="0"/>
                          <a:ea typeface="Times New Roman"/>
                          <a:cs typeface="Calibri" panose="020F0502020204030204" pitchFamily="34" charset="0"/>
                        </a:rPr>
                        <a:t>.33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effectLst/>
                          <a:latin typeface="Calibri" panose="020F0502020204030204" pitchFamily="34" charset="0"/>
                          <a:ea typeface="Times New Roman"/>
                          <a:cs typeface="Calibri" panose="020F0502020204030204" pitchFamily="34" charset="0"/>
                        </a:rPr>
                        <a:t>p = .27</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extLst>
                  <a:ext uri="{0D108BD9-81ED-4DB2-BD59-A6C34878D82A}">
                    <a16:rowId xmlns:a16="http://schemas.microsoft.com/office/drawing/2014/main" val="10005"/>
                  </a:ext>
                </a:extLst>
              </a:tr>
              <a:tr h="540060">
                <a:tc>
                  <a:txBody>
                    <a:bodyPr/>
                    <a:lstStyle/>
                    <a:p>
                      <a:pP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Conformity</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.09</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.01</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.18</a:t>
                      </a:r>
                      <a:r>
                        <a:rPr lang="es-AR" sz="3600" b="1" baseline="300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-.01</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.07</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-.01</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-.09</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-.01</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.05</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effectLst/>
                          <a:latin typeface="Calibri" panose="020F0502020204030204" pitchFamily="34" charset="0"/>
                          <a:ea typeface="Times New Roman"/>
                          <a:cs typeface="Calibri" panose="020F0502020204030204" pitchFamily="34" charset="0"/>
                        </a:rPr>
                        <a:t>.04</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effectLst/>
                          <a:latin typeface="Calibri" panose="020F0502020204030204" pitchFamily="34" charset="0"/>
                          <a:ea typeface="Times New Roman"/>
                          <a:cs typeface="Calibri" panose="020F0502020204030204" pitchFamily="34" charset="0"/>
                        </a:rPr>
                        <a:t>p = .95</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extLst>
                  <a:ext uri="{0D108BD9-81ED-4DB2-BD59-A6C34878D82A}">
                    <a16:rowId xmlns:a16="http://schemas.microsoft.com/office/drawing/2014/main" val="10006"/>
                  </a:ext>
                </a:extLst>
              </a:tr>
              <a:tr h="540060">
                <a:tc>
                  <a:txBody>
                    <a:bodyPr/>
                    <a:lstStyle/>
                    <a:p>
                      <a:pP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Enhancement</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.16</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.24</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.08</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.29</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.13</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.26</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.28</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.24</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.32</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effectLst/>
                          <a:latin typeface="Calibri" panose="020F0502020204030204" pitchFamily="34" charset="0"/>
                          <a:ea typeface="Times New Roman"/>
                          <a:cs typeface="Calibri" panose="020F0502020204030204" pitchFamily="34" charset="0"/>
                        </a:rPr>
                        <a:t>.21</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effectLst/>
                          <a:latin typeface="Calibri" panose="020F0502020204030204" pitchFamily="34" charset="0"/>
                          <a:ea typeface="Times New Roman"/>
                          <a:cs typeface="Calibri" panose="020F0502020204030204" pitchFamily="34" charset="0"/>
                        </a:rPr>
                        <a:t>P = .12</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extLst>
                  <a:ext uri="{0D108BD9-81ED-4DB2-BD59-A6C34878D82A}">
                    <a16:rowId xmlns:a16="http://schemas.microsoft.com/office/drawing/2014/main" val="10007"/>
                  </a:ext>
                </a:extLst>
              </a:tr>
              <a:tr h="540060">
                <a:tc>
                  <a:txBody>
                    <a:bodyPr/>
                    <a:lstStyle/>
                    <a:p>
                      <a:pP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Expansion</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.12</a:t>
                      </a:r>
                      <a:r>
                        <a:rPr lang="es-AR" sz="3600" baseline="30000">
                          <a:solidFill>
                            <a:srgbClr val="000000"/>
                          </a:solidFill>
                          <a:effectLst/>
                          <a:latin typeface="Calibri" panose="020F0502020204030204" pitchFamily="34" charset="0"/>
                          <a:ea typeface="Times New Roman"/>
                          <a:cs typeface="Calibri" panose="020F0502020204030204" pitchFamily="34" charset="0"/>
                        </a:rPr>
                        <a:t>*</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.28</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.06</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.27</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.07</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.28</a:t>
                      </a:r>
                      <a:r>
                        <a:rPr lang="es-AR" sz="3600" b="1" baseline="300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.30</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.17</a:t>
                      </a:r>
                      <a:r>
                        <a:rPr lang="es-AR" sz="3600" b="1" baseline="300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.29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effectLst/>
                          <a:latin typeface="Calibri" panose="020F0502020204030204" pitchFamily="34" charset="0"/>
                          <a:ea typeface="Times New Roman"/>
                          <a:cs typeface="Calibri" panose="020F0502020204030204" pitchFamily="34" charset="0"/>
                        </a:rPr>
                        <a:t>.16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effectLst/>
                          <a:latin typeface="Calibri" panose="020F0502020204030204" pitchFamily="34" charset="0"/>
                          <a:ea typeface="Times New Roman"/>
                          <a:cs typeface="Calibri" panose="020F0502020204030204" pitchFamily="34" charset="0"/>
                        </a:rPr>
                        <a:t>p = .08</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extLst>
                  <a:ext uri="{0D108BD9-81ED-4DB2-BD59-A6C34878D82A}">
                    <a16:rowId xmlns:a16="http://schemas.microsoft.com/office/drawing/2014/main" val="10008"/>
                  </a:ext>
                </a:extLst>
              </a:tr>
              <a:tr h="540060">
                <a:tc>
                  <a:txBody>
                    <a:bodyPr/>
                    <a:lstStyle/>
                    <a:p>
                      <a:pP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Marijuana outcomes</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extLst>
                  <a:ext uri="{0D108BD9-81ED-4DB2-BD59-A6C34878D82A}">
                    <a16:rowId xmlns:a16="http://schemas.microsoft.com/office/drawing/2014/main" val="10009"/>
                  </a:ext>
                </a:extLst>
              </a:tr>
              <a:tr h="540060">
                <a:tc>
                  <a:txBody>
                    <a:bodyPr/>
                    <a:lstStyle/>
                    <a:p>
                      <a:pP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Days Lifetime</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.10</a:t>
                      </a:r>
                      <a:r>
                        <a:rPr lang="es-AR" sz="3600" baseline="30000">
                          <a:solidFill>
                            <a:srgbClr val="000000"/>
                          </a:solidFill>
                          <a:effectLst/>
                          <a:latin typeface="Calibri" panose="020F0502020204030204" pitchFamily="34" charset="0"/>
                          <a:ea typeface="Times New Roman"/>
                          <a:cs typeface="Calibri" panose="020F0502020204030204" pitchFamily="34" charset="0"/>
                        </a:rPr>
                        <a:t>*</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.27</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.02</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.23</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.08</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.27</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.35</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.06</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.25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.18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effectLst/>
                          <a:latin typeface="Calibri" panose="020F0502020204030204" pitchFamily="34" charset="0"/>
                          <a:ea typeface="Times New Roman"/>
                          <a:cs typeface="Calibri" panose="020F0502020204030204" pitchFamily="34" charset="0"/>
                        </a:rPr>
                        <a:t>p = .</a:t>
                      </a:r>
                      <a:r>
                        <a:rPr lang="es-AR" sz="3600" dirty="0">
                          <a:solidFill>
                            <a:srgbClr val="000000"/>
                          </a:solidFill>
                          <a:effectLst/>
                          <a:latin typeface="Calibri" panose="020F0502020204030204" pitchFamily="34" charset="0"/>
                          <a:ea typeface="Times New Roman"/>
                          <a:cs typeface="Calibri" panose="020F0502020204030204" pitchFamily="34" charset="0"/>
                        </a:rPr>
                        <a:t>36</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extLst>
                  <a:ext uri="{0D108BD9-81ED-4DB2-BD59-A6C34878D82A}">
                    <a16:rowId xmlns:a16="http://schemas.microsoft.com/office/drawing/2014/main" val="10010"/>
                  </a:ext>
                </a:extLst>
              </a:tr>
              <a:tr h="540060">
                <a:tc>
                  <a:txBody>
                    <a:bodyPr/>
                    <a:lstStyle/>
                    <a:p>
                      <a:pP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Freq 12 M</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.10</a:t>
                      </a:r>
                      <a:r>
                        <a:rPr lang="es-AR" sz="3600" baseline="30000">
                          <a:solidFill>
                            <a:srgbClr val="000000"/>
                          </a:solidFill>
                          <a:effectLst/>
                          <a:latin typeface="Calibri" panose="020F0502020204030204" pitchFamily="34" charset="0"/>
                          <a:ea typeface="Times New Roman"/>
                          <a:cs typeface="Calibri" panose="020F0502020204030204" pitchFamily="34" charset="0"/>
                        </a:rPr>
                        <a:t>*</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.47</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.06</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.42</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.15</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.35</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.42</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.19</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.42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.35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effectLst/>
                          <a:latin typeface="Calibri" panose="020F0502020204030204" pitchFamily="34" charset="0"/>
                          <a:ea typeface="Times New Roman"/>
                          <a:cs typeface="Calibri" panose="020F0502020204030204" pitchFamily="34" charset="0"/>
                        </a:rPr>
                        <a:t>p = .</a:t>
                      </a:r>
                      <a:r>
                        <a:rPr lang="es-AR" sz="3600" dirty="0">
                          <a:solidFill>
                            <a:srgbClr val="000000"/>
                          </a:solidFill>
                          <a:effectLst/>
                          <a:latin typeface="Calibri" panose="020F0502020204030204" pitchFamily="34" charset="0"/>
                          <a:ea typeface="Times New Roman"/>
                          <a:cs typeface="Calibri" panose="020F0502020204030204" pitchFamily="34" charset="0"/>
                        </a:rPr>
                        <a:t>28</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extLst>
                  <a:ext uri="{0D108BD9-81ED-4DB2-BD59-A6C34878D82A}">
                    <a16:rowId xmlns:a16="http://schemas.microsoft.com/office/drawing/2014/main" val="10011"/>
                  </a:ext>
                </a:extLst>
              </a:tr>
              <a:tr h="540060">
                <a:tc>
                  <a:txBody>
                    <a:bodyPr/>
                    <a:lstStyle/>
                    <a:p>
                      <a:pP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Grams TW</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.09</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.37</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.09</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.30</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a:solidFill>
                            <a:srgbClr val="000000"/>
                          </a:solidFill>
                          <a:effectLst/>
                          <a:latin typeface="Calibri" panose="020F0502020204030204" pitchFamily="34" charset="0"/>
                          <a:ea typeface="Times New Roman"/>
                          <a:cs typeface="Calibri" panose="020F0502020204030204" pitchFamily="34" charset="0"/>
                        </a:rPr>
                        <a:t>.11</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.31</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.36</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.16</a:t>
                      </a:r>
                      <a:r>
                        <a:rPr lang="es-AR" sz="3600" b="1" baseline="30000">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.33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b="1" dirty="0">
                          <a:solidFill>
                            <a:srgbClr val="000000"/>
                          </a:solidFill>
                          <a:effectLst/>
                          <a:latin typeface="Calibri" panose="020F0502020204030204" pitchFamily="34" charset="0"/>
                          <a:ea typeface="Times New Roman"/>
                          <a:cs typeface="Calibri" panose="020F0502020204030204" pitchFamily="34" charset="0"/>
                        </a:rPr>
                        <a:t>.39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tc>
                  <a:txBody>
                    <a:bodyPr/>
                    <a:lstStyle/>
                    <a:p>
                      <a:pPr algn="ctr">
                        <a:lnSpc>
                          <a:spcPct val="100000"/>
                        </a:lnSpc>
                        <a:spcAft>
                          <a:spcPts val="0"/>
                        </a:spcAft>
                      </a:pPr>
                      <a:r>
                        <a:rPr lang="es-AR" sz="3600" dirty="0">
                          <a:effectLst/>
                          <a:latin typeface="Calibri" panose="020F0502020204030204" pitchFamily="34" charset="0"/>
                          <a:ea typeface="Times New Roman"/>
                          <a:cs typeface="Calibri" panose="020F0502020204030204" pitchFamily="34" charset="0"/>
                        </a:rPr>
                        <a:t>p = .</a:t>
                      </a:r>
                      <a:r>
                        <a:rPr lang="es-AR" sz="3600" dirty="0">
                          <a:solidFill>
                            <a:srgbClr val="000000"/>
                          </a:solidFill>
                          <a:effectLst/>
                          <a:latin typeface="Calibri" panose="020F0502020204030204" pitchFamily="34" charset="0"/>
                          <a:ea typeface="Times New Roman"/>
                          <a:cs typeface="Calibri" panose="020F0502020204030204" pitchFamily="34" charset="0"/>
                        </a:rPr>
                        <a:t>43</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a:noFill/>
                    </a:lnB>
                    <a:solidFill>
                      <a:srgbClr val="CC99FF"/>
                    </a:solidFill>
                  </a:tcPr>
                </a:tc>
                <a:extLst>
                  <a:ext uri="{0D108BD9-81ED-4DB2-BD59-A6C34878D82A}">
                    <a16:rowId xmlns:a16="http://schemas.microsoft.com/office/drawing/2014/main" val="10012"/>
                  </a:ext>
                </a:extLst>
              </a:tr>
              <a:tr h="540060">
                <a:tc>
                  <a:txBody>
                    <a:bodyPr/>
                    <a:lstStyle/>
                    <a:p>
                      <a:pPr>
                        <a:lnSpc>
                          <a:spcPct val="100000"/>
                        </a:lnSpc>
                        <a:spcAft>
                          <a:spcPts val="0"/>
                        </a:spcAft>
                      </a:pPr>
                      <a:r>
                        <a:rPr lang="en-US" sz="3600" b="1" dirty="0">
                          <a:effectLst/>
                          <a:latin typeface="Calibri" panose="020F0502020204030204" pitchFamily="34" charset="0"/>
                          <a:ea typeface="Times New Roman"/>
                          <a:cs typeface="Calibri" panose="020F0502020204030204" pitchFamily="34" charset="0"/>
                        </a:rPr>
                        <a:t>SB-MACQ</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effectLst/>
                          <a:latin typeface="Calibri" panose="020F0502020204030204" pitchFamily="34" charset="0"/>
                          <a:ea typeface="Times New Roman"/>
                          <a:cs typeface="Calibri" panose="020F0502020204030204" pitchFamily="34" charset="0"/>
                        </a:rPr>
                        <a:t>.41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effectLst/>
                          <a:latin typeface="Calibri" panose="020F0502020204030204" pitchFamily="34" charset="0"/>
                          <a:ea typeface="Times New Roman"/>
                          <a:cs typeface="Calibri" panose="020F0502020204030204" pitchFamily="34" charset="0"/>
                        </a:rPr>
                        <a:t>.67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effectLst/>
                          <a:latin typeface="Calibri" panose="020F0502020204030204" pitchFamily="34" charset="0"/>
                          <a:ea typeface="Times New Roman"/>
                          <a:cs typeface="Calibri" panose="020F0502020204030204" pitchFamily="34" charset="0"/>
                        </a:rPr>
                        <a:t>.56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dirty="0">
                          <a:effectLst/>
                          <a:latin typeface="Calibri" panose="020F0502020204030204" pitchFamily="34" charset="0"/>
                          <a:ea typeface="Times New Roman"/>
                          <a:cs typeface="Calibri" panose="020F0502020204030204" pitchFamily="34" charset="0"/>
                        </a:rPr>
                        <a:t>.75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effectLst/>
                          <a:latin typeface="Calibri" panose="020F0502020204030204" pitchFamily="34" charset="0"/>
                          <a:ea typeface="Times New Roman"/>
                          <a:cs typeface="Calibri" panose="020F0502020204030204" pitchFamily="34" charset="0"/>
                        </a:rPr>
                        <a:t>.44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effectLst/>
                          <a:latin typeface="Calibri" panose="020F0502020204030204" pitchFamily="34" charset="0"/>
                          <a:ea typeface="Times New Roman"/>
                          <a:cs typeface="Calibri" panose="020F0502020204030204" pitchFamily="34" charset="0"/>
                        </a:rPr>
                        <a:t>.66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effectLst/>
                          <a:latin typeface="Calibri" panose="020F0502020204030204" pitchFamily="34" charset="0"/>
                          <a:ea typeface="Times New Roman"/>
                          <a:cs typeface="Calibri" panose="020F0502020204030204" pitchFamily="34" charset="0"/>
                        </a:rPr>
                        <a:t>.59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effectLst/>
                          <a:latin typeface="Calibri" panose="020F0502020204030204" pitchFamily="34" charset="0"/>
                          <a:ea typeface="Times New Roman"/>
                          <a:cs typeface="Calibri" panose="020F0502020204030204" pitchFamily="34" charset="0"/>
                        </a:rPr>
                        <a:t>.51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effectLst/>
                          <a:latin typeface="Calibri" panose="020F0502020204030204" pitchFamily="34" charset="0"/>
                          <a:ea typeface="Times New Roman"/>
                          <a:cs typeface="Calibri" panose="020F0502020204030204" pitchFamily="34" charset="0"/>
                        </a:rPr>
                        <a:t>.86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b="1">
                          <a:solidFill>
                            <a:srgbClr val="000000"/>
                          </a:solidFill>
                          <a:effectLst/>
                          <a:latin typeface="Calibri" panose="020F0502020204030204" pitchFamily="34" charset="0"/>
                          <a:ea typeface="Times New Roman"/>
                          <a:cs typeface="Calibri" panose="020F0502020204030204" pitchFamily="34" charset="0"/>
                        </a:rPr>
                        <a:t> </a:t>
                      </a:r>
                      <a:endParaRPr lang="es-ES" sz="360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CC99FF"/>
                    </a:solidFill>
                  </a:tcPr>
                </a:tc>
                <a:tc>
                  <a:txBody>
                    <a:bodyPr/>
                    <a:lstStyle/>
                    <a:p>
                      <a:pPr algn="ctr">
                        <a:lnSpc>
                          <a:spcPct val="100000"/>
                        </a:lnSpc>
                        <a:spcAft>
                          <a:spcPts val="0"/>
                        </a:spcAft>
                      </a:pPr>
                      <a:r>
                        <a:rPr lang="es-AR" sz="3600" dirty="0">
                          <a:solidFill>
                            <a:srgbClr val="000000"/>
                          </a:solidFill>
                          <a:effectLst/>
                          <a:latin typeface="Calibri" panose="020F0502020204030204" pitchFamily="34" charset="0"/>
                          <a:ea typeface="Times New Roman"/>
                          <a:cs typeface="Calibri" panose="020F0502020204030204" pitchFamily="34" charset="0"/>
                        </a:rPr>
                        <a:t> </a:t>
                      </a:r>
                      <a:endParaRPr lang="es-ES" sz="3600" dirty="0">
                        <a:effectLst/>
                        <a:latin typeface="Calibri" panose="020F0502020204030204" pitchFamily="34" charset="0"/>
                        <a:ea typeface="Times New Roman"/>
                        <a:cs typeface="Calibri" panose="020F0502020204030204" pitchFamily="34"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13"/>
                  </a:ext>
                </a:extLst>
              </a:tr>
            </a:tbl>
          </a:graphicData>
        </a:graphic>
      </p:graphicFrame>
      <p:sp>
        <p:nvSpPr>
          <p:cNvPr id="25" name="24 CuadroTexto"/>
          <p:cNvSpPr txBox="1"/>
          <p:nvPr/>
        </p:nvSpPr>
        <p:spPr>
          <a:xfrm>
            <a:off x="22295674" y="22079386"/>
            <a:ext cx="20050639" cy="1323439"/>
          </a:xfrm>
          <a:prstGeom prst="rect">
            <a:avLst/>
          </a:prstGeom>
          <a:noFill/>
        </p:spPr>
        <p:txBody>
          <a:bodyPr wrap="square" rtlCol="0">
            <a:spAutoFit/>
          </a:bodyPr>
          <a:lstStyle/>
          <a:p>
            <a:r>
              <a:rPr lang="es-AR" sz="4000" b="1" dirty="0" err="1">
                <a:latin typeface="Calibri" panose="020F0502020204030204" pitchFamily="34" charset="0"/>
                <a:cs typeface="Calibri" panose="020F0502020204030204" pitchFamily="34" charset="0"/>
              </a:rPr>
              <a:t>Table</a:t>
            </a:r>
            <a:r>
              <a:rPr lang="es-AR" sz="4000" b="1" dirty="0">
                <a:latin typeface="Calibri" panose="020F0502020204030204" pitchFamily="34" charset="0"/>
                <a:cs typeface="Calibri" panose="020F0502020204030204" pitchFamily="34" charset="0"/>
              </a:rPr>
              <a:t> 2. </a:t>
            </a:r>
            <a:r>
              <a:rPr lang="en-US" sz="4000" i="1" dirty="0">
                <a:latin typeface="Calibri" panose="020F0502020204030204" pitchFamily="34" charset="0"/>
                <a:cs typeface="Calibri" panose="020F0502020204030204" pitchFamily="34" charset="0"/>
              </a:rPr>
              <a:t>Bivariate correlations between the S-MACQ or the SB-MACQ and the scores of the CUDIT, marijuana outcomes, and marijuana motives.</a:t>
            </a:r>
            <a:endParaRPr lang="es-ES" sz="4000" i="1" dirty="0">
              <a:latin typeface="Calibri" panose="020F0502020204030204" pitchFamily="34" charset="0"/>
              <a:cs typeface="Calibri" panose="020F0502020204030204" pitchFamily="34" charset="0"/>
            </a:endParaRPr>
          </a:p>
        </p:txBody>
      </p:sp>
      <p:sp>
        <p:nvSpPr>
          <p:cNvPr id="26" name="25 Rectángulo"/>
          <p:cNvSpPr/>
          <p:nvPr/>
        </p:nvSpPr>
        <p:spPr>
          <a:xfrm>
            <a:off x="22322780" y="31095487"/>
            <a:ext cx="19936818" cy="1107996"/>
          </a:xfrm>
          <a:prstGeom prst="rect">
            <a:avLst/>
          </a:prstGeom>
        </p:spPr>
        <p:txBody>
          <a:bodyPr wrap="square">
            <a:spAutoFit/>
          </a:bodyPr>
          <a:lstStyle/>
          <a:p>
            <a:r>
              <a:rPr lang="en-US" sz="3300" i="1" dirty="0">
                <a:latin typeface="Calibri" panose="020F0502020204030204" pitchFamily="34" charset="0"/>
                <a:cs typeface="Calibri" panose="020F0502020204030204" pitchFamily="34" charset="0"/>
              </a:rPr>
              <a:t>Note</a:t>
            </a:r>
            <a:r>
              <a:rPr lang="en-US" sz="3300" b="1" i="1" dirty="0">
                <a:latin typeface="Calibri" panose="020F0502020204030204" pitchFamily="34" charset="0"/>
                <a:cs typeface="Calibri" panose="020F0502020204030204" pitchFamily="34" charset="0"/>
              </a:rPr>
              <a:t>.</a:t>
            </a:r>
            <a:r>
              <a:rPr lang="en-US" sz="3300" dirty="0">
                <a:latin typeface="Calibri" panose="020F0502020204030204" pitchFamily="34" charset="0"/>
                <a:cs typeface="Calibri" panose="020F0502020204030204" pitchFamily="34" charset="0"/>
              </a:rPr>
              <a:t> M = months; TW = typical week. </a:t>
            </a:r>
            <a:r>
              <a:rPr lang="en-US" sz="3300" baseline="30000" dirty="0">
                <a:latin typeface="Calibri" panose="020F0502020204030204" pitchFamily="34" charset="0"/>
                <a:cs typeface="Calibri" panose="020F0502020204030204" pitchFamily="34" charset="0"/>
              </a:rPr>
              <a:t>1</a:t>
            </a:r>
            <a:r>
              <a:rPr lang="en-US" sz="3300" dirty="0">
                <a:latin typeface="Calibri" panose="020F0502020204030204" pitchFamily="34" charset="0"/>
                <a:cs typeface="Calibri" panose="020F0502020204030204" pitchFamily="34" charset="0"/>
              </a:rPr>
              <a:t>Difference: differences between correlations involving the SB-MACQ and the S-MACQ. </a:t>
            </a:r>
            <a:r>
              <a:rPr lang="en-US" sz="3300" b="1" dirty="0">
                <a:latin typeface="Calibri" panose="020F0502020204030204" pitchFamily="34" charset="0"/>
                <a:cs typeface="Calibri" panose="020F0502020204030204" pitchFamily="34" charset="0"/>
              </a:rPr>
              <a:t>Bold</a:t>
            </a:r>
            <a:r>
              <a:rPr lang="en-US" sz="3300" dirty="0">
                <a:latin typeface="Calibri" panose="020F0502020204030204" pitchFamily="34" charset="0"/>
                <a:cs typeface="Calibri" panose="020F0502020204030204" pitchFamily="34" charset="0"/>
              </a:rPr>
              <a:t> indicates significantly correlations at p &lt; .001; </a:t>
            </a:r>
            <a:r>
              <a:rPr lang="en-US" sz="3300" baseline="30000" dirty="0">
                <a:latin typeface="Calibri" panose="020F0502020204030204" pitchFamily="34" charset="0"/>
                <a:cs typeface="Calibri" panose="020F0502020204030204" pitchFamily="34" charset="0"/>
              </a:rPr>
              <a:t>*</a:t>
            </a:r>
            <a:r>
              <a:rPr lang="en-US" sz="3300" dirty="0">
                <a:latin typeface="Calibri" panose="020F0502020204030204" pitchFamily="34" charset="0"/>
                <a:cs typeface="Calibri" panose="020F0502020204030204" pitchFamily="34" charset="0"/>
              </a:rPr>
              <a:t>indicates correlations statistically significant at p &lt; .05</a:t>
            </a:r>
            <a:endParaRPr lang="es-ES" sz="3300" dirty="0">
              <a:latin typeface="Calibri" panose="020F0502020204030204" pitchFamily="34" charset="0"/>
              <a:cs typeface="Calibri" panose="020F0502020204030204" pitchFamily="34" charset="0"/>
            </a:endParaRPr>
          </a:p>
        </p:txBody>
      </p:sp>
      <p:sp>
        <p:nvSpPr>
          <p:cNvPr id="27" name="Google Shape;91;g6fc0aa78f8_1_3"/>
          <p:cNvSpPr txBox="1"/>
          <p:nvPr/>
        </p:nvSpPr>
        <p:spPr>
          <a:xfrm>
            <a:off x="423602" y="25059009"/>
            <a:ext cx="21167267" cy="977400"/>
          </a:xfrm>
          <a:prstGeom prst="rect">
            <a:avLst/>
          </a:prstGeom>
          <a:solidFill>
            <a:srgbClr val="EAD1DC"/>
          </a:solidFill>
          <a:ln>
            <a:solidFill>
              <a:srgbClr val="7030A0"/>
            </a:solid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s-AR" sz="5500" b="1" dirty="0">
                <a:solidFill>
                  <a:srgbClr val="A64D79"/>
                </a:solidFill>
                <a:latin typeface="Calibri"/>
                <a:ea typeface="Calibri"/>
                <a:cs typeface="Calibri"/>
                <a:sym typeface="Calibri"/>
              </a:rPr>
              <a:t>Discussion</a:t>
            </a:r>
            <a:endParaRPr sz="5500" b="1" dirty="0">
              <a:solidFill>
                <a:srgbClr val="A64D79"/>
              </a:solidFill>
              <a:latin typeface="Calibri"/>
              <a:ea typeface="Calibri"/>
              <a:cs typeface="Calibri"/>
              <a:sym typeface="Calibri"/>
            </a:endParaRPr>
          </a:p>
        </p:txBody>
      </p:sp>
      <p:sp>
        <p:nvSpPr>
          <p:cNvPr id="28" name="Google Shape;84;g6fc0aa78f8_1_3"/>
          <p:cNvSpPr txBox="1">
            <a:spLocks/>
          </p:cNvSpPr>
          <p:nvPr/>
        </p:nvSpPr>
        <p:spPr>
          <a:xfrm>
            <a:off x="471950" y="26617570"/>
            <a:ext cx="21118920" cy="5416283"/>
          </a:xfrm>
          <a:prstGeom prst="rect">
            <a:avLst/>
          </a:prstGeom>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21259"/>
              <a:buFont typeface="Calibri"/>
              <a:buNone/>
              <a:defRPr sz="21259"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9pPr>
          </a:lstStyle>
          <a:p>
            <a:pPr lvl="0" algn="just"/>
            <a:endParaRPr lang="en-US" sz="4000" dirty="0"/>
          </a:p>
        </p:txBody>
      </p:sp>
      <p:sp>
        <p:nvSpPr>
          <p:cNvPr id="29" name="28 CuadroTexto"/>
          <p:cNvSpPr txBox="1"/>
          <p:nvPr/>
        </p:nvSpPr>
        <p:spPr>
          <a:xfrm>
            <a:off x="471949" y="15769977"/>
            <a:ext cx="21344825" cy="8865126"/>
          </a:xfrm>
          <a:prstGeom prst="rect">
            <a:avLst/>
          </a:prstGeom>
          <a:solidFill>
            <a:srgbClr val="CCCCFF"/>
          </a:solidFill>
          <a:ln w="76200">
            <a:noFill/>
          </a:ln>
          <a:effectLst/>
        </p:spPr>
        <p:txBody>
          <a:bodyPr wrap="square" rtlCol="0">
            <a:spAutoFit/>
          </a:bodyPr>
          <a:lstStyle/>
          <a:p>
            <a:pPr algn="just">
              <a:spcAft>
                <a:spcPts val="3000"/>
              </a:spcAft>
            </a:pPr>
            <a:endParaRPr lang="es-AR" sz="4000" dirty="0">
              <a:latin typeface="Calibri" panose="020F0502020204030204" pitchFamily="34" charset="0"/>
              <a:cs typeface="Calibri" panose="020F0502020204030204" pitchFamily="34" charset="0"/>
            </a:endParaRPr>
          </a:p>
          <a:p>
            <a:pPr algn="just">
              <a:spcAft>
                <a:spcPts val="3000"/>
              </a:spcAft>
            </a:pPr>
            <a:endParaRPr lang="es-AR" sz="4000" dirty="0">
              <a:latin typeface="Calibri" panose="020F0502020204030204" pitchFamily="34" charset="0"/>
              <a:cs typeface="Calibri" panose="020F0502020204030204" pitchFamily="34" charset="0"/>
            </a:endParaRPr>
          </a:p>
          <a:p>
            <a:pPr algn="just">
              <a:spcAft>
                <a:spcPts val="3000"/>
              </a:spcAft>
            </a:pPr>
            <a:endParaRPr lang="es-AR" sz="4000" dirty="0">
              <a:latin typeface="Calibri" panose="020F0502020204030204" pitchFamily="34" charset="0"/>
              <a:cs typeface="Calibri" panose="020F0502020204030204" pitchFamily="34" charset="0"/>
            </a:endParaRPr>
          </a:p>
          <a:p>
            <a:pPr algn="just">
              <a:spcAft>
                <a:spcPts val="3000"/>
              </a:spcAft>
            </a:pPr>
            <a:endParaRPr lang="es-AR" sz="4000" dirty="0">
              <a:latin typeface="Calibri" panose="020F0502020204030204" pitchFamily="34" charset="0"/>
              <a:cs typeface="Calibri" panose="020F0502020204030204" pitchFamily="34" charset="0"/>
            </a:endParaRPr>
          </a:p>
          <a:p>
            <a:pPr algn="just">
              <a:spcAft>
                <a:spcPts val="3000"/>
              </a:spcAft>
            </a:pPr>
            <a:endParaRPr lang="es-AR" sz="4000" dirty="0">
              <a:latin typeface="Calibri" panose="020F0502020204030204" pitchFamily="34" charset="0"/>
              <a:cs typeface="Calibri" panose="020F0502020204030204" pitchFamily="34" charset="0"/>
            </a:endParaRPr>
          </a:p>
          <a:p>
            <a:pPr algn="just">
              <a:spcAft>
                <a:spcPts val="3000"/>
              </a:spcAft>
            </a:pPr>
            <a:endParaRPr lang="es-AR" sz="4000" dirty="0">
              <a:latin typeface="Calibri" panose="020F0502020204030204" pitchFamily="34" charset="0"/>
              <a:cs typeface="Calibri" panose="020F0502020204030204" pitchFamily="34" charset="0"/>
            </a:endParaRPr>
          </a:p>
          <a:p>
            <a:pPr algn="just">
              <a:spcAft>
                <a:spcPts val="3000"/>
              </a:spcAft>
            </a:pPr>
            <a:endParaRPr lang="es-AR" sz="4000" dirty="0">
              <a:latin typeface="Calibri" panose="020F0502020204030204" pitchFamily="34" charset="0"/>
              <a:cs typeface="Calibri" panose="020F0502020204030204" pitchFamily="34" charset="0"/>
            </a:endParaRPr>
          </a:p>
          <a:p>
            <a:pPr algn="just">
              <a:spcAft>
                <a:spcPts val="3000"/>
              </a:spcAft>
            </a:pPr>
            <a:endParaRPr lang="es-AR" sz="4000" dirty="0">
              <a:latin typeface="Calibri" panose="020F0502020204030204" pitchFamily="34" charset="0"/>
              <a:cs typeface="Calibri" panose="020F0502020204030204" pitchFamily="34" charset="0"/>
            </a:endParaRPr>
          </a:p>
          <a:p>
            <a:pPr algn="just">
              <a:spcAft>
                <a:spcPts val="3000"/>
              </a:spcAft>
            </a:pPr>
            <a:endParaRPr lang="es-AR" sz="4000" dirty="0">
              <a:latin typeface="Calibri" panose="020F0502020204030204" pitchFamily="34" charset="0"/>
              <a:cs typeface="Calibri" panose="020F0502020204030204" pitchFamily="34" charset="0"/>
            </a:endParaRPr>
          </a:p>
        </p:txBody>
      </p:sp>
      <p:pic>
        <p:nvPicPr>
          <p:cNvPr id="30" name="29 Imagen"/>
          <p:cNvPicPr>
            <a:picLocks noChangeAspect="1"/>
          </p:cNvPicPr>
          <p:nvPr/>
        </p:nvPicPr>
        <p:blipFill rotWithShape="1">
          <a:blip r:embed="rId5">
            <a:extLst>
              <a:ext uri="{28A0092B-C50C-407E-A947-70E740481C1C}">
                <a14:useLocalDpi xmlns:a14="http://schemas.microsoft.com/office/drawing/2010/main" val="0"/>
              </a:ext>
            </a:extLst>
          </a:blip>
          <a:srcRect t="31888" b="30619"/>
          <a:stretch/>
        </p:blipFill>
        <p:spPr>
          <a:xfrm>
            <a:off x="716952" y="2772841"/>
            <a:ext cx="5280754" cy="1979912"/>
          </a:xfrm>
          <a:prstGeom prst="rect">
            <a:avLst/>
          </a:prstGeom>
        </p:spPr>
      </p:pic>
      <p:pic>
        <p:nvPicPr>
          <p:cNvPr id="31" name="30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023952" y="2681949"/>
            <a:ext cx="3466939" cy="2358836"/>
          </a:xfrm>
          <a:prstGeom prst="rect">
            <a:avLst/>
          </a:prstGeom>
        </p:spPr>
      </p:pic>
      <p:sp>
        <p:nvSpPr>
          <p:cNvPr id="32" name="Google Shape;84;g6fc0aa78f8_1_3"/>
          <p:cNvSpPr txBox="1">
            <a:spLocks/>
          </p:cNvSpPr>
          <p:nvPr/>
        </p:nvSpPr>
        <p:spPr>
          <a:xfrm>
            <a:off x="799772" y="6735220"/>
            <a:ext cx="20090232" cy="6916481"/>
          </a:xfrm>
          <a:prstGeom prst="rect">
            <a:avLst/>
          </a:prstGeom>
          <a:ln w="25400" cap="flat" cmpd="sng" algn="ctr">
            <a:noFill/>
            <a:prstDash val="solid"/>
          </a:ln>
          <a:effectLst>
            <a:outerShdw blurRad="44450" dist="27940" dir="5400000" algn="ctr">
              <a:srgbClr val="000000">
                <a:alpha val="32000"/>
              </a:srgbClr>
            </a:outerShdw>
          </a:effectLst>
        </p:spPr>
        <p:style>
          <a:lnRef idx="2">
            <a:schemeClr val="accent1"/>
          </a:lnRef>
          <a:fillRef idx="1">
            <a:schemeClr val="lt1"/>
          </a:fillRef>
          <a:effectRef idx="0">
            <a:schemeClr val="accent1"/>
          </a:effectRef>
          <a:fontRef idx="minor">
            <a:schemeClr val="dk1"/>
          </a:fontRef>
        </p:style>
        <p:txBody>
          <a:bodyPr spcFirstLastPara="1" vert="horz" wrap="square" lIns="91425" tIns="45700" rIns="91425" bIns="45700" rtlCol="0" anchor="b" anchorCtr="0">
            <a:noAutofit/>
          </a:bodyPr>
          <a:lstStyle>
            <a:lvl1pPr algn="ctr" defTabSz="4320540" rtl="0" eaLnBrk="1" latinLnBrk="0" hangingPunct="1">
              <a:spcBef>
                <a:spcPct val="0"/>
              </a:spcBef>
              <a:buNone/>
              <a:defRPr sz="208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just">
              <a:buSzPts val="1100"/>
            </a:pPr>
            <a:r>
              <a:rPr lang="en-US" sz="4000" dirty="0"/>
              <a:t>The Marijuana Consequences Questionnaire [MACQ; 8-factor; 50 items; Simons et al., 2012] -which was modeled after the Young Adult Alcohol Consequences Questionnaire (YAACQ; Read et al., 2006)- covers multiple dimensions encompassing negative consequences of gradient severity that are particularly relevant in the context of college. Previous work (Bravo et al., 2019) validated a brief MACQ </a:t>
            </a:r>
            <a:r>
              <a:rPr lang="en-US" sz="4000"/>
              <a:t>(B-MACQ) </a:t>
            </a:r>
            <a:r>
              <a:rPr lang="en-US" sz="4000" dirty="0"/>
              <a:t>in college students from different countries, including Argentina and Uruguay. The B-MACQ encompasses a lower number of consequences and it does not display the 8-factor structure. We examined different psychometric properties of the Spanish version of the MACQ (S-MACQ). We also examined the correlation between the brief (SB-MACQ) and the S-MACQ and whether they similarly correlate with marijuana outcomes and marijuana-related variables.</a:t>
            </a:r>
          </a:p>
        </p:txBody>
      </p:sp>
      <p:sp>
        <p:nvSpPr>
          <p:cNvPr id="33" name="Google Shape;101;g6fc0aa78f8_1_3"/>
          <p:cNvSpPr txBox="1"/>
          <p:nvPr/>
        </p:nvSpPr>
        <p:spPr>
          <a:xfrm>
            <a:off x="21962740" y="6624961"/>
            <a:ext cx="20414116" cy="2016224"/>
          </a:xfrm>
          <a:prstGeom prst="rect">
            <a:avLst/>
          </a:prstGeom>
          <a:solidFill>
            <a:srgbClr val="FFFFFF"/>
          </a:solidFill>
          <a:ln>
            <a:noFill/>
          </a:ln>
          <a:effectLst>
            <a:outerShdw blurRad="44450" dist="27940" dir="5400000" algn="ctr">
              <a:srgbClr val="000000">
                <a:alpha val="32000"/>
              </a:srgbClr>
            </a:outerShdw>
          </a:effectLst>
        </p:spPr>
        <p:txBody>
          <a:bodyPr spcFirstLastPara="1" wrap="square" lIns="91425" tIns="91425" rIns="91425" bIns="91425" anchor="t" anchorCtr="0">
            <a:noAutofit/>
          </a:bodyPr>
          <a:lstStyle/>
          <a:p>
            <a:pPr lvl="0" algn="just">
              <a:buClr>
                <a:schemeClr val="dk1"/>
              </a:buClr>
              <a:buSzPts val="1100"/>
            </a:pPr>
            <a:r>
              <a:rPr lang="en-US" sz="3600" dirty="0">
                <a:solidFill>
                  <a:schemeClr val="dk1"/>
                </a:solidFill>
                <a:latin typeface="Calibri"/>
                <a:ea typeface="Calibri"/>
                <a:cs typeface="Calibri"/>
                <a:sym typeface="Calibri"/>
              </a:rPr>
              <a:t> </a:t>
            </a:r>
            <a:r>
              <a:rPr lang="en-US" sz="4000" dirty="0">
                <a:solidFill>
                  <a:schemeClr val="dk1"/>
                </a:solidFill>
                <a:latin typeface="Calibri"/>
                <a:ea typeface="Calibri"/>
                <a:cs typeface="Calibri"/>
                <a:sym typeface="Calibri"/>
              </a:rPr>
              <a:t>A sample of </a:t>
            </a:r>
            <a:r>
              <a:rPr lang="en-US" sz="4000" b="1" dirty="0">
                <a:solidFill>
                  <a:schemeClr val="dk1"/>
                </a:solidFill>
                <a:latin typeface="Calibri"/>
                <a:ea typeface="Calibri"/>
                <a:cs typeface="Calibri"/>
                <a:sym typeface="Calibri"/>
              </a:rPr>
              <a:t>470 Argentinean college students (70.6% women; Mean age 22.67±3.52 years), that reported </a:t>
            </a:r>
            <a:r>
              <a:rPr lang="en-US" sz="4000" dirty="0">
                <a:solidFill>
                  <a:schemeClr val="dk1"/>
                </a:solidFill>
                <a:latin typeface="Calibri"/>
                <a:ea typeface="Calibri"/>
                <a:cs typeface="Calibri"/>
                <a:sym typeface="Calibri"/>
              </a:rPr>
              <a:t>last-year marijuana use, completed an online survey that included the Spanish version of the following instruments: </a:t>
            </a:r>
            <a:endParaRPr sz="4000" dirty="0">
              <a:solidFill>
                <a:schemeClr val="dk1"/>
              </a:solidFill>
              <a:latin typeface="Calibri"/>
              <a:ea typeface="Calibri"/>
              <a:cs typeface="Calibri"/>
              <a:sym typeface="Calibri"/>
            </a:endParaRPr>
          </a:p>
        </p:txBody>
      </p:sp>
      <p:sp>
        <p:nvSpPr>
          <p:cNvPr id="34" name="33 CuadroTexto"/>
          <p:cNvSpPr txBox="1"/>
          <p:nvPr/>
        </p:nvSpPr>
        <p:spPr>
          <a:xfrm>
            <a:off x="412344" y="15848082"/>
            <a:ext cx="21076665" cy="8402300"/>
          </a:xfrm>
          <a:prstGeom prst="rect">
            <a:avLst/>
          </a:prstGeom>
          <a:solidFill>
            <a:srgbClr val="CCCCFF"/>
          </a:solidFill>
          <a:ln w="76200">
            <a:noFill/>
          </a:ln>
          <a:effectLst/>
        </p:spPr>
        <p:txBody>
          <a:bodyPr wrap="square" rtlCol="0">
            <a:spAutoFit/>
          </a:bodyPr>
          <a:lstStyle/>
          <a:p>
            <a:pPr marL="571500" indent="-571500" algn="just">
              <a:spcAft>
                <a:spcPts val="3000"/>
              </a:spcAft>
              <a:buFont typeface="Wingdings" panose="05000000000000000000" pitchFamily="2" charset="2"/>
              <a:buChar char="q"/>
            </a:pPr>
            <a:r>
              <a:rPr lang="en-US" sz="4000" dirty="0">
                <a:latin typeface="Calibri" panose="020F0502020204030204" pitchFamily="34" charset="0"/>
                <a:cs typeface="Calibri" panose="020F0502020204030204" pitchFamily="34" charset="0"/>
                <a:sym typeface="Wingdings" panose="05000000000000000000" pitchFamily="2" charset="2"/>
              </a:rPr>
              <a:t> Eight-factor model showed adequate model fit: </a:t>
            </a:r>
            <a:r>
              <a:rPr lang="en-US" sz="4000" b="1" dirty="0">
                <a:latin typeface="Calibri" panose="020F0502020204030204" pitchFamily="34" charset="0"/>
                <a:cs typeface="Calibri" panose="020F0502020204030204" pitchFamily="34" charset="0"/>
                <a:sym typeface="Wingdings" panose="05000000000000000000" pitchFamily="2" charset="2"/>
              </a:rPr>
              <a:t>(CFI=.931, TLI=.927, RMSEA=.027 (90% CI [.023, .030])</a:t>
            </a:r>
            <a:r>
              <a:rPr lang="en-US" sz="4000" dirty="0">
                <a:latin typeface="Calibri" panose="020F0502020204030204" pitchFamily="34" charset="0"/>
                <a:cs typeface="Calibri" panose="020F0502020204030204" pitchFamily="34" charset="0"/>
                <a:sym typeface="Wingdings" panose="05000000000000000000" pitchFamily="2" charset="2"/>
              </a:rPr>
              <a:t>.</a:t>
            </a:r>
            <a:endParaRPr lang="en-US" sz="4000" b="1" dirty="0">
              <a:latin typeface="Calibri" panose="020F0502020204030204" pitchFamily="34" charset="0"/>
              <a:cs typeface="Calibri" panose="020F0502020204030204" pitchFamily="34" charset="0"/>
              <a:sym typeface="Wingdings" panose="05000000000000000000" pitchFamily="2" charset="2"/>
            </a:endParaRPr>
          </a:p>
          <a:p>
            <a:pPr marL="571500" indent="-571500" algn="just">
              <a:spcAft>
                <a:spcPts val="3000"/>
              </a:spcAft>
              <a:buFont typeface="Wingdings" panose="05000000000000000000" pitchFamily="2" charset="2"/>
              <a:buChar char="q"/>
            </a:pPr>
            <a:r>
              <a:rPr lang="en-US" sz="4000" b="1" dirty="0">
                <a:latin typeface="Calibri" panose="020F0502020204030204" pitchFamily="34" charset="0"/>
                <a:cs typeface="Calibri" panose="020F0502020204030204" pitchFamily="34" charset="0"/>
              </a:rPr>
              <a:t> All items </a:t>
            </a:r>
            <a:r>
              <a:rPr lang="en-US" sz="4000" dirty="0">
                <a:latin typeface="Calibri" panose="020F0502020204030204" pitchFamily="34" charset="0"/>
                <a:cs typeface="Calibri" panose="020F0502020204030204" pitchFamily="34" charset="0"/>
              </a:rPr>
              <a:t>loaded significantly on the hypothesized factor with salient loadings </a:t>
            </a:r>
            <a:r>
              <a:rPr lang="en-US" sz="4000" b="1" dirty="0">
                <a:latin typeface="Calibri" panose="020F0502020204030204" pitchFamily="34" charset="0"/>
                <a:cs typeface="Calibri" panose="020F0502020204030204" pitchFamily="34" charset="0"/>
              </a:rPr>
              <a:t>(≥.35). </a:t>
            </a:r>
            <a:r>
              <a:rPr lang="en-US" sz="4000" dirty="0">
                <a:latin typeface="Calibri" panose="020F0502020204030204" pitchFamily="34" charset="0"/>
                <a:cs typeface="Calibri" panose="020F0502020204030204" pitchFamily="34" charset="0"/>
              </a:rPr>
              <a:t>(Table 1)</a:t>
            </a:r>
          </a:p>
          <a:p>
            <a:pPr marL="571500" indent="-571500" algn="just">
              <a:spcAft>
                <a:spcPts val="3000"/>
              </a:spcAft>
              <a:buFont typeface="Wingdings" panose="05000000000000000000" pitchFamily="2" charset="2"/>
              <a:buChar char="q"/>
            </a:pPr>
            <a:r>
              <a:rPr lang="en-US" sz="4000" b="1" dirty="0">
                <a:latin typeface="Calibri" panose="020F0502020204030204" pitchFamily="34" charset="0"/>
                <a:cs typeface="Calibri" panose="020F0502020204030204" pitchFamily="34" charset="0"/>
              </a:rPr>
              <a:t> Total [.88] and subscales scores </a:t>
            </a:r>
            <a:r>
              <a:rPr lang="en-US" sz="4000" dirty="0">
                <a:latin typeface="Calibri" panose="020F0502020204030204" pitchFamily="34" charset="0"/>
                <a:cs typeface="Calibri" panose="020F0502020204030204" pitchFamily="34" charset="0"/>
              </a:rPr>
              <a:t>showed acceptable internal consistency </a:t>
            </a:r>
            <a:r>
              <a:rPr lang="en-US" sz="4000" b="1" dirty="0">
                <a:latin typeface="Calibri" panose="020F0502020204030204" pitchFamily="34" charset="0"/>
                <a:cs typeface="Calibri" panose="020F0502020204030204" pitchFamily="34" charset="0"/>
              </a:rPr>
              <a:t>(≥.75).</a:t>
            </a:r>
            <a:r>
              <a:rPr lang="en-US" sz="4000" dirty="0">
                <a:latin typeface="Calibri" panose="020F0502020204030204" pitchFamily="34" charset="0"/>
                <a:cs typeface="Calibri" panose="020F0502020204030204" pitchFamily="34" charset="0"/>
              </a:rPr>
              <a:t>  (Table 1)</a:t>
            </a:r>
          </a:p>
          <a:p>
            <a:pPr marL="571500" indent="-571500" algn="just">
              <a:spcAft>
                <a:spcPts val="3000"/>
              </a:spcAft>
              <a:buFont typeface="Wingdings" panose="05000000000000000000" pitchFamily="2" charset="2"/>
              <a:buChar char="q"/>
            </a:pPr>
            <a:r>
              <a:rPr lang="en-US" sz="4000" dirty="0">
                <a:latin typeface="Calibri" panose="020F0502020204030204" pitchFamily="34" charset="0"/>
                <a:cs typeface="Calibri" panose="020F0502020204030204" pitchFamily="34" charset="0"/>
              </a:rPr>
              <a:t> A greater number of </a:t>
            </a:r>
            <a:r>
              <a:rPr lang="en-US" sz="4000" b="1" dirty="0">
                <a:latin typeface="Calibri" panose="020F0502020204030204" pitchFamily="34" charset="0"/>
                <a:cs typeface="Calibri" panose="020F0502020204030204" pitchFamily="34" charset="0"/>
              </a:rPr>
              <a:t>marijuana-related negative consequences </a:t>
            </a:r>
            <a:r>
              <a:rPr lang="en-US" sz="4000" dirty="0">
                <a:latin typeface="Calibri" panose="020F0502020204030204" pitchFamily="34" charset="0"/>
                <a:cs typeface="Calibri" panose="020F0502020204030204" pitchFamily="34" charset="0"/>
              </a:rPr>
              <a:t>(S-MACQ total and subscales) was associated with greater scores </a:t>
            </a:r>
            <a:r>
              <a:rPr lang="en-US" sz="4000" b="1" dirty="0">
                <a:latin typeface="Calibri" panose="020F0502020204030204" pitchFamily="34" charset="0"/>
                <a:cs typeface="Calibri" panose="020F0502020204030204" pitchFamily="34" charset="0"/>
              </a:rPr>
              <a:t>(a)</a:t>
            </a:r>
            <a:r>
              <a:rPr lang="en-US" sz="4000" dirty="0">
                <a:latin typeface="Calibri" panose="020F0502020204030204" pitchFamily="34" charset="0"/>
                <a:cs typeface="Calibri" panose="020F0502020204030204" pitchFamily="34" charset="0"/>
              </a:rPr>
              <a:t> in the CUDIT, a standardized measure of marijuana-related problems (i.e., convergent validity), </a:t>
            </a:r>
            <a:r>
              <a:rPr lang="en-US" sz="4000" b="1" dirty="0">
                <a:latin typeface="Calibri" panose="020F0502020204030204" pitchFamily="34" charset="0"/>
                <a:cs typeface="Calibri" panose="020F0502020204030204" pitchFamily="34" charset="0"/>
              </a:rPr>
              <a:t>(b)</a:t>
            </a:r>
            <a:r>
              <a:rPr lang="en-US" sz="4000" dirty="0">
                <a:latin typeface="Calibri" panose="020F0502020204030204" pitchFamily="34" charset="0"/>
                <a:cs typeface="Calibri" panose="020F0502020204030204" pitchFamily="34" charset="0"/>
              </a:rPr>
              <a:t> frequency and quantity of marijuana use (i.e., concurrent validity), </a:t>
            </a:r>
            <a:r>
              <a:rPr lang="en-US" sz="4000" b="1" dirty="0">
                <a:latin typeface="Calibri" panose="020F0502020204030204" pitchFamily="34" charset="0"/>
                <a:cs typeface="Calibri" panose="020F0502020204030204" pitchFamily="34" charset="0"/>
              </a:rPr>
              <a:t>(c)</a:t>
            </a:r>
            <a:r>
              <a:rPr lang="en-US" sz="4000" dirty="0">
                <a:latin typeface="Calibri" panose="020F0502020204030204" pitchFamily="34" charset="0"/>
                <a:cs typeface="Calibri" panose="020F0502020204030204" pitchFamily="34" charset="0"/>
              </a:rPr>
              <a:t> motives for marijuana use (i.e., concurrent validity) (Table 2).</a:t>
            </a:r>
          </a:p>
          <a:p>
            <a:pPr marL="571500" indent="-571500" algn="just">
              <a:spcAft>
                <a:spcPts val="3000"/>
              </a:spcAft>
              <a:buFont typeface="Wingdings" panose="05000000000000000000" pitchFamily="2" charset="2"/>
              <a:buChar char="q"/>
            </a:pPr>
            <a:r>
              <a:rPr lang="en-US" sz="4000" dirty="0">
                <a:latin typeface="Calibri" panose="020F0502020204030204" pitchFamily="34" charset="0"/>
                <a:cs typeface="Calibri" panose="020F0502020204030204" pitchFamily="34" charset="0"/>
              </a:rPr>
              <a:t> Scores of the </a:t>
            </a:r>
            <a:r>
              <a:rPr lang="en-US" sz="4000" b="1" dirty="0">
                <a:latin typeface="Calibri" panose="020F0502020204030204" pitchFamily="34" charset="0"/>
                <a:cs typeface="Calibri" panose="020F0502020204030204" pitchFamily="34" charset="0"/>
              </a:rPr>
              <a:t>SB-MACQ</a:t>
            </a:r>
            <a:r>
              <a:rPr lang="en-US" sz="4000" dirty="0">
                <a:latin typeface="Calibri" panose="020F0502020204030204" pitchFamily="34" charset="0"/>
                <a:cs typeface="Calibri" panose="020F0502020204030204" pitchFamily="34" charset="0"/>
              </a:rPr>
              <a:t> had large correlations with six </a:t>
            </a:r>
            <a:r>
              <a:rPr lang="en-US" sz="4000" b="1" dirty="0">
                <a:latin typeface="Calibri" panose="020F0502020204030204" pitchFamily="34" charset="0"/>
                <a:cs typeface="Calibri" panose="020F0502020204030204" pitchFamily="34" charset="0"/>
              </a:rPr>
              <a:t>S-MACQ</a:t>
            </a:r>
            <a:r>
              <a:rPr lang="en-US" sz="4000" dirty="0">
                <a:latin typeface="Calibri" panose="020F0502020204030204" pitchFamily="34" charset="0"/>
                <a:cs typeface="Calibri" panose="020F0502020204030204" pitchFamily="34" charset="0"/>
              </a:rPr>
              <a:t> subscales and medium size correlations with the remaining subscales. There was no significant difference between the correlations involving the SB-MACQ or the S-MACQ (Table 2).</a:t>
            </a:r>
            <a:endParaRPr lang="es-ES" sz="4000" dirty="0">
              <a:latin typeface="Calibri" panose="020F0502020204030204" pitchFamily="34" charset="0"/>
              <a:cs typeface="Calibri" panose="020F0502020204030204" pitchFamily="34" charset="0"/>
            </a:endParaRPr>
          </a:p>
        </p:txBody>
      </p:sp>
      <p:sp>
        <p:nvSpPr>
          <p:cNvPr id="35" name="Google Shape;84;g6fc0aa78f8_1_3"/>
          <p:cNvSpPr txBox="1">
            <a:spLocks/>
          </p:cNvSpPr>
          <p:nvPr/>
        </p:nvSpPr>
        <p:spPr>
          <a:xfrm>
            <a:off x="514204" y="26139129"/>
            <a:ext cx="20800464" cy="5951050"/>
          </a:xfrm>
          <a:prstGeom prst="rect">
            <a:avLst/>
          </a:prstGeom>
          <a:ln w="25400" cap="flat" cmpd="sng" algn="ctr">
            <a:noFill/>
            <a:prstDash val="solid"/>
          </a:ln>
          <a:effectLst>
            <a:outerShdw blurRad="44450" dist="27940" dir="5400000" algn="ctr">
              <a:srgbClr val="000000">
                <a:alpha val="32000"/>
              </a:srgbClr>
            </a:outerShdw>
          </a:effectLst>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21259"/>
              <a:buFont typeface="Calibri"/>
              <a:buNone/>
              <a:defRPr sz="21259"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9pPr>
          </a:lstStyle>
          <a:p>
            <a:pPr lvl="0" algn="just"/>
            <a:r>
              <a:rPr lang="en-US" sz="4000" dirty="0"/>
              <a:t>Findings supported the S-MACQ as a valid measure to assess marijuana-related problems in Spanish-speaking students. The S-MACQ can be used to identify college students experiencing specific types of problems, which may be targeted in interventions. Rates of marijuana use have been consistently increasing in several Spanish-speaking South American countries, particularly among college students (Inter-American Drug Abuse Control Commission, 2019). Moreover, the South American region has seen several changes in the legal framework regulating marijuana production, distribution and selling for recreational use (e.g., Uruguay), and access to cannabidiol to patients and researchers (e.g., Argentina). These changes highlight the need to accurately measure consequences of marijuana use in these populations. The present study entails a significant advancement towards this aim.</a:t>
            </a:r>
          </a:p>
        </p:txBody>
      </p:sp>
    </p:spTree>
    <p:extLst>
      <p:ext uri="{BB962C8B-B14F-4D97-AF65-F5344CB8AC3E}">
        <p14:creationId xmlns:p14="http://schemas.microsoft.com/office/powerpoint/2010/main" val="13601242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1172</Words>
  <Application>Microsoft Office PowerPoint</Application>
  <PresentationFormat>Custom</PresentationFormat>
  <Paragraphs>220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Tema de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Ladd, Ben</cp:lastModifiedBy>
  <cp:revision>25</cp:revision>
  <dcterms:created xsi:type="dcterms:W3CDTF">2020-07-16T15:12:48Z</dcterms:created>
  <dcterms:modified xsi:type="dcterms:W3CDTF">2020-07-17T19:34:46Z</dcterms:modified>
</cp:coreProperties>
</file>