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96888" indent="-8572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98538" indent="-17303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497013" indent="-26035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998663" indent="-34925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628">
          <p15:clr>
            <a:srgbClr val="A4A3A4"/>
          </p15:clr>
        </p15:guide>
        <p15:guide id="2" pos="148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Tang" initials="" lastIdx="4" clrIdx="0"/>
  <p:cmAuthor id="2" name="Mathias Twardawski" initials="" lastIdx="4" clrIdx="1"/>
  <p:cmAuthor id="3" name="Mathias Twardawski" initials="" lastIdx="4" clrIdx="2"/>
  <p:cmAuthor id="4" name="Karen Tang" initials="" lastIdx="1" clrIdx="3"/>
  <p:cmAuthor id="5" name="Igor Yakovenko" initials="" lastIdx="9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719"/>
    <a:srgbClr val="2D8955"/>
    <a:srgbClr val="5DA971"/>
    <a:srgbClr val="AAC691"/>
    <a:srgbClr val="007E44"/>
    <a:srgbClr val="34976C"/>
    <a:srgbClr val="12381E"/>
    <a:srgbClr val="267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29" autoAdjust="0"/>
    <p:restoredTop sz="94249" autoAdjust="0"/>
  </p:normalViewPr>
  <p:slideViewPr>
    <p:cSldViewPr>
      <p:cViewPr varScale="1">
        <p:scale>
          <a:sx n="14" d="100"/>
          <a:sy n="14" d="100"/>
        </p:scale>
        <p:origin x="614" y="115"/>
      </p:cViewPr>
      <p:guideLst>
        <p:guide orient="horz" pos="-1628"/>
        <p:guide pos="1485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18A373-21B7-40EE-BBFE-57EB9BEC64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A9FD0-5368-47EE-9651-E6E2FD0B06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496F9B9-D08A-4FB1-9D97-DE4D34B68A1F}" type="datetime1">
              <a:rPr lang="en-US" altLang="en-US"/>
              <a:pPr>
                <a:defRPr/>
              </a:pPr>
              <a:t>7/16/2020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21BF292-F9BD-49A5-A91A-5477E2F08D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0EBE4B-61FF-425C-9304-42B54F264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9F97E-879C-402F-A384-85773FCD45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7861D-83CB-4A9E-89E2-EB3D3E9DE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88FE6B2-AFB8-4520-B9A8-3B14AD91F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09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8223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2334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6462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062018" algn="l" defTabSz="82480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74421" algn="l" defTabSz="82480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86824" algn="l" defTabSz="82480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99227" algn="l" defTabSz="82480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DCD98FC-7257-47F0-A1C8-98C1F78DDA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44ABF45-F11B-4A03-A445-34146D42E1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0AA9724-1214-44EA-96F7-835A47B2C9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26AA2F-6829-4D20-A684-651499814EB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37" y="10225092"/>
            <a:ext cx="37308371" cy="7058026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57" y="18654719"/>
            <a:ext cx="30725531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321743" indent="0" algn="ctr">
              <a:buNone/>
              <a:defRPr/>
            </a:lvl2pPr>
            <a:lvl3pPr marL="643487" indent="0" algn="ctr">
              <a:buNone/>
              <a:defRPr/>
            </a:lvl3pPr>
            <a:lvl4pPr marL="965230" indent="0" algn="ctr">
              <a:buNone/>
              <a:defRPr/>
            </a:lvl4pPr>
            <a:lvl5pPr marL="1286974" indent="0" algn="ctr">
              <a:buNone/>
              <a:defRPr/>
            </a:lvl5pPr>
            <a:lvl6pPr marL="1608717" indent="0" algn="ctr">
              <a:buNone/>
              <a:defRPr/>
            </a:lvl6pPr>
            <a:lvl7pPr marL="1930460" indent="0" algn="ctr">
              <a:buNone/>
              <a:defRPr/>
            </a:lvl7pPr>
            <a:lvl8pPr marL="2252204" indent="0" algn="ctr">
              <a:buNone/>
              <a:defRPr/>
            </a:lvl8pPr>
            <a:lvl9pPr marL="2573947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1AC081-30CF-4BA7-8020-6E13AD5B0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E52895-3D55-4C45-AE0D-2F68828F6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A880BE-7EE6-4500-8786-0AFD6802B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D1E4E-0B3D-4EFC-94F5-01AFE1DB82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3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73FAF0-71FA-40FC-A8B0-79EA4D68B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4FE795-5D84-48DF-B6EB-358038109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887C60-F68D-46DF-A0DA-874AD5D2E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D4A6C-E895-4320-92EC-3E4F70743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6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68" y="2926567"/>
            <a:ext cx="9326032" cy="26334242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433" y="2926567"/>
            <a:ext cx="27779131" cy="26334242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7A10F-A996-4062-9557-8F06F09B9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0B77C0-3FD3-48EF-9FB6-FCB77D42A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C065C-C6EC-4740-8B60-A88D390AE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D9E7-3549-4688-A1A3-AF35D3FA3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30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FFF47D-89B9-479B-8A11-214EE8B1C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AF57C2-5128-4B1A-A0C5-F5571907F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04D74-A16F-4857-83EB-6B7BF4A39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AA14-A4CA-41A1-B273-1A0C899D5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84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22" y="21152651"/>
            <a:ext cx="37308371" cy="6538914"/>
          </a:xfrm>
        </p:spPr>
        <p:txBody>
          <a:bodyPr anchor="t"/>
          <a:lstStyle>
            <a:lvl1pPr algn="l">
              <a:defRPr sz="2828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22" y="13951757"/>
            <a:ext cx="37308371" cy="7200899"/>
          </a:xfrm>
        </p:spPr>
        <p:txBody>
          <a:bodyPr anchor="b"/>
          <a:lstStyle>
            <a:lvl1pPr marL="0" indent="0">
              <a:buNone/>
              <a:defRPr sz="1415"/>
            </a:lvl1pPr>
            <a:lvl2pPr marL="321743" indent="0">
              <a:buNone/>
              <a:defRPr sz="1286"/>
            </a:lvl2pPr>
            <a:lvl3pPr marL="643487" indent="0">
              <a:buNone/>
              <a:defRPr sz="1157"/>
            </a:lvl3pPr>
            <a:lvl4pPr marL="965230" indent="0">
              <a:buNone/>
              <a:defRPr sz="965"/>
            </a:lvl4pPr>
            <a:lvl5pPr marL="1286974" indent="0">
              <a:buNone/>
              <a:defRPr sz="965"/>
            </a:lvl5pPr>
            <a:lvl6pPr marL="1608717" indent="0">
              <a:buNone/>
              <a:defRPr sz="965"/>
            </a:lvl6pPr>
            <a:lvl7pPr marL="1930460" indent="0">
              <a:buNone/>
              <a:defRPr sz="965"/>
            </a:lvl7pPr>
            <a:lvl8pPr marL="2252204" indent="0">
              <a:buNone/>
              <a:defRPr sz="965"/>
            </a:lvl8pPr>
            <a:lvl9pPr marL="2573947" indent="0">
              <a:buNone/>
              <a:defRPr sz="965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AB529-20B0-43E9-8A18-4B9A27CD9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B34F1B-3A57-47E8-9920-29719353A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A52A75-4749-4F2F-B01F-8427BB2DA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AD749-25B6-4EEC-96AD-744B09990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69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424" y="9510718"/>
            <a:ext cx="18552580" cy="19750088"/>
          </a:xfrm>
        </p:spPr>
        <p:txBody>
          <a:bodyPr/>
          <a:lstStyle>
            <a:lvl1pPr>
              <a:defRPr sz="1993"/>
            </a:lvl1pPr>
            <a:lvl2pPr>
              <a:defRPr sz="1671"/>
            </a:lvl2pPr>
            <a:lvl3pPr>
              <a:defRPr sz="1415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24" y="9510718"/>
            <a:ext cx="18552587" cy="19750088"/>
          </a:xfrm>
        </p:spPr>
        <p:txBody>
          <a:bodyPr/>
          <a:lstStyle>
            <a:lvl1pPr>
              <a:defRPr sz="1993"/>
            </a:lvl1pPr>
            <a:lvl2pPr>
              <a:defRPr sz="1671"/>
            </a:lvl2pPr>
            <a:lvl3pPr>
              <a:defRPr sz="1415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630453-73C1-4798-910B-B929F47AF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76DD9F-1BFD-4D08-AB38-0781449E1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594D48-09C0-4585-ABDD-D35702D94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1A3C-3331-40DA-99B7-0B30355183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4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95" y="1319224"/>
            <a:ext cx="39501233" cy="5486401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99" y="7367594"/>
            <a:ext cx="19392898" cy="3071811"/>
          </a:xfrm>
        </p:spPr>
        <p:txBody>
          <a:bodyPr anchor="b"/>
          <a:lstStyle>
            <a:lvl1pPr marL="0" indent="0">
              <a:buNone/>
              <a:defRPr sz="1671" b="1"/>
            </a:lvl1pPr>
            <a:lvl2pPr marL="321743" indent="0">
              <a:buNone/>
              <a:defRPr sz="1415" b="1"/>
            </a:lvl2pPr>
            <a:lvl3pPr marL="643487" indent="0">
              <a:buNone/>
              <a:defRPr sz="1286" b="1"/>
            </a:lvl3pPr>
            <a:lvl4pPr marL="965230" indent="0">
              <a:buNone/>
              <a:defRPr sz="1157" b="1"/>
            </a:lvl4pPr>
            <a:lvl5pPr marL="1286974" indent="0">
              <a:buNone/>
              <a:defRPr sz="1157" b="1"/>
            </a:lvl5pPr>
            <a:lvl6pPr marL="1608717" indent="0">
              <a:buNone/>
              <a:defRPr sz="1157" b="1"/>
            </a:lvl6pPr>
            <a:lvl7pPr marL="1930460" indent="0">
              <a:buNone/>
              <a:defRPr sz="1157" b="1"/>
            </a:lvl7pPr>
            <a:lvl8pPr marL="2252204" indent="0">
              <a:buNone/>
              <a:defRPr sz="1157" b="1"/>
            </a:lvl8pPr>
            <a:lvl9pPr marL="2573947" indent="0">
              <a:buNone/>
              <a:defRPr sz="1157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99" y="10439407"/>
            <a:ext cx="19392898" cy="18966656"/>
          </a:xfrm>
        </p:spPr>
        <p:txBody>
          <a:bodyPr/>
          <a:lstStyle>
            <a:lvl1pPr>
              <a:defRPr sz="1671"/>
            </a:lvl1pPr>
            <a:lvl2pPr>
              <a:defRPr sz="1415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93" y="7367594"/>
            <a:ext cx="19399249" cy="3071811"/>
          </a:xfrm>
        </p:spPr>
        <p:txBody>
          <a:bodyPr anchor="b"/>
          <a:lstStyle>
            <a:lvl1pPr marL="0" indent="0">
              <a:buNone/>
              <a:defRPr sz="1671" b="1"/>
            </a:lvl1pPr>
            <a:lvl2pPr marL="321743" indent="0">
              <a:buNone/>
              <a:defRPr sz="1415" b="1"/>
            </a:lvl2pPr>
            <a:lvl3pPr marL="643487" indent="0">
              <a:buNone/>
              <a:defRPr sz="1286" b="1"/>
            </a:lvl3pPr>
            <a:lvl4pPr marL="965230" indent="0">
              <a:buNone/>
              <a:defRPr sz="1157" b="1"/>
            </a:lvl4pPr>
            <a:lvl5pPr marL="1286974" indent="0">
              <a:buNone/>
              <a:defRPr sz="1157" b="1"/>
            </a:lvl5pPr>
            <a:lvl6pPr marL="1608717" indent="0">
              <a:buNone/>
              <a:defRPr sz="1157" b="1"/>
            </a:lvl6pPr>
            <a:lvl7pPr marL="1930460" indent="0">
              <a:buNone/>
              <a:defRPr sz="1157" b="1"/>
            </a:lvl7pPr>
            <a:lvl8pPr marL="2252204" indent="0">
              <a:buNone/>
              <a:defRPr sz="1157" b="1"/>
            </a:lvl8pPr>
            <a:lvl9pPr marL="2573947" indent="0">
              <a:buNone/>
              <a:defRPr sz="1157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93" y="10439407"/>
            <a:ext cx="19399249" cy="18966656"/>
          </a:xfrm>
        </p:spPr>
        <p:txBody>
          <a:bodyPr/>
          <a:lstStyle>
            <a:lvl1pPr>
              <a:defRPr sz="1671"/>
            </a:lvl1pPr>
            <a:lvl2pPr>
              <a:defRPr sz="1415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CC6AC4-E66C-4C27-8B9B-DE22EBE69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7CF63C-838C-435B-8A29-6EC469A76B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D070EC-F566-4ACE-AC8D-3F62CD2A2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D0B2-59E0-434F-9E64-97094A38F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46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F42A10-836F-4603-BDD9-5F8266366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301BC2-C565-488E-9D39-EC0845912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C51414-5F6A-4C05-BADB-C6A101E0E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F9F2B-42C9-4C92-8337-E3213A46C5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10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8A8675-57A3-405D-B90C-89DD9364B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CDC10E-1606-48D0-94AB-F0ACC00D7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9B99EF-5F56-48DA-A5F5-C8A9CEE067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7607-1BE6-45D5-953E-70A30EBC9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48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96" y="1309693"/>
            <a:ext cx="14439900" cy="5579270"/>
          </a:xfrm>
        </p:spPr>
        <p:txBody>
          <a:bodyPr anchor="b"/>
          <a:lstStyle>
            <a:lvl1pPr algn="l">
              <a:defRPr sz="1415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43" y="1309694"/>
            <a:ext cx="24536401" cy="28096371"/>
          </a:xfrm>
        </p:spPr>
        <p:txBody>
          <a:bodyPr/>
          <a:lstStyle>
            <a:lvl1pPr>
              <a:defRPr sz="2250"/>
            </a:lvl1pPr>
            <a:lvl2pPr>
              <a:defRPr sz="1993"/>
            </a:lvl2pPr>
            <a:lvl3pPr>
              <a:defRPr sz="1671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96" y="6888972"/>
            <a:ext cx="14439900" cy="22517099"/>
          </a:xfrm>
        </p:spPr>
        <p:txBody>
          <a:bodyPr/>
          <a:lstStyle>
            <a:lvl1pPr marL="0" indent="0">
              <a:buNone/>
              <a:defRPr sz="965"/>
            </a:lvl1pPr>
            <a:lvl2pPr marL="321743" indent="0">
              <a:buNone/>
              <a:defRPr sz="836"/>
            </a:lvl2pPr>
            <a:lvl3pPr marL="643487" indent="0">
              <a:buNone/>
              <a:defRPr sz="707"/>
            </a:lvl3pPr>
            <a:lvl4pPr marL="965230" indent="0">
              <a:buNone/>
              <a:defRPr sz="707"/>
            </a:lvl4pPr>
            <a:lvl5pPr marL="1286974" indent="0">
              <a:buNone/>
              <a:defRPr sz="707"/>
            </a:lvl5pPr>
            <a:lvl6pPr marL="1608717" indent="0">
              <a:buNone/>
              <a:defRPr sz="707"/>
            </a:lvl6pPr>
            <a:lvl7pPr marL="1930460" indent="0">
              <a:buNone/>
              <a:defRPr sz="707"/>
            </a:lvl7pPr>
            <a:lvl8pPr marL="2252204" indent="0">
              <a:buNone/>
              <a:defRPr sz="707"/>
            </a:lvl8pPr>
            <a:lvl9pPr marL="2573947" indent="0">
              <a:buNone/>
              <a:defRPr sz="707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4C641-B29C-489A-A120-1FDBDE345E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C817F6-9663-4E18-A218-429892D9E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371392-D6B2-4F95-ADDB-8A06F8A60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68C6-A528-4E5F-9919-85F15EF8F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99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62" y="23043361"/>
            <a:ext cx="26335567" cy="2719388"/>
          </a:xfrm>
        </p:spPr>
        <p:txBody>
          <a:bodyPr anchor="b"/>
          <a:lstStyle>
            <a:lvl1pPr algn="l">
              <a:defRPr sz="1415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62" y="2940848"/>
            <a:ext cx="26335567" cy="19752468"/>
          </a:xfrm>
        </p:spPr>
        <p:txBody>
          <a:bodyPr lIns="343118" tIns="171558" rIns="343118" bIns="171558"/>
          <a:lstStyle>
            <a:lvl1pPr marL="0" indent="0">
              <a:buNone/>
              <a:defRPr sz="2250"/>
            </a:lvl1pPr>
            <a:lvl2pPr marL="321743" indent="0">
              <a:buNone/>
              <a:defRPr sz="1993"/>
            </a:lvl2pPr>
            <a:lvl3pPr marL="643487" indent="0">
              <a:buNone/>
              <a:defRPr sz="1671"/>
            </a:lvl3pPr>
            <a:lvl4pPr marL="965230" indent="0">
              <a:buNone/>
              <a:defRPr sz="1415"/>
            </a:lvl4pPr>
            <a:lvl5pPr marL="1286974" indent="0">
              <a:buNone/>
              <a:defRPr sz="1415"/>
            </a:lvl5pPr>
            <a:lvl6pPr marL="1608717" indent="0">
              <a:buNone/>
              <a:defRPr sz="1415"/>
            </a:lvl6pPr>
            <a:lvl7pPr marL="1930460" indent="0">
              <a:buNone/>
              <a:defRPr sz="1415"/>
            </a:lvl7pPr>
            <a:lvl8pPr marL="2252204" indent="0">
              <a:buNone/>
              <a:defRPr sz="1415"/>
            </a:lvl8pPr>
            <a:lvl9pPr marL="2573947" indent="0">
              <a:buNone/>
              <a:defRPr sz="141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62" y="25762756"/>
            <a:ext cx="26335567" cy="3864769"/>
          </a:xfrm>
        </p:spPr>
        <p:txBody>
          <a:bodyPr/>
          <a:lstStyle>
            <a:lvl1pPr marL="0" indent="0">
              <a:buNone/>
              <a:defRPr sz="965"/>
            </a:lvl1pPr>
            <a:lvl2pPr marL="321743" indent="0">
              <a:buNone/>
              <a:defRPr sz="836"/>
            </a:lvl2pPr>
            <a:lvl3pPr marL="643487" indent="0">
              <a:buNone/>
              <a:defRPr sz="707"/>
            </a:lvl3pPr>
            <a:lvl4pPr marL="965230" indent="0">
              <a:buNone/>
              <a:defRPr sz="707"/>
            </a:lvl4pPr>
            <a:lvl5pPr marL="1286974" indent="0">
              <a:buNone/>
              <a:defRPr sz="707"/>
            </a:lvl5pPr>
            <a:lvl6pPr marL="1608717" indent="0">
              <a:buNone/>
              <a:defRPr sz="707"/>
            </a:lvl6pPr>
            <a:lvl7pPr marL="1930460" indent="0">
              <a:buNone/>
              <a:defRPr sz="707"/>
            </a:lvl7pPr>
            <a:lvl8pPr marL="2252204" indent="0">
              <a:buNone/>
              <a:defRPr sz="707"/>
            </a:lvl8pPr>
            <a:lvl9pPr marL="2573947" indent="0">
              <a:buNone/>
              <a:defRPr sz="707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752CEA-7B58-450B-B63E-C62D3F5523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A79DE-D0CD-4C5E-A7EB-ECF0F6949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65F4BA-B667-41A1-87CB-F25FC79111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9C95-EFD4-4E89-9C6D-007649FFA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59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D777B8-CBF1-4DAB-84C9-0197F1B24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89300" y="2927350"/>
            <a:ext cx="37312600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3076" tIns="171538" rIns="343076" bIns="1715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8131CB-6681-4835-B000-B45F8E25C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9300" y="9510713"/>
            <a:ext cx="37312600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3076" tIns="171538" rIns="343076" bIns="171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6072D0-CFD7-4711-A4CE-DDBC08FB00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89300" y="29991050"/>
            <a:ext cx="914558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3076" tIns="171538" rIns="343076" bIns="171538" numCol="1" anchor="t" anchorCtr="0" compatLnSpc="1">
            <a:prstTxWarp prst="textNoShape">
              <a:avLst/>
            </a:prstTxWarp>
          </a:bodyPr>
          <a:lstStyle>
            <a:lvl1pPr>
              <a:defRPr sz="3400">
                <a:latin typeface="Arial" charset="0"/>
                <a:ea typeface="MS PGothic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631718C-4380-4132-BC6E-365EF5EDB2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8700" y="29991050"/>
            <a:ext cx="1389538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3076" tIns="171538" rIns="343076" bIns="171538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latin typeface="Arial" charset="0"/>
                <a:ea typeface="MS PGothic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B1EC76-F554-4DA9-8042-50A00B345F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7900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3076" tIns="171538" rIns="343076" bIns="171538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2274EDB-FC15-4D05-87F6-2236D1D8B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0027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ctr" defTabSz="220027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itchFamily="-109" charset="0"/>
          <a:ea typeface="ＭＳ Ｐゴシック" panose="020B0600070205080204" pitchFamily="34" charset="-128"/>
          <a:cs typeface="MS PGothic" charset="0"/>
        </a:defRPr>
      </a:lvl2pPr>
      <a:lvl3pPr algn="ctr" defTabSz="220027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itchFamily="-109" charset="0"/>
          <a:ea typeface="ＭＳ Ｐゴシック" panose="020B0600070205080204" pitchFamily="34" charset="-128"/>
          <a:cs typeface="MS PGothic" charset="0"/>
        </a:defRPr>
      </a:lvl3pPr>
      <a:lvl4pPr algn="ctr" defTabSz="220027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itchFamily="-109" charset="0"/>
          <a:ea typeface="ＭＳ Ｐゴシック" panose="020B0600070205080204" pitchFamily="34" charset="-128"/>
          <a:cs typeface="MS PGothic" charset="0"/>
        </a:defRPr>
      </a:lvl4pPr>
      <a:lvl5pPr algn="ctr" defTabSz="220027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itchFamily="-109" charset="0"/>
          <a:ea typeface="ＭＳ Ｐゴシック" panose="020B0600070205080204" pitchFamily="34" charset="-128"/>
          <a:cs typeface="MS PGothic" charset="0"/>
        </a:defRPr>
      </a:lvl5pPr>
      <a:lvl6pPr marL="321743" algn="ctr" defTabSz="2205281" rtl="0" fontAlgn="base">
        <a:spcBef>
          <a:spcPct val="0"/>
        </a:spcBef>
        <a:spcAft>
          <a:spcPct val="0"/>
        </a:spcAft>
        <a:defRPr sz="10606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643487" algn="ctr" defTabSz="2205281" rtl="0" fontAlgn="base">
        <a:spcBef>
          <a:spcPct val="0"/>
        </a:spcBef>
        <a:spcAft>
          <a:spcPct val="0"/>
        </a:spcAft>
        <a:defRPr sz="10606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965230" algn="ctr" defTabSz="2205281" rtl="0" fontAlgn="base">
        <a:spcBef>
          <a:spcPct val="0"/>
        </a:spcBef>
        <a:spcAft>
          <a:spcPct val="0"/>
        </a:spcAft>
        <a:defRPr sz="10606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286974" algn="ctr" defTabSz="2205281" rtl="0" fontAlgn="base">
        <a:spcBef>
          <a:spcPct val="0"/>
        </a:spcBef>
        <a:spcAft>
          <a:spcPct val="0"/>
        </a:spcAft>
        <a:defRPr sz="10606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822325" indent="-822325" algn="l" defTabSz="220027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1pPr>
      <a:lvl2pPr marL="1789113" indent="-685800" algn="l" defTabSz="220027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2754313" indent="-549275" algn="l" defTabSz="2200275" rtl="0" eaLnBrk="0" fontAlgn="base" hangingPunct="0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3856038" indent="-549275" algn="l" defTabSz="2200275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4959350" indent="-546100" algn="l" defTabSz="2200275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5284186" indent="-550763" algn="l" defTabSz="2205281" rtl="0" fontAlgn="base">
        <a:spcBef>
          <a:spcPct val="20000"/>
        </a:spcBef>
        <a:spcAft>
          <a:spcPct val="0"/>
        </a:spcAft>
        <a:buChar char="»"/>
        <a:defRPr sz="4950">
          <a:solidFill>
            <a:schemeClr val="tx1"/>
          </a:solidFill>
          <a:latin typeface="+mn-lt"/>
          <a:ea typeface="+mn-ea"/>
        </a:defRPr>
      </a:lvl6pPr>
      <a:lvl7pPr marL="5605930" indent="-550763" algn="l" defTabSz="2205281" rtl="0" fontAlgn="base">
        <a:spcBef>
          <a:spcPct val="20000"/>
        </a:spcBef>
        <a:spcAft>
          <a:spcPct val="0"/>
        </a:spcAft>
        <a:buChar char="»"/>
        <a:defRPr sz="4950">
          <a:solidFill>
            <a:schemeClr val="tx1"/>
          </a:solidFill>
          <a:latin typeface="+mn-lt"/>
          <a:ea typeface="+mn-ea"/>
        </a:defRPr>
      </a:lvl7pPr>
      <a:lvl8pPr marL="5927672" indent="-550763" algn="l" defTabSz="2205281" rtl="0" fontAlgn="base">
        <a:spcBef>
          <a:spcPct val="20000"/>
        </a:spcBef>
        <a:spcAft>
          <a:spcPct val="0"/>
        </a:spcAft>
        <a:buChar char="»"/>
        <a:defRPr sz="4950">
          <a:solidFill>
            <a:schemeClr val="tx1"/>
          </a:solidFill>
          <a:latin typeface="+mn-lt"/>
          <a:ea typeface="+mn-ea"/>
        </a:defRPr>
      </a:lvl8pPr>
      <a:lvl9pPr marL="6249416" indent="-550763" algn="l" defTabSz="2205281" rtl="0" fontAlgn="base">
        <a:spcBef>
          <a:spcPct val="20000"/>
        </a:spcBef>
        <a:spcAft>
          <a:spcPct val="0"/>
        </a:spcAft>
        <a:buChar char="»"/>
        <a:defRPr sz="49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1743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43487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65230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286974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08717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30460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52204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573947" algn="l" defTabSz="321743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99369F0-F7A6-4611-AC82-E1F9BEEE0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2113" y="12101513"/>
            <a:ext cx="15828962" cy="837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7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525FC58-B7DD-46A1-818B-8CEEF0AAF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8463" y="22567900"/>
            <a:ext cx="15492412" cy="802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6">
            <a:extLst>
              <a:ext uri="{FF2B5EF4-FFF2-40B4-BE49-F238E27FC236}">
                <a16:creationId xmlns:a16="http://schemas.microsoft.com/office/drawing/2014/main" id="{0C071694-3180-462E-A976-E41633E62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1100" y="31195963"/>
            <a:ext cx="130889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2" tIns="26512" rIns="53022" bIns="26512">
            <a:spAutoFit/>
          </a:bodyPr>
          <a:lstStyle>
            <a:lvl1pPr marL="914400" indent="-9144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/>
              <a:t>Further Information: karen.tang@dal.ca</a:t>
            </a:r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9657C61C-CC06-4CE4-A801-5BDD365AF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277813"/>
            <a:ext cx="33556575" cy="38877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20549" tIns="110275" rIns="220549" bIns="110275" anchor="ctr"/>
          <a:lstStyle>
            <a:lvl1pPr defTabSz="22018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2018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2018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2018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2018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The role of motives in understanding the link between personality and cannabis misuse</a:t>
            </a:r>
          </a:p>
          <a:p>
            <a:pPr algn="ctr" eaLnBrk="1" hangingPunct="1">
              <a:defRPr/>
            </a:pPr>
            <a:r>
              <a:rPr lang="de-DE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Karen T. Y. Tang</a:t>
            </a:r>
            <a:r>
              <a:rPr lang="de-DE" alt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de-DE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de-DE" alt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Elijah Otis</a:t>
            </a:r>
            <a:r>
              <a:rPr lang="de-DE" alt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de-DE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Alexandra Loverock</a:t>
            </a:r>
            <a:r>
              <a:rPr lang="de-DE" alt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de-DE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T. Cameron Wild</a:t>
            </a:r>
            <a:r>
              <a:rPr lang="de-DE" alt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de-DE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Igor Yakovenko</a:t>
            </a:r>
            <a:r>
              <a:rPr lang="de-DE" alt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1,3</a:t>
            </a:r>
            <a:endParaRPr lang="de-DE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CA" alt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CA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Psychology and Neuroscience, Dalhousie University, Canada; </a:t>
            </a:r>
            <a:r>
              <a:rPr lang="en-CA" alt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School of Public Health, University of Alberta, Canada;</a:t>
            </a:r>
          </a:p>
          <a:p>
            <a:pPr algn="ctr" eaLnBrk="1" hangingPunct="1">
              <a:defRPr/>
            </a:pPr>
            <a:r>
              <a:rPr lang="en-CA" alt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Psychiatry, Dalhousie University, Canada</a:t>
            </a:r>
          </a:p>
          <a:p>
            <a:pPr algn="ctr" eaLnBrk="1" hangingPunct="1">
              <a:defRPr/>
            </a:pPr>
            <a:endParaRPr lang="en-US" altLang="ja-JP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2B47900-A67F-4CCB-B424-09B40E15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21643975"/>
            <a:ext cx="12612687" cy="8953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64329" tIns="32164" rIns="64329" bIns="32164">
            <a:spAutoFit/>
          </a:bodyPr>
          <a:lstStyle>
            <a:lvl1pPr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METHODS</a:t>
            </a:r>
            <a:endParaRPr lang="en-US" altLang="en-US" sz="5000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AB3442A6-F167-481B-A0D5-0FFE7E78E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5040313"/>
            <a:ext cx="12612687" cy="8953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64329" tIns="32164" rIns="64329" bIns="32164">
            <a:spAutoFit/>
          </a:bodyPr>
          <a:lstStyle>
            <a:lvl1pPr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INTRODUCTION</a:t>
            </a:r>
            <a:endParaRPr lang="en-US" altLang="en-US" sz="5400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58" name="Text Box 13">
            <a:extLst>
              <a:ext uri="{FF2B5EF4-FFF2-40B4-BE49-F238E27FC236}">
                <a16:creationId xmlns:a16="http://schemas.microsoft.com/office/drawing/2014/main" id="{7DB9A24F-6D5C-4AC0-86E4-5615A166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063" y="5040313"/>
            <a:ext cx="12506325" cy="8953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64329" tIns="32164" rIns="64329" bIns="32164">
            <a:spAutoFit/>
          </a:bodyPr>
          <a:lstStyle>
            <a:lvl1pPr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RESULTS</a:t>
            </a:r>
            <a:endParaRPr lang="en-US" altLang="en-US" sz="5400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081" name="Text Box 14">
            <a:extLst>
              <a:ext uri="{FF2B5EF4-FFF2-40B4-BE49-F238E27FC236}">
                <a16:creationId xmlns:a16="http://schemas.microsoft.com/office/drawing/2014/main" id="{E77AC2F7-39F7-4964-A735-97473C7D9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9275" y="6726238"/>
            <a:ext cx="67103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352" tIns="32177" rIns="64352" bIns="32177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500"/>
          </a:p>
        </p:txBody>
      </p:sp>
      <p:sp>
        <p:nvSpPr>
          <p:cNvPr id="3083" name="Rectangle 21">
            <a:extLst>
              <a:ext uri="{FF2B5EF4-FFF2-40B4-BE49-F238E27FC236}">
                <a16:creationId xmlns:a16="http://schemas.microsoft.com/office/drawing/2014/main" id="{53DA34E6-E57F-498D-800B-9375FF51B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23104475"/>
            <a:ext cx="12612687" cy="9188450"/>
          </a:xfrm>
          <a:prstGeom prst="rect">
            <a:avLst/>
          </a:prstGeom>
          <a:noFill/>
          <a:ln>
            <a:noFill/>
          </a:ln>
        </p:spPr>
        <p:txBody>
          <a:bodyPr lIns="220549" tIns="110275" rIns="220549" bIns="110275"/>
          <a:lstStyle>
            <a:lvl1pPr marL="506413" indent="-506413" defTabSz="342741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2741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2741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2741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2741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274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274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274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274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CA" altLang="en-US" sz="3600" b="1" dirty="0">
                <a:cs typeface="Arial" panose="020B0604020202020204" pitchFamily="34" charset="0"/>
              </a:rPr>
              <a:t>Sample</a:t>
            </a:r>
            <a:endParaRPr lang="en-US" altLang="en-US" sz="3600" b="1" dirty="0"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CA" altLang="en-US" sz="3600" i="1" dirty="0"/>
              <a:t>N</a:t>
            </a:r>
            <a:r>
              <a:rPr lang="en-CA" altLang="en-US" sz="3600" dirty="0"/>
              <a:t> = 1073 (42.2% female, </a:t>
            </a:r>
            <a:r>
              <a:rPr lang="en-CA" altLang="en-US" sz="3600" i="1" dirty="0"/>
              <a:t>M</a:t>
            </a:r>
            <a:r>
              <a:rPr lang="en-CA" altLang="en-US" sz="3600" baseline="-25000" dirty="0"/>
              <a:t>age</a:t>
            </a:r>
            <a:r>
              <a:rPr lang="en-CA" altLang="en-US" sz="3600" dirty="0"/>
              <a:t> = 22.57, </a:t>
            </a:r>
            <a:r>
              <a:rPr lang="en-CA" altLang="en-US" sz="3600" i="1" dirty="0"/>
              <a:t>SD</a:t>
            </a:r>
            <a:r>
              <a:rPr lang="en-CA" altLang="en-US" sz="3600" dirty="0"/>
              <a:t> = 4.50, age range: 17-54)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CA" altLang="en-US" sz="3600" dirty="0"/>
              <a:t>Stratified random sample of students by type of degree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en-US" altLang="en-US" sz="3600" b="1" dirty="0">
                <a:solidFill>
                  <a:srgbClr val="000000"/>
                </a:solidFill>
              </a:rPr>
              <a:t>Procedure</a:t>
            </a:r>
            <a:endParaRPr lang="en-CA" altLang="en-US" sz="3600" b="1" dirty="0"/>
          </a:p>
          <a:p>
            <a:pPr marL="457200" indent="-457200"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3600" dirty="0"/>
              <a:t>Online Survey</a:t>
            </a:r>
          </a:p>
          <a:p>
            <a:pPr marL="457200" indent="-457200"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3600" b="1" dirty="0"/>
              <a:t>IV: Personality risk factors</a:t>
            </a:r>
            <a:r>
              <a:rPr lang="en-CA" altLang="en-US" sz="3600" dirty="0"/>
              <a:t>: SS, IMP, anxiety sensitivity, hopelessness</a:t>
            </a:r>
          </a:p>
          <a:p>
            <a:pPr marL="457200" indent="-457200"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3600" b="1" dirty="0"/>
              <a:t>DV: CUD severity</a:t>
            </a:r>
          </a:p>
          <a:p>
            <a:pPr marL="457200" indent="-457200"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3600" b="1" dirty="0"/>
              <a:t>Mediator: Motivations for cannabis use</a:t>
            </a:r>
          </a:p>
          <a:p>
            <a:pPr marL="457200" indent="-457200"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3600" b="1" dirty="0"/>
              <a:t>Design:</a:t>
            </a:r>
            <a:r>
              <a:rPr lang="en-CA" altLang="en-US" sz="3600" dirty="0"/>
              <a:t> </a:t>
            </a:r>
            <a:r>
              <a:rPr lang="en-US" altLang="en-US" sz="3600" dirty="0"/>
              <a:t>Ordinary Least-Squares (OLS) parallel mediation analysis</a:t>
            </a:r>
            <a:endParaRPr lang="en-US" altLang="en-US" sz="3200" dirty="0"/>
          </a:p>
        </p:txBody>
      </p:sp>
      <p:sp>
        <p:nvSpPr>
          <p:cNvPr id="8230" name="Rectangle 38">
            <a:extLst>
              <a:ext uri="{FF2B5EF4-FFF2-40B4-BE49-F238E27FC236}">
                <a16:creationId xmlns:a16="http://schemas.microsoft.com/office/drawing/2014/main" id="{120BAE19-4452-40A3-9019-73DC2C765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41" y="6269718"/>
            <a:ext cx="12612688" cy="936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0549" tIns="110275" rIns="220549" bIns="110275"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39788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/>
              <a:t>Personality risk factors represent phenotypes of vulnerability to substance misuse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/>
              <a:t>An emerging model for studying personality-matched substance use interventions is based on the Substance Use Risk Profile Scale (SURPS)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/>
              <a:t>With the loosening of restrictions on cannabis, research focusing on understanding cannabis use in young adults remain a vital area of research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/>
              <a:t>The literature supports the mediating role of coping motives on personality risk factors and problematic cannabis use; however, the role of other types of motives has remained largely unexplored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en-US" altLang="en-US" sz="3600" dirty="0"/>
              <a:t>We hypothesized that:</a:t>
            </a:r>
          </a:p>
          <a:p>
            <a:pPr marL="1239838" lvl="1" indent="-742950">
              <a:lnSpc>
                <a:spcPct val="130000"/>
              </a:lnSpc>
              <a:buFontTx/>
              <a:buAutoNum type="arabicParenBoth"/>
              <a:defRPr/>
            </a:pPr>
            <a:r>
              <a:rPr lang="en-US" altLang="en-US" sz="3600" dirty="0"/>
              <a:t>Sensation-seeking (SS) and impulsivity (IMP), but not anxiety sensitivity and hopelessness, will be associated with greater cannabis use problem severity</a:t>
            </a:r>
          </a:p>
          <a:p>
            <a:pPr marL="1239838" lvl="1" indent="-742950">
              <a:lnSpc>
                <a:spcPct val="130000"/>
              </a:lnSpc>
              <a:buFontTx/>
              <a:buAutoNum type="arabicParenBoth"/>
              <a:defRPr/>
            </a:pPr>
            <a:r>
              <a:rPr lang="en-US" altLang="en-US" sz="3600" dirty="0"/>
              <a:t>Motives for use (i.e., coping, conformity, social, enhancement, expansion) will mediate the association between personality risk and cannabis use problem severity</a:t>
            </a:r>
            <a:endParaRPr lang="en-US" altLang="en-US" sz="3600" dirty="0">
              <a:highlight>
                <a:srgbClr val="FFFF00"/>
              </a:highlight>
            </a:endParaRPr>
          </a:p>
        </p:txBody>
      </p:sp>
      <p:sp>
        <p:nvSpPr>
          <p:cNvPr id="3084" name="Rectangle 20">
            <a:extLst>
              <a:ext uri="{FF2B5EF4-FFF2-40B4-BE49-F238E27FC236}">
                <a16:creationId xmlns:a16="http://schemas.microsoft.com/office/drawing/2014/main" id="{B74873B0-827E-4A89-A327-233BD5FB5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9572" y="23104257"/>
            <a:ext cx="12575816" cy="6831369"/>
          </a:xfrm>
          <a:prstGeom prst="rect">
            <a:avLst/>
          </a:prstGeom>
          <a:noFill/>
          <a:ln>
            <a:noFill/>
          </a:ln>
        </p:spPr>
        <p:txBody>
          <a:bodyPr lIns="220549" tIns="110275" rIns="220549" bIns="110275"/>
          <a:lstStyle>
            <a:lvl1pPr marL="457200" indent="-4572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>
                <a:ea typeface="SimSun" panose="02010600030101010101" pitchFamily="2" charset="-122"/>
              </a:rPr>
              <a:t>Understanding reasons for use (i.e., motives) allows us to identify those at greatest risk for cannabis misuse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>
                <a:ea typeface="SimSun" panose="02010600030101010101" pitchFamily="2" charset="-122"/>
              </a:rPr>
              <a:t>Findings from this study may help explain the underlying mechanisms by which personality risk factors lead to cannabis use disorder in young adults 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en-US" altLang="en-US" sz="3600" dirty="0">
                <a:ea typeface="SimSun" panose="02010600030101010101" pitchFamily="2" charset="-122"/>
              </a:rPr>
              <a:t>Implications: Development of personality-specific interventions for cannabis use could be implemented when treating CUD, especially to prevent development of problems in high-risk individuals</a:t>
            </a:r>
          </a:p>
          <a:p>
            <a:pPr>
              <a:lnSpc>
                <a:spcPct val="130000"/>
              </a:lnSpc>
              <a:buFontTx/>
              <a:buChar char="•"/>
              <a:defRPr/>
            </a:pPr>
            <a:endParaRPr lang="en-US" altLang="en-US" sz="3600" dirty="0">
              <a:highlight>
                <a:srgbClr val="FFFF00"/>
              </a:highlight>
              <a:ea typeface="SimSun" panose="02010600030101010101" pitchFamily="2" charset="-122"/>
            </a:endParaRPr>
          </a:p>
        </p:txBody>
      </p:sp>
      <p:sp>
        <p:nvSpPr>
          <p:cNvPr id="48" name="Text Box 23">
            <a:extLst>
              <a:ext uri="{FF2B5EF4-FFF2-40B4-BE49-F238E27FC236}">
                <a16:creationId xmlns:a16="http://schemas.microsoft.com/office/drawing/2014/main" id="{37A23BE0-C324-4583-BD22-CA079BB7F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1613" y="21643975"/>
            <a:ext cx="12506325" cy="8953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lIns="64329" tIns="32164" rIns="64329" bIns="32164">
            <a:spAutoFit/>
          </a:bodyPr>
          <a:lstStyle>
            <a:lvl1pPr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CA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CONCLUSION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086" name="Rectangle 20">
            <a:extLst>
              <a:ext uri="{FF2B5EF4-FFF2-40B4-BE49-F238E27FC236}">
                <a16:creationId xmlns:a16="http://schemas.microsoft.com/office/drawing/2014/main" id="{DEFF3193-8FA0-4F53-B365-9D2698232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5138" y="21844000"/>
            <a:ext cx="208026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549" tIns="110275" rIns="220549" bIns="110275"/>
          <a:lstStyle>
            <a:lvl1pPr marL="457200" indent="-4572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endParaRPr lang="en-US" altLang="en-US" sz="3600"/>
          </a:p>
        </p:txBody>
      </p:sp>
      <p:sp>
        <p:nvSpPr>
          <p:cNvPr id="3090" name="Rectangle 30">
            <a:extLst>
              <a:ext uri="{FF2B5EF4-FFF2-40B4-BE49-F238E27FC236}">
                <a16:creationId xmlns:a16="http://schemas.microsoft.com/office/drawing/2014/main" id="{9EEB2E09-B30B-45B4-B3C8-4E1305451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0328" y="6269718"/>
            <a:ext cx="12613640" cy="9228906"/>
          </a:xfrm>
          <a:prstGeom prst="rect">
            <a:avLst/>
          </a:prstGeom>
          <a:noFill/>
          <a:ln>
            <a:noFill/>
          </a:ln>
        </p:spPr>
        <p:txBody>
          <a:bodyPr lIns="220549" tIns="110275" rIns="220549" bIns="110275"/>
          <a:lstStyle>
            <a:lvl1pPr marL="342900" indent="-342900" defTabSz="34290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290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290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290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290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290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290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290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290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1028700" lvl="1" indent="-57150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As hypothesized, both SS (</a:t>
            </a:r>
            <a:r>
              <a:rPr lang="en-US" altLang="en-US" sz="3600" i="1" dirty="0"/>
              <a:t>r </a:t>
            </a:r>
            <a:r>
              <a:rPr lang="en-US" altLang="en-US" sz="3600" dirty="0"/>
              <a:t>= .072, </a:t>
            </a:r>
            <a:r>
              <a:rPr lang="en-US" altLang="en-US" sz="3600" i="1" dirty="0"/>
              <a:t>p</a:t>
            </a:r>
            <a:r>
              <a:rPr lang="en-US" altLang="en-US" sz="3600" dirty="0"/>
              <a:t> = .045) and IMP (</a:t>
            </a:r>
            <a:r>
              <a:rPr lang="en-US" altLang="en-US" sz="3600" i="1" dirty="0"/>
              <a:t>r </a:t>
            </a:r>
            <a:r>
              <a:rPr lang="en-US" altLang="en-US" sz="3600" dirty="0"/>
              <a:t>= .136, </a:t>
            </a:r>
            <a:r>
              <a:rPr lang="en-US" altLang="en-US" sz="3600" i="1" dirty="0"/>
              <a:t>p</a:t>
            </a:r>
            <a:r>
              <a:rPr lang="en-US" altLang="en-US" sz="3600" dirty="0"/>
              <a:t> &lt; .001) predicted greater cannabis use problems</a:t>
            </a:r>
          </a:p>
          <a:p>
            <a:pPr marL="457200" lvl="1" indent="0" eaLnBrk="1" hangingPunct="1">
              <a:lnSpc>
                <a:spcPct val="130000"/>
              </a:lnSpc>
              <a:defRPr/>
            </a:pPr>
            <a:endParaRPr lang="en-US" altLang="en-US" sz="3600" dirty="0">
              <a:highlight>
                <a:srgbClr val="FFFF00"/>
              </a:highlight>
            </a:endParaRPr>
          </a:p>
          <a:p>
            <a:pPr marL="457200" lvl="1" indent="0" eaLnBrk="1" hangingPunct="1">
              <a:lnSpc>
                <a:spcPct val="130000"/>
              </a:lnSpc>
              <a:defRPr/>
            </a:pPr>
            <a:r>
              <a:rPr lang="en-US" altLang="en-US" sz="3600" b="1" dirty="0"/>
              <a:t>Mediation Analyses</a:t>
            </a:r>
          </a:p>
          <a:p>
            <a:pPr marL="1028700" lvl="1" indent="-57150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Conformity motives were a significant mediator between SS and IMP and cannabis use, whereby higher levels of SS/IMP led to greater endorsement of conformity motives, which in turn led to lower cannabis misuse</a:t>
            </a:r>
          </a:p>
          <a:p>
            <a:pPr marL="1028700" lvl="1" indent="-57150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Expansion motives were a significant mediator between SS and cannabis use</a:t>
            </a:r>
          </a:p>
          <a:p>
            <a:pPr marL="1028700" lvl="1" indent="-57150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Enhancement motives were a significant mediator between IMP and cannabis use</a:t>
            </a:r>
          </a:p>
        </p:txBody>
      </p:sp>
      <p:pic>
        <p:nvPicPr>
          <p:cNvPr id="3088" name="Picture 13">
            <a:extLst>
              <a:ext uri="{FF2B5EF4-FFF2-40B4-BE49-F238E27FC236}">
                <a16:creationId xmlns:a16="http://schemas.microsoft.com/office/drawing/2014/main" id="{5169D875-A6B4-4840-B652-51AC0ADE2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175" y="1225550"/>
            <a:ext cx="2630488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7">
            <a:extLst>
              <a:ext uri="{FF2B5EF4-FFF2-40B4-BE49-F238E27FC236}">
                <a16:creationId xmlns:a16="http://schemas.microsoft.com/office/drawing/2014/main" id="{D07184BE-0D31-4D4B-A5B1-C0F604818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709738"/>
            <a:ext cx="3652837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EC9B0E30-E090-4475-8EF2-5B74934CB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2300" y="5091113"/>
            <a:ext cx="12506325" cy="89693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64329" tIns="32164" rIns="64329" bIns="32164">
            <a:spAutoFit/>
          </a:bodyPr>
          <a:lstStyle>
            <a:lvl1pPr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PURPOSE</a:t>
            </a:r>
            <a:endParaRPr lang="en-US" altLang="en-US" sz="5400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Rectangle 38">
            <a:extLst>
              <a:ext uri="{FF2B5EF4-FFF2-40B4-BE49-F238E27FC236}">
                <a16:creationId xmlns:a16="http://schemas.microsoft.com/office/drawing/2014/main" id="{B84C6C6F-3361-47B6-A786-24D47DC9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2300" y="6269718"/>
            <a:ext cx="12613640" cy="357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0549" tIns="110275" rIns="220549" bIns="110275"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39788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571500" indent="-5715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Examine the mediating role of cannabis use motives between personality and cannabis misuse among university students</a:t>
            </a:r>
            <a:endParaRPr lang="en-US" altLang="en-US" sz="3600" b="1" dirty="0">
              <a:highlight>
                <a:srgbClr val="FFFF00"/>
              </a:highlight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DC82DA33-0A16-4411-80AC-0178E84C4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2300" y="9861550"/>
            <a:ext cx="12506325" cy="89693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64329" tIns="32164" rIns="64329" bIns="32164">
            <a:spAutoFit/>
          </a:bodyPr>
          <a:lstStyle>
            <a:lvl1pPr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6463"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FIGURES</a:t>
            </a:r>
            <a:endParaRPr lang="en-US" altLang="en-US" sz="5400" b="1" dirty="0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</p:txBody>
      </p:sp>
      <p:pic>
        <p:nvPicPr>
          <p:cNvPr id="3093" name="Picture 6" descr="A close up of a flower&#10;&#10;Description automatically generated">
            <a:extLst>
              <a:ext uri="{FF2B5EF4-FFF2-40B4-BE49-F238E27FC236}">
                <a16:creationId xmlns:a16="http://schemas.microsoft.com/office/drawing/2014/main" id="{C50C55DA-3A68-4CF4-8449-432F16B0E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3088" y="16756063"/>
            <a:ext cx="66833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475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Verdana</vt:lpstr>
      <vt:lpstr>Blank Presentation</vt:lpstr>
      <vt:lpstr>PowerPoint Presentation</vt:lpstr>
    </vt:vector>
  </TitlesOfParts>
  <Company>Justine Wilson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karen.tang2@ucalgary.ca</dc:creator>
  <cp:lastModifiedBy>Ladd, Ben</cp:lastModifiedBy>
  <cp:revision>1488</cp:revision>
  <cp:lastPrinted>2012-06-01T18:21:51Z</cp:lastPrinted>
  <dcterms:created xsi:type="dcterms:W3CDTF">2012-05-30T03:15:13Z</dcterms:created>
  <dcterms:modified xsi:type="dcterms:W3CDTF">2020-07-16T23:22:21Z</dcterms:modified>
</cp:coreProperties>
</file>