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en-US"/>
    </a:defPPr>
    <a:lvl1pPr marL="0" algn="l" defTabSz="816156" rtl="0" eaLnBrk="1" latinLnBrk="0" hangingPunct="1">
      <a:defRPr sz="1615" kern="1200">
        <a:solidFill>
          <a:schemeClr val="tx1"/>
        </a:solidFill>
        <a:latin typeface="+mn-lt"/>
        <a:ea typeface="+mn-ea"/>
        <a:cs typeface="+mn-cs"/>
      </a:defRPr>
    </a:lvl1pPr>
    <a:lvl2pPr marL="408078" algn="l" defTabSz="816156" rtl="0" eaLnBrk="1" latinLnBrk="0" hangingPunct="1">
      <a:defRPr sz="1615" kern="1200">
        <a:solidFill>
          <a:schemeClr val="tx1"/>
        </a:solidFill>
        <a:latin typeface="+mn-lt"/>
        <a:ea typeface="+mn-ea"/>
        <a:cs typeface="+mn-cs"/>
      </a:defRPr>
    </a:lvl2pPr>
    <a:lvl3pPr marL="816156" algn="l" defTabSz="816156" rtl="0" eaLnBrk="1" latinLnBrk="0" hangingPunct="1">
      <a:defRPr sz="1615" kern="1200">
        <a:solidFill>
          <a:schemeClr val="tx1"/>
        </a:solidFill>
        <a:latin typeface="+mn-lt"/>
        <a:ea typeface="+mn-ea"/>
        <a:cs typeface="+mn-cs"/>
      </a:defRPr>
    </a:lvl3pPr>
    <a:lvl4pPr marL="1224234" algn="l" defTabSz="816156" rtl="0" eaLnBrk="1" latinLnBrk="0" hangingPunct="1">
      <a:defRPr sz="1615" kern="1200">
        <a:solidFill>
          <a:schemeClr val="tx1"/>
        </a:solidFill>
        <a:latin typeface="+mn-lt"/>
        <a:ea typeface="+mn-ea"/>
        <a:cs typeface="+mn-cs"/>
      </a:defRPr>
    </a:lvl4pPr>
    <a:lvl5pPr marL="1632311" algn="l" defTabSz="816156" rtl="0" eaLnBrk="1" latinLnBrk="0" hangingPunct="1">
      <a:defRPr sz="1615" kern="1200">
        <a:solidFill>
          <a:schemeClr val="tx1"/>
        </a:solidFill>
        <a:latin typeface="+mn-lt"/>
        <a:ea typeface="+mn-ea"/>
        <a:cs typeface="+mn-cs"/>
      </a:defRPr>
    </a:lvl5pPr>
    <a:lvl6pPr marL="2040389" algn="l" defTabSz="816156" rtl="0" eaLnBrk="1" latinLnBrk="0" hangingPunct="1">
      <a:defRPr sz="1615" kern="1200">
        <a:solidFill>
          <a:schemeClr val="tx1"/>
        </a:solidFill>
        <a:latin typeface="+mn-lt"/>
        <a:ea typeface="+mn-ea"/>
        <a:cs typeface="+mn-cs"/>
      </a:defRPr>
    </a:lvl6pPr>
    <a:lvl7pPr marL="2448467" algn="l" defTabSz="816156" rtl="0" eaLnBrk="1" latinLnBrk="0" hangingPunct="1">
      <a:defRPr sz="1615" kern="1200">
        <a:solidFill>
          <a:schemeClr val="tx1"/>
        </a:solidFill>
        <a:latin typeface="+mn-lt"/>
        <a:ea typeface="+mn-ea"/>
        <a:cs typeface="+mn-cs"/>
      </a:defRPr>
    </a:lvl7pPr>
    <a:lvl8pPr marL="2856545" algn="l" defTabSz="816156" rtl="0" eaLnBrk="1" latinLnBrk="0" hangingPunct="1">
      <a:defRPr sz="1615" kern="1200">
        <a:solidFill>
          <a:schemeClr val="tx1"/>
        </a:solidFill>
        <a:latin typeface="+mn-lt"/>
        <a:ea typeface="+mn-ea"/>
        <a:cs typeface="+mn-cs"/>
      </a:defRPr>
    </a:lvl8pPr>
    <a:lvl9pPr marL="3264623" algn="l" defTabSz="816156"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40" autoAdjust="0"/>
    <p:restoredTop sz="94966" autoAdjust="0"/>
  </p:normalViewPr>
  <p:slideViewPr>
    <p:cSldViewPr>
      <p:cViewPr varScale="1">
        <p:scale>
          <a:sx n="80" d="100"/>
          <a:sy n="80" d="100"/>
        </p:scale>
        <p:origin x="235" y="5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D001D2-9DCB-F34A-8C43-087D7BC089CC}" type="datetimeFigureOut">
              <a:rPr lang="en-US" smtClean="0"/>
              <a:t>7/17/2020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F7AD6F-B32D-8C4F-9399-5B1C04C9142F}" type="slidenum">
              <a:rPr lang="en-US" smtClean="0"/>
              <a:t>‹#›</a:t>
            </a:fld>
            <a:endParaRPr lang="en-US"/>
          </a:p>
        </p:txBody>
      </p:sp>
    </p:spTree>
    <p:extLst>
      <p:ext uri="{BB962C8B-B14F-4D97-AF65-F5344CB8AC3E}">
        <p14:creationId xmlns:p14="http://schemas.microsoft.com/office/powerpoint/2010/main" val="2215306826"/>
      </p:ext>
    </p:extLst>
  </p:cSld>
  <p:clrMap bg1="lt1" tx1="dk1" bg2="lt2" tx2="dk2" accent1="accent1" accent2="accent2" accent3="accent3" accent4="accent4" accent5="accent5" accent6="accent6" hlink="hlink" folHlink="folHlink"/>
  <p:notesStyle>
    <a:lvl1pPr marL="0" algn="l" defTabSz="162306" rtl="0" eaLnBrk="1" latinLnBrk="0" hangingPunct="1">
      <a:defRPr sz="213" kern="1200">
        <a:solidFill>
          <a:schemeClr val="tx1"/>
        </a:solidFill>
        <a:latin typeface="+mn-lt"/>
        <a:ea typeface="+mn-ea"/>
        <a:cs typeface="+mn-cs"/>
      </a:defRPr>
    </a:lvl1pPr>
    <a:lvl2pPr marL="81153" algn="l" defTabSz="162306" rtl="0" eaLnBrk="1" latinLnBrk="0" hangingPunct="1">
      <a:defRPr sz="213" kern="1200">
        <a:solidFill>
          <a:schemeClr val="tx1"/>
        </a:solidFill>
        <a:latin typeface="+mn-lt"/>
        <a:ea typeface="+mn-ea"/>
        <a:cs typeface="+mn-cs"/>
      </a:defRPr>
    </a:lvl2pPr>
    <a:lvl3pPr marL="162306" algn="l" defTabSz="162306" rtl="0" eaLnBrk="1" latinLnBrk="0" hangingPunct="1">
      <a:defRPr sz="213" kern="1200">
        <a:solidFill>
          <a:schemeClr val="tx1"/>
        </a:solidFill>
        <a:latin typeface="+mn-lt"/>
        <a:ea typeface="+mn-ea"/>
        <a:cs typeface="+mn-cs"/>
      </a:defRPr>
    </a:lvl3pPr>
    <a:lvl4pPr marL="243459" algn="l" defTabSz="162306" rtl="0" eaLnBrk="1" latinLnBrk="0" hangingPunct="1">
      <a:defRPr sz="213" kern="1200">
        <a:solidFill>
          <a:schemeClr val="tx1"/>
        </a:solidFill>
        <a:latin typeface="+mn-lt"/>
        <a:ea typeface="+mn-ea"/>
        <a:cs typeface="+mn-cs"/>
      </a:defRPr>
    </a:lvl4pPr>
    <a:lvl5pPr marL="324612" algn="l" defTabSz="162306" rtl="0" eaLnBrk="1" latinLnBrk="0" hangingPunct="1">
      <a:defRPr sz="213" kern="1200">
        <a:solidFill>
          <a:schemeClr val="tx1"/>
        </a:solidFill>
        <a:latin typeface="+mn-lt"/>
        <a:ea typeface="+mn-ea"/>
        <a:cs typeface="+mn-cs"/>
      </a:defRPr>
    </a:lvl5pPr>
    <a:lvl6pPr marL="405765" algn="l" defTabSz="162306" rtl="0" eaLnBrk="1" latinLnBrk="0" hangingPunct="1">
      <a:defRPr sz="213" kern="1200">
        <a:solidFill>
          <a:schemeClr val="tx1"/>
        </a:solidFill>
        <a:latin typeface="+mn-lt"/>
        <a:ea typeface="+mn-ea"/>
        <a:cs typeface="+mn-cs"/>
      </a:defRPr>
    </a:lvl6pPr>
    <a:lvl7pPr marL="486918" algn="l" defTabSz="162306" rtl="0" eaLnBrk="1" latinLnBrk="0" hangingPunct="1">
      <a:defRPr sz="213" kern="1200">
        <a:solidFill>
          <a:schemeClr val="tx1"/>
        </a:solidFill>
        <a:latin typeface="+mn-lt"/>
        <a:ea typeface="+mn-ea"/>
        <a:cs typeface="+mn-cs"/>
      </a:defRPr>
    </a:lvl7pPr>
    <a:lvl8pPr marL="568071" algn="l" defTabSz="162306" rtl="0" eaLnBrk="1" latinLnBrk="0" hangingPunct="1">
      <a:defRPr sz="213" kern="1200">
        <a:solidFill>
          <a:schemeClr val="tx1"/>
        </a:solidFill>
        <a:latin typeface="+mn-lt"/>
        <a:ea typeface="+mn-ea"/>
        <a:cs typeface="+mn-cs"/>
      </a:defRPr>
    </a:lvl8pPr>
    <a:lvl9pPr marL="649224" algn="l" defTabSz="162306" rtl="0" eaLnBrk="1" latinLnBrk="0" hangingPunct="1">
      <a:defRPr sz="21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F7AD6F-B32D-8C4F-9399-5B1C04C9142F}" type="slidenum">
              <a:rPr lang="en-US" smtClean="0"/>
              <a:t>1</a:t>
            </a:fld>
            <a:endParaRPr lang="en-US"/>
          </a:p>
        </p:txBody>
      </p:sp>
    </p:spTree>
    <p:extLst>
      <p:ext uri="{BB962C8B-B14F-4D97-AF65-F5344CB8AC3E}">
        <p14:creationId xmlns:p14="http://schemas.microsoft.com/office/powerpoint/2010/main" val="2249647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Instructions"/>
          <p:cNvSpPr/>
          <p:nvPr userDrawn="1"/>
        </p:nvSpPr>
        <p:spPr>
          <a:xfrm>
            <a:off x="-2857500" y="0"/>
            <a:ext cx="2667000" cy="51435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6787" tIns="26787" rIns="26787" bIns="26787"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81"/>
              </a:spcAft>
            </a:pPr>
            <a:r>
              <a:rPr lang="en-US" sz="1125" dirty="0">
                <a:solidFill>
                  <a:srgbClr val="7F7F7F"/>
                </a:solidFill>
                <a:latin typeface="Calibri" pitchFamily="34" charset="0"/>
                <a:cs typeface="Calibri" panose="020F0502020204030204" pitchFamily="34" charset="0"/>
              </a:rPr>
              <a:t>Poster Print Size:</a:t>
            </a:r>
            <a:endParaRPr sz="1125" dirty="0">
              <a:solidFill>
                <a:srgbClr val="7F7F7F"/>
              </a:solidFill>
              <a:latin typeface="Calibri" pitchFamily="34" charset="0"/>
              <a:cs typeface="Calibri" panose="020F0502020204030204" pitchFamily="34" charset="0"/>
            </a:endParaRPr>
          </a:p>
          <a:p>
            <a:pPr lvl="0">
              <a:spcBef>
                <a:spcPts val="0"/>
              </a:spcBef>
              <a:spcAft>
                <a:spcPts val="281"/>
              </a:spcAft>
            </a:pPr>
            <a:r>
              <a:rPr lang="en-US" sz="767" dirty="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281"/>
              </a:spcAft>
            </a:pPr>
            <a:r>
              <a:rPr lang="en-US" sz="1125" dirty="0">
                <a:solidFill>
                  <a:srgbClr val="7F7F7F"/>
                </a:solidFill>
                <a:latin typeface="Calibri" pitchFamily="34" charset="0"/>
                <a:cs typeface="Calibri" panose="020F0502020204030204" pitchFamily="34" charset="0"/>
              </a:rPr>
              <a:t>Placeholders</a:t>
            </a:r>
            <a:r>
              <a:rPr sz="1125" dirty="0">
                <a:solidFill>
                  <a:srgbClr val="7F7F7F"/>
                </a:solidFill>
                <a:latin typeface="Calibri" pitchFamily="34" charset="0"/>
                <a:cs typeface="Calibri" panose="020F0502020204030204" pitchFamily="34" charset="0"/>
              </a:rPr>
              <a:t>:</a:t>
            </a:r>
          </a:p>
          <a:p>
            <a:pPr lvl="0">
              <a:spcBef>
                <a:spcPts val="0"/>
              </a:spcBef>
              <a:spcAft>
                <a:spcPts val="281"/>
              </a:spcAft>
            </a:pPr>
            <a:r>
              <a:rPr sz="767" dirty="0">
                <a:solidFill>
                  <a:srgbClr val="7F7F7F"/>
                </a:solidFill>
                <a:latin typeface="Calibri" pitchFamily="34" charset="0"/>
                <a:cs typeface="Calibri" panose="020F0502020204030204" pitchFamily="34" charset="0"/>
              </a:rPr>
              <a:t>The </a:t>
            </a:r>
            <a:r>
              <a:rPr lang="en-US" sz="767" dirty="0">
                <a:solidFill>
                  <a:srgbClr val="7F7F7F"/>
                </a:solidFill>
                <a:latin typeface="Calibri" pitchFamily="34" charset="0"/>
                <a:cs typeface="Calibri" panose="020F0502020204030204" pitchFamily="34" charset="0"/>
              </a:rPr>
              <a:t>various elements included</a:t>
            </a:r>
            <a:r>
              <a:rPr sz="767" dirty="0">
                <a:solidFill>
                  <a:srgbClr val="7F7F7F"/>
                </a:solidFill>
                <a:latin typeface="Calibri" pitchFamily="34" charset="0"/>
                <a:cs typeface="Calibri" panose="020F0502020204030204" pitchFamily="34" charset="0"/>
              </a:rPr>
              <a:t> in this </a:t>
            </a:r>
            <a:r>
              <a:rPr lang="en-US" sz="767" dirty="0">
                <a:solidFill>
                  <a:srgbClr val="7F7F7F"/>
                </a:solidFill>
                <a:latin typeface="Calibri" pitchFamily="34" charset="0"/>
                <a:cs typeface="Calibri" panose="020F0502020204030204" pitchFamily="34" charset="0"/>
              </a:rPr>
              <a:t>poster are ones</a:t>
            </a:r>
            <a:r>
              <a:rPr lang="en-US" sz="767" baseline="0" dirty="0">
                <a:solidFill>
                  <a:srgbClr val="7F7F7F"/>
                </a:solidFill>
                <a:latin typeface="Calibri" pitchFamily="34" charset="0"/>
                <a:cs typeface="Calibri" panose="020F0502020204030204" pitchFamily="34" charset="0"/>
              </a:rPr>
              <a:t> we often see in medical, research, and scientific posters.</a:t>
            </a:r>
            <a:r>
              <a:rPr sz="767" dirty="0">
                <a:solidFill>
                  <a:srgbClr val="7F7F7F"/>
                </a:solidFill>
                <a:latin typeface="Calibri" pitchFamily="34" charset="0"/>
                <a:cs typeface="Calibri" panose="020F0502020204030204" pitchFamily="34" charset="0"/>
              </a:rPr>
              <a:t> </a:t>
            </a:r>
            <a:r>
              <a:rPr lang="en-US" sz="767" dirty="0">
                <a:solidFill>
                  <a:srgbClr val="7F7F7F"/>
                </a:solidFill>
                <a:latin typeface="Calibri" pitchFamily="34" charset="0"/>
                <a:cs typeface="Calibri" panose="020F0502020204030204" pitchFamily="34" charset="0"/>
              </a:rPr>
              <a:t>Feel</a:t>
            </a:r>
            <a:r>
              <a:rPr lang="en-US" sz="767"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81"/>
              </a:spcAft>
            </a:pPr>
            <a:r>
              <a:rPr lang="en-US" sz="1125" dirty="0">
                <a:solidFill>
                  <a:srgbClr val="7F7F7F"/>
                </a:solidFill>
                <a:latin typeface="Calibri" pitchFamily="34" charset="0"/>
                <a:cs typeface="Calibri" panose="020F0502020204030204" pitchFamily="34" charset="0"/>
              </a:rPr>
              <a:t>Image</a:t>
            </a:r>
            <a:r>
              <a:rPr lang="en-US" sz="1125" baseline="0" dirty="0">
                <a:solidFill>
                  <a:srgbClr val="7F7F7F"/>
                </a:solidFill>
                <a:latin typeface="Calibri" pitchFamily="34" charset="0"/>
                <a:cs typeface="Calibri" panose="020F0502020204030204" pitchFamily="34" charset="0"/>
              </a:rPr>
              <a:t> Quality</a:t>
            </a:r>
            <a:r>
              <a:rPr lang="en-US" sz="1125" dirty="0">
                <a:solidFill>
                  <a:srgbClr val="7F7F7F"/>
                </a:solidFill>
                <a:latin typeface="Calibri" pitchFamily="34" charset="0"/>
                <a:cs typeface="Calibri" panose="020F0502020204030204" pitchFamily="34" charset="0"/>
              </a:rPr>
              <a:t>:</a:t>
            </a:r>
          </a:p>
          <a:p>
            <a:pPr lvl="0">
              <a:spcBef>
                <a:spcPts val="0"/>
              </a:spcBef>
              <a:spcAft>
                <a:spcPts val="281"/>
              </a:spcAft>
            </a:pPr>
            <a:r>
              <a:rPr lang="en-US" sz="767" dirty="0">
                <a:solidFill>
                  <a:srgbClr val="7F7F7F"/>
                </a:solidFill>
                <a:latin typeface="Calibri" pitchFamily="34" charset="0"/>
                <a:cs typeface="Calibri" panose="020F0502020204030204" pitchFamily="34" charset="0"/>
              </a:rPr>
              <a:t>You can place digital photos or logo art in your poster file by selecting the </a:t>
            </a:r>
            <a:r>
              <a:rPr lang="en-US" sz="767" b="1" dirty="0">
                <a:solidFill>
                  <a:srgbClr val="7F7F7F"/>
                </a:solidFill>
                <a:latin typeface="Calibri" pitchFamily="34" charset="0"/>
                <a:cs typeface="Calibri" panose="020F0502020204030204" pitchFamily="34" charset="0"/>
              </a:rPr>
              <a:t>Insert, Picture</a:t>
            </a:r>
            <a:r>
              <a:rPr lang="en-US" sz="767"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767" b="1" dirty="0">
                <a:solidFill>
                  <a:srgbClr val="7F7F7F"/>
                </a:solidFill>
                <a:latin typeface="Calibri" pitchFamily="34" charset="0"/>
                <a:cs typeface="Calibri" panose="020F0502020204030204" pitchFamily="34" charset="0"/>
              </a:rPr>
              <a:t>150-200 pixels per inch in their final printed size</a:t>
            </a:r>
            <a:r>
              <a:rPr lang="en-US" sz="767" dirty="0">
                <a:solidFill>
                  <a:srgbClr val="7F7F7F"/>
                </a:solidFill>
                <a:latin typeface="Calibri" pitchFamily="34" charset="0"/>
                <a:cs typeface="Calibri" panose="020F0502020204030204" pitchFamily="34" charset="0"/>
              </a:rPr>
              <a:t>. For instance, a 1600 x 1200 pixel</a:t>
            </a:r>
            <a:r>
              <a:rPr lang="en-US" sz="767" baseline="0" dirty="0">
                <a:solidFill>
                  <a:srgbClr val="7F7F7F"/>
                </a:solidFill>
                <a:latin typeface="Calibri" pitchFamily="34" charset="0"/>
                <a:cs typeface="Calibri" panose="020F0502020204030204" pitchFamily="34" charset="0"/>
              </a:rPr>
              <a:t> photo will usually look fine up to </a:t>
            </a:r>
            <a:r>
              <a:rPr lang="en-US" sz="767" dirty="0">
                <a:solidFill>
                  <a:srgbClr val="7F7F7F"/>
                </a:solidFill>
                <a:latin typeface="Calibri" pitchFamily="34" charset="0"/>
                <a:cs typeface="Calibri" panose="020F0502020204030204" pitchFamily="34" charset="0"/>
              </a:rPr>
              <a:t>8“-10” wide on your printed poster.</a:t>
            </a:r>
          </a:p>
          <a:p>
            <a:pPr lvl="0">
              <a:spcBef>
                <a:spcPts val="0"/>
              </a:spcBef>
              <a:spcAft>
                <a:spcPts val="281"/>
              </a:spcAft>
            </a:pPr>
            <a:r>
              <a:rPr lang="en-US" sz="767"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81"/>
              </a:spcAft>
            </a:pPr>
            <a:r>
              <a:rPr lang="en-US" sz="767"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81"/>
              </a:spcAft>
            </a:pPr>
            <a:br>
              <a:rPr lang="en-US" sz="562" dirty="0">
                <a:solidFill>
                  <a:srgbClr val="7F7F7F"/>
                </a:solidFill>
                <a:latin typeface="Calibri" pitchFamily="34" charset="0"/>
                <a:cs typeface="Calibri" panose="020F0502020204030204" pitchFamily="34" charset="0"/>
              </a:rPr>
            </a:br>
            <a:r>
              <a:rPr lang="en-US" sz="562" dirty="0">
                <a:solidFill>
                  <a:srgbClr val="7F7F7F"/>
                </a:solidFill>
                <a:latin typeface="Calibri" pitchFamily="34" charset="0"/>
                <a:cs typeface="Calibri" panose="020F0502020204030204" pitchFamily="34" charset="0"/>
              </a:rPr>
              <a:t>[This sidebar area does not print.]</a:t>
            </a:r>
          </a:p>
        </p:txBody>
      </p:sp>
      <p:grpSp>
        <p:nvGrpSpPr>
          <p:cNvPr id="8" name="Group 7"/>
          <p:cNvGrpSpPr/>
          <p:nvPr userDrawn="1"/>
        </p:nvGrpSpPr>
        <p:grpSpPr>
          <a:xfrm>
            <a:off x="9334500" y="0"/>
            <a:ext cx="2667000" cy="5143500"/>
            <a:chOff x="33832800" y="0"/>
            <a:chExt cx="12801600" cy="43891200"/>
          </a:xfrm>
        </p:grpSpPr>
        <p:sp>
          <p:nvSpPr>
            <p:cNvPr id="9"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81"/>
                </a:spcAft>
              </a:pPr>
              <a:r>
                <a:rPr lang="en-US" sz="1125" dirty="0">
                  <a:solidFill>
                    <a:schemeClr val="bg1">
                      <a:lumMod val="50000"/>
                    </a:schemeClr>
                  </a:solidFill>
                  <a:latin typeface="Calibri" pitchFamily="34" charset="0"/>
                  <a:cs typeface="Calibri" panose="020F0502020204030204" pitchFamily="34" charset="0"/>
                </a:rPr>
                <a:t>Change</a:t>
              </a:r>
              <a:r>
                <a:rPr lang="en-US" sz="1125" baseline="0" dirty="0">
                  <a:solidFill>
                    <a:schemeClr val="bg1">
                      <a:lumMod val="50000"/>
                    </a:schemeClr>
                  </a:solidFill>
                  <a:latin typeface="Calibri" pitchFamily="34" charset="0"/>
                  <a:cs typeface="Calibri" panose="020F0502020204030204" pitchFamily="34" charset="0"/>
                </a:rPr>
                <a:t> Color Theme</a:t>
              </a:r>
              <a:r>
                <a:rPr lang="en-US" sz="1125" dirty="0">
                  <a:solidFill>
                    <a:schemeClr val="bg1">
                      <a:lumMod val="50000"/>
                    </a:schemeClr>
                  </a:solidFill>
                  <a:latin typeface="Calibri" pitchFamily="34" charset="0"/>
                  <a:cs typeface="Calibri" panose="020F0502020204030204" pitchFamily="34" charset="0"/>
                </a:rPr>
                <a:t>:</a:t>
              </a:r>
              <a:endParaRPr sz="1125" dirty="0">
                <a:solidFill>
                  <a:schemeClr val="bg1">
                    <a:lumMod val="50000"/>
                  </a:schemeClr>
                </a:solidFill>
                <a:latin typeface="Calibri" pitchFamily="34" charset="0"/>
                <a:cs typeface="Calibri" panose="020F0502020204030204" pitchFamily="34" charset="0"/>
              </a:endParaRPr>
            </a:p>
            <a:p>
              <a:pPr lvl="0">
                <a:spcBef>
                  <a:spcPts val="0"/>
                </a:spcBef>
                <a:spcAft>
                  <a:spcPts val="281"/>
                </a:spcAft>
              </a:pPr>
              <a:r>
                <a:rPr lang="en-US" sz="767"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767"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81"/>
                </a:spcAft>
              </a:pPr>
              <a:r>
                <a:rPr lang="en-US" sz="767" baseline="0" dirty="0">
                  <a:solidFill>
                    <a:schemeClr val="bg1">
                      <a:lumMod val="50000"/>
                    </a:schemeClr>
                  </a:solidFill>
                  <a:latin typeface="Calibri" pitchFamily="34" charset="0"/>
                  <a:cs typeface="Calibri" panose="020F0502020204030204" pitchFamily="34" charset="0"/>
                </a:rPr>
                <a:t>To change the color theme, select the </a:t>
              </a:r>
              <a:r>
                <a:rPr lang="en-US" sz="767" b="1" baseline="0" dirty="0">
                  <a:solidFill>
                    <a:schemeClr val="bg1">
                      <a:lumMod val="50000"/>
                    </a:schemeClr>
                  </a:solidFill>
                  <a:latin typeface="Calibri" pitchFamily="34" charset="0"/>
                  <a:cs typeface="Calibri" panose="020F0502020204030204" pitchFamily="34" charset="0"/>
                </a:rPr>
                <a:t>Design</a:t>
              </a:r>
              <a:r>
                <a:rPr lang="en-US" sz="767" baseline="0" dirty="0">
                  <a:solidFill>
                    <a:schemeClr val="bg1">
                      <a:lumMod val="50000"/>
                    </a:schemeClr>
                  </a:solidFill>
                  <a:latin typeface="Calibri" pitchFamily="34" charset="0"/>
                  <a:cs typeface="Calibri" panose="020F0502020204030204" pitchFamily="34" charset="0"/>
                </a:rPr>
                <a:t> tab, then select the </a:t>
              </a:r>
              <a:r>
                <a:rPr lang="en-US" sz="767" b="1" baseline="0" dirty="0">
                  <a:solidFill>
                    <a:schemeClr val="bg1">
                      <a:lumMod val="50000"/>
                    </a:schemeClr>
                  </a:solidFill>
                  <a:latin typeface="Calibri" pitchFamily="34" charset="0"/>
                  <a:cs typeface="Calibri" panose="020F0502020204030204" pitchFamily="34" charset="0"/>
                </a:rPr>
                <a:t>Colors</a:t>
              </a:r>
              <a:r>
                <a:rPr lang="en-US" sz="767"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81"/>
                </a:spcAft>
              </a:pPr>
              <a:endParaRPr lang="en-US" sz="76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81"/>
                </a:spcAft>
              </a:pPr>
              <a:endParaRPr lang="en-US" sz="76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81"/>
                </a:spcAft>
              </a:pPr>
              <a:endParaRPr lang="en-US" sz="76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81"/>
                </a:spcAft>
              </a:pPr>
              <a:endParaRPr lang="en-US" sz="76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81"/>
                </a:spcAft>
              </a:pPr>
              <a:endParaRPr lang="en-US" sz="76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81"/>
                </a:spcAft>
              </a:pPr>
              <a:endParaRPr lang="en-US" sz="76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81"/>
                </a:spcAft>
              </a:pPr>
              <a:endParaRPr lang="en-US" sz="76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81"/>
                </a:spcAft>
              </a:pPr>
              <a:endParaRPr lang="en-US" sz="76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81"/>
                </a:spcAft>
              </a:pPr>
              <a:endParaRPr lang="en-US" sz="767" baseline="0" dirty="0">
                <a:solidFill>
                  <a:schemeClr val="bg1">
                    <a:lumMod val="50000"/>
                  </a:schemeClr>
                </a:solidFill>
                <a:latin typeface="Calibri" pitchFamily="34" charset="0"/>
                <a:cs typeface="Calibri" panose="020F0502020204030204" pitchFamily="34" charset="0"/>
              </a:endParaRPr>
            </a:p>
            <a:p>
              <a:pPr lvl="0">
                <a:spcBef>
                  <a:spcPts val="0"/>
                </a:spcBef>
                <a:spcAft>
                  <a:spcPts val="281"/>
                </a:spcAft>
              </a:pPr>
              <a:r>
                <a:rPr lang="en-US" sz="767"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81"/>
                </a:spcAft>
              </a:pPr>
              <a:r>
                <a:rPr lang="en-US" sz="1125"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81"/>
                </a:spcAft>
              </a:pPr>
              <a:r>
                <a:rPr lang="en-US" sz="767" dirty="0">
                  <a:solidFill>
                    <a:schemeClr val="bg1">
                      <a:lumMod val="50000"/>
                    </a:schemeClr>
                  </a:solidFill>
                  <a:latin typeface="Calibri" pitchFamily="34" charset="0"/>
                  <a:cs typeface="Calibri" panose="020F0502020204030204" pitchFamily="34" charset="0"/>
                </a:rPr>
                <a:t>Once your poster file is ready, visit</a:t>
              </a:r>
              <a:r>
                <a:rPr lang="en-US" sz="767" baseline="0" dirty="0">
                  <a:solidFill>
                    <a:schemeClr val="bg1">
                      <a:lumMod val="50000"/>
                    </a:schemeClr>
                  </a:solidFill>
                  <a:latin typeface="Calibri" pitchFamily="34" charset="0"/>
                  <a:cs typeface="Calibri" panose="020F0502020204030204" pitchFamily="34" charset="0"/>
                </a:rPr>
                <a:t> </a:t>
              </a:r>
              <a:r>
                <a:rPr lang="en-US" sz="767" b="1" baseline="0" dirty="0">
                  <a:solidFill>
                    <a:schemeClr val="bg1">
                      <a:lumMod val="50000"/>
                    </a:schemeClr>
                  </a:solidFill>
                  <a:latin typeface="Calibri" pitchFamily="34" charset="0"/>
                  <a:cs typeface="Calibri" panose="020F0502020204030204" pitchFamily="34" charset="0"/>
                </a:rPr>
                <a:t>www.genigraphics.com</a:t>
              </a:r>
              <a:r>
                <a:rPr lang="en-US" sz="767"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81"/>
                </a:spcAft>
              </a:pPr>
              <a:r>
                <a:rPr lang="en-US" sz="767"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767"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767" baseline="0" dirty="0">
                  <a:solidFill>
                    <a:schemeClr val="bg1">
                      <a:lumMod val="50000"/>
                    </a:schemeClr>
                  </a:solidFill>
                  <a:latin typeface="Calibri" pitchFamily="34" charset="0"/>
                  <a:cs typeface="Calibri" panose="020F0502020204030204" pitchFamily="34" charset="0"/>
                </a:rPr>
                <a:t>US and Canada:  1-800-790-4001</a:t>
              </a:r>
              <a:br>
                <a:rPr lang="en-US" sz="767" baseline="0" dirty="0">
                  <a:solidFill>
                    <a:schemeClr val="bg1">
                      <a:lumMod val="50000"/>
                    </a:schemeClr>
                  </a:solidFill>
                  <a:latin typeface="Calibri" pitchFamily="34" charset="0"/>
                  <a:cs typeface="Calibri" panose="020F0502020204030204" pitchFamily="34" charset="0"/>
                </a:rPr>
              </a:br>
              <a:r>
                <a:rPr lang="en-US" sz="767"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562" dirty="0">
                  <a:solidFill>
                    <a:schemeClr val="bg1">
                      <a:lumMod val="50000"/>
                    </a:schemeClr>
                  </a:solidFill>
                  <a:latin typeface="Calibri" pitchFamily="34" charset="0"/>
                  <a:cs typeface="Calibri" panose="020F0502020204030204" pitchFamily="34" charset="0"/>
                </a:rPr>
              </a:br>
              <a:r>
                <a:rPr lang="en-US" sz="562" dirty="0">
                  <a:solidFill>
                    <a:schemeClr val="bg1">
                      <a:lumMod val="50000"/>
                    </a:schemeClr>
                  </a:solidFill>
                  <a:latin typeface="Calibri" pitchFamily="34" charset="0"/>
                  <a:cs typeface="Calibri" panose="020F0502020204030204" pitchFamily="34" charset="0"/>
                </a:rPr>
                <a:t>[This sidebar area does not print.]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370683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2410691" y="93518"/>
            <a:ext cx="6567055" cy="495646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6"/>
          </a:p>
        </p:txBody>
      </p:sp>
      <p:sp>
        <p:nvSpPr>
          <p:cNvPr id="9" name="Rectangle 8"/>
          <p:cNvSpPr/>
          <p:nvPr userDrawn="1"/>
        </p:nvSpPr>
        <p:spPr>
          <a:xfrm>
            <a:off x="166254" y="93518"/>
            <a:ext cx="2078182" cy="495646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6"/>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5864" y="5094793"/>
            <a:ext cx="1203963" cy="23769"/>
          </a:xfrm>
          <a:prstGeom prst="rect">
            <a:avLst/>
          </a:prstGeom>
        </p:spPr>
      </p:pic>
    </p:spTree>
    <p:extLst>
      <p:ext uri="{BB962C8B-B14F-4D97-AF65-F5344CB8AC3E}">
        <p14:creationId xmlns:p14="http://schemas.microsoft.com/office/powerpoint/2010/main" val="305198022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587632" rtl="0" eaLnBrk="1" latinLnBrk="0" hangingPunct="1">
        <a:spcBef>
          <a:spcPct val="0"/>
        </a:spcBef>
        <a:buNone/>
        <a:defRPr sz="2824" kern="1200">
          <a:solidFill>
            <a:schemeClr val="tx1"/>
          </a:solidFill>
          <a:latin typeface="+mj-lt"/>
          <a:ea typeface="+mj-ea"/>
          <a:cs typeface="+mj-cs"/>
        </a:defRPr>
      </a:lvl1pPr>
    </p:titleStyle>
    <p:bodyStyle>
      <a:lvl1pPr marL="220362" indent="-220362" algn="l" defTabSz="587632" rtl="0" eaLnBrk="1" latinLnBrk="0" hangingPunct="1">
        <a:spcBef>
          <a:spcPct val="20000"/>
        </a:spcBef>
        <a:buFont typeface="Arial" panose="020B0604020202020204" pitchFamily="34" charset="0"/>
        <a:buChar char="•"/>
        <a:defRPr sz="2058" kern="1200">
          <a:solidFill>
            <a:schemeClr val="tx1"/>
          </a:solidFill>
          <a:latin typeface="+mn-lt"/>
          <a:ea typeface="+mn-ea"/>
          <a:cs typeface="+mn-cs"/>
        </a:defRPr>
      </a:lvl1pPr>
      <a:lvl2pPr marL="477451" indent="-183635" algn="l" defTabSz="587632" rtl="0" eaLnBrk="1" latinLnBrk="0" hangingPunct="1">
        <a:spcBef>
          <a:spcPct val="20000"/>
        </a:spcBef>
        <a:buFont typeface="Arial" panose="020B0604020202020204" pitchFamily="34" charset="0"/>
        <a:buChar char="–"/>
        <a:defRPr sz="1802" kern="1200">
          <a:solidFill>
            <a:schemeClr val="tx1"/>
          </a:solidFill>
          <a:latin typeface="+mn-lt"/>
          <a:ea typeface="+mn-ea"/>
          <a:cs typeface="+mn-cs"/>
        </a:defRPr>
      </a:lvl2pPr>
      <a:lvl3pPr marL="734540" indent="-146908" algn="l" defTabSz="587632" rtl="0" eaLnBrk="1" latinLnBrk="0" hangingPunct="1">
        <a:spcBef>
          <a:spcPct val="20000"/>
        </a:spcBef>
        <a:buFont typeface="Arial" panose="020B0604020202020204" pitchFamily="34" charset="0"/>
        <a:buChar char="•"/>
        <a:defRPr sz="1546" kern="1200">
          <a:solidFill>
            <a:schemeClr val="tx1"/>
          </a:solidFill>
          <a:latin typeface="+mn-lt"/>
          <a:ea typeface="+mn-ea"/>
          <a:cs typeface="+mn-cs"/>
        </a:defRPr>
      </a:lvl3pPr>
      <a:lvl4pPr marL="1028356" indent="-146908" algn="l" defTabSz="587632" rtl="0" eaLnBrk="1" latinLnBrk="0" hangingPunct="1">
        <a:spcBef>
          <a:spcPct val="20000"/>
        </a:spcBef>
        <a:buFont typeface="Arial" panose="020B0604020202020204" pitchFamily="34" charset="0"/>
        <a:buChar char="–"/>
        <a:defRPr sz="1291" kern="1200">
          <a:solidFill>
            <a:schemeClr val="tx1"/>
          </a:solidFill>
          <a:latin typeface="+mn-lt"/>
          <a:ea typeface="+mn-ea"/>
          <a:cs typeface="+mn-cs"/>
        </a:defRPr>
      </a:lvl4pPr>
      <a:lvl5pPr marL="1322172" indent="-146908" algn="l" defTabSz="587632" rtl="0" eaLnBrk="1" latinLnBrk="0" hangingPunct="1">
        <a:spcBef>
          <a:spcPct val="20000"/>
        </a:spcBef>
        <a:buFont typeface="Arial" panose="020B0604020202020204" pitchFamily="34" charset="0"/>
        <a:buChar char="»"/>
        <a:defRPr sz="1291" kern="1200">
          <a:solidFill>
            <a:schemeClr val="tx1"/>
          </a:solidFill>
          <a:latin typeface="+mn-lt"/>
          <a:ea typeface="+mn-ea"/>
          <a:cs typeface="+mn-cs"/>
        </a:defRPr>
      </a:lvl5pPr>
      <a:lvl6pPr marL="1615988" indent="-146908" algn="l" defTabSz="587632" rtl="0" eaLnBrk="1" latinLnBrk="0" hangingPunct="1">
        <a:spcBef>
          <a:spcPct val="20000"/>
        </a:spcBef>
        <a:buFont typeface="Arial" panose="020B0604020202020204" pitchFamily="34" charset="0"/>
        <a:buChar char="•"/>
        <a:defRPr sz="1291" kern="1200">
          <a:solidFill>
            <a:schemeClr val="tx1"/>
          </a:solidFill>
          <a:latin typeface="+mn-lt"/>
          <a:ea typeface="+mn-ea"/>
          <a:cs typeface="+mn-cs"/>
        </a:defRPr>
      </a:lvl6pPr>
      <a:lvl7pPr marL="1909804" indent="-146908" algn="l" defTabSz="587632" rtl="0" eaLnBrk="1" latinLnBrk="0" hangingPunct="1">
        <a:spcBef>
          <a:spcPct val="20000"/>
        </a:spcBef>
        <a:buFont typeface="Arial" panose="020B0604020202020204" pitchFamily="34" charset="0"/>
        <a:buChar char="•"/>
        <a:defRPr sz="1291" kern="1200">
          <a:solidFill>
            <a:schemeClr val="tx1"/>
          </a:solidFill>
          <a:latin typeface="+mn-lt"/>
          <a:ea typeface="+mn-ea"/>
          <a:cs typeface="+mn-cs"/>
        </a:defRPr>
      </a:lvl7pPr>
      <a:lvl8pPr marL="2203621" indent="-146908" algn="l" defTabSz="587632" rtl="0" eaLnBrk="1" latinLnBrk="0" hangingPunct="1">
        <a:spcBef>
          <a:spcPct val="20000"/>
        </a:spcBef>
        <a:buFont typeface="Arial" panose="020B0604020202020204" pitchFamily="34" charset="0"/>
        <a:buChar char="•"/>
        <a:defRPr sz="1291" kern="1200">
          <a:solidFill>
            <a:schemeClr val="tx1"/>
          </a:solidFill>
          <a:latin typeface="+mn-lt"/>
          <a:ea typeface="+mn-ea"/>
          <a:cs typeface="+mn-cs"/>
        </a:defRPr>
      </a:lvl8pPr>
      <a:lvl9pPr marL="2497437" indent="-146908" algn="l" defTabSz="587632" rtl="0" eaLnBrk="1" latinLnBrk="0" hangingPunct="1">
        <a:spcBef>
          <a:spcPct val="20000"/>
        </a:spcBef>
        <a:buFont typeface="Arial" panose="020B0604020202020204" pitchFamily="34" charset="0"/>
        <a:buChar char="•"/>
        <a:defRPr sz="1291" kern="1200">
          <a:solidFill>
            <a:schemeClr val="tx1"/>
          </a:solidFill>
          <a:latin typeface="+mn-lt"/>
          <a:ea typeface="+mn-ea"/>
          <a:cs typeface="+mn-cs"/>
        </a:defRPr>
      </a:lvl9pPr>
    </p:bodyStyle>
    <p:otherStyle>
      <a:defPPr>
        <a:defRPr lang="en-US"/>
      </a:defPPr>
      <a:lvl1pPr marL="0" algn="l" defTabSz="587632" rtl="0" eaLnBrk="1" latinLnBrk="0" hangingPunct="1">
        <a:defRPr sz="1163" kern="1200">
          <a:solidFill>
            <a:schemeClr val="tx1"/>
          </a:solidFill>
          <a:latin typeface="+mn-lt"/>
          <a:ea typeface="+mn-ea"/>
          <a:cs typeface="+mn-cs"/>
        </a:defRPr>
      </a:lvl1pPr>
      <a:lvl2pPr marL="293816" algn="l" defTabSz="587632" rtl="0" eaLnBrk="1" latinLnBrk="0" hangingPunct="1">
        <a:defRPr sz="1163" kern="1200">
          <a:solidFill>
            <a:schemeClr val="tx1"/>
          </a:solidFill>
          <a:latin typeface="+mn-lt"/>
          <a:ea typeface="+mn-ea"/>
          <a:cs typeface="+mn-cs"/>
        </a:defRPr>
      </a:lvl2pPr>
      <a:lvl3pPr marL="587632" algn="l" defTabSz="587632" rtl="0" eaLnBrk="1" latinLnBrk="0" hangingPunct="1">
        <a:defRPr sz="1163" kern="1200">
          <a:solidFill>
            <a:schemeClr val="tx1"/>
          </a:solidFill>
          <a:latin typeface="+mn-lt"/>
          <a:ea typeface="+mn-ea"/>
          <a:cs typeface="+mn-cs"/>
        </a:defRPr>
      </a:lvl3pPr>
      <a:lvl4pPr marL="881448" algn="l" defTabSz="587632" rtl="0" eaLnBrk="1" latinLnBrk="0" hangingPunct="1">
        <a:defRPr sz="1163" kern="1200">
          <a:solidFill>
            <a:schemeClr val="tx1"/>
          </a:solidFill>
          <a:latin typeface="+mn-lt"/>
          <a:ea typeface="+mn-ea"/>
          <a:cs typeface="+mn-cs"/>
        </a:defRPr>
      </a:lvl4pPr>
      <a:lvl5pPr marL="1175264" algn="l" defTabSz="587632" rtl="0" eaLnBrk="1" latinLnBrk="0" hangingPunct="1">
        <a:defRPr sz="1163" kern="1200">
          <a:solidFill>
            <a:schemeClr val="tx1"/>
          </a:solidFill>
          <a:latin typeface="+mn-lt"/>
          <a:ea typeface="+mn-ea"/>
          <a:cs typeface="+mn-cs"/>
        </a:defRPr>
      </a:lvl5pPr>
      <a:lvl6pPr marL="1469080" algn="l" defTabSz="587632" rtl="0" eaLnBrk="1" latinLnBrk="0" hangingPunct="1">
        <a:defRPr sz="1163" kern="1200">
          <a:solidFill>
            <a:schemeClr val="tx1"/>
          </a:solidFill>
          <a:latin typeface="+mn-lt"/>
          <a:ea typeface="+mn-ea"/>
          <a:cs typeface="+mn-cs"/>
        </a:defRPr>
      </a:lvl6pPr>
      <a:lvl7pPr marL="1762896" algn="l" defTabSz="587632" rtl="0" eaLnBrk="1" latinLnBrk="0" hangingPunct="1">
        <a:defRPr sz="1163" kern="1200">
          <a:solidFill>
            <a:schemeClr val="tx1"/>
          </a:solidFill>
          <a:latin typeface="+mn-lt"/>
          <a:ea typeface="+mn-ea"/>
          <a:cs typeface="+mn-cs"/>
        </a:defRPr>
      </a:lvl7pPr>
      <a:lvl8pPr marL="2056712" algn="l" defTabSz="587632" rtl="0" eaLnBrk="1" latinLnBrk="0" hangingPunct="1">
        <a:defRPr sz="1163" kern="1200">
          <a:solidFill>
            <a:schemeClr val="tx1"/>
          </a:solidFill>
          <a:latin typeface="+mn-lt"/>
          <a:ea typeface="+mn-ea"/>
          <a:cs typeface="+mn-cs"/>
        </a:defRPr>
      </a:lvl8pPr>
      <a:lvl9pPr marL="2350529" algn="l" defTabSz="587632" rtl="0" eaLnBrk="1" latinLnBrk="0" hangingPunct="1">
        <a:defRPr sz="11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6900" y="818504"/>
            <a:ext cx="2137577" cy="1173947"/>
          </a:xfrm>
          <a:prstGeom prst="rect">
            <a:avLst/>
          </a:prstGeom>
          <a:noFill/>
        </p:spPr>
        <p:txBody>
          <a:bodyPr lIns="58449" rIns="58449" anchor="ctr" anchorCtr="0">
            <a:noAutofit/>
          </a:bodyPr>
          <a:lstStyle/>
          <a:p>
            <a:pPr algn="l"/>
            <a:r>
              <a:rPr lang="en-US" sz="1000" b="1" dirty="0">
                <a:solidFill>
                  <a:schemeClr val="bg1"/>
                </a:solidFill>
              </a:rPr>
              <a:t>Cannabis Use and Sleep: Expectations, Outcomes, and the Role of Age</a:t>
            </a:r>
            <a:endParaRPr lang="en-US" sz="1000" dirty="0">
              <a:solidFill>
                <a:schemeClr val="bg1"/>
              </a:solidFill>
            </a:endParaRPr>
          </a:p>
        </p:txBody>
      </p:sp>
      <p:sp>
        <p:nvSpPr>
          <p:cNvPr id="3" name="Subtitle 2"/>
          <p:cNvSpPr>
            <a:spLocks noGrp="1"/>
          </p:cNvSpPr>
          <p:nvPr>
            <p:ph type="subTitle" idx="4294967295"/>
          </p:nvPr>
        </p:nvSpPr>
        <p:spPr>
          <a:xfrm>
            <a:off x="136900" y="1622586"/>
            <a:ext cx="2139046" cy="467591"/>
          </a:xfrm>
          <a:prstGeom prst="rect">
            <a:avLst/>
          </a:prstGeom>
          <a:noFill/>
        </p:spPr>
        <p:txBody>
          <a:bodyPr lIns="58449" rIns="58449" anchor="t" anchorCtr="0">
            <a:normAutofit fontScale="25000" lnSpcReduction="20000"/>
          </a:bodyPr>
          <a:lstStyle/>
          <a:p>
            <a:pPr marL="0" indent="0">
              <a:buNone/>
            </a:pPr>
            <a:r>
              <a:rPr lang="en-US" sz="3600" dirty="0">
                <a:solidFill>
                  <a:schemeClr val="bg1"/>
                </a:solidFill>
              </a:rPr>
              <a:t>Evan A. Winiger </a:t>
            </a:r>
            <a:r>
              <a:rPr lang="en-US" sz="3600" baseline="30000" dirty="0">
                <a:solidFill>
                  <a:schemeClr val="bg1"/>
                </a:solidFill>
              </a:rPr>
              <a:t>1,2, </a:t>
            </a:r>
            <a:r>
              <a:rPr lang="en-US" sz="3600" dirty="0">
                <a:solidFill>
                  <a:schemeClr val="bg1"/>
                </a:solidFill>
              </a:rPr>
              <a:t>Leah N. Hitchcock </a:t>
            </a:r>
            <a:r>
              <a:rPr lang="en-US" sz="3600" baseline="30000" dirty="0">
                <a:solidFill>
                  <a:schemeClr val="bg1"/>
                </a:solidFill>
              </a:rPr>
              <a:t>3</a:t>
            </a:r>
            <a:r>
              <a:rPr lang="en-US" sz="3600" dirty="0">
                <a:solidFill>
                  <a:schemeClr val="bg1"/>
                </a:solidFill>
              </a:rPr>
              <a:t>, Angela D. Bryan </a:t>
            </a:r>
            <a:r>
              <a:rPr lang="en-US" sz="3600" baseline="30000" dirty="0">
                <a:solidFill>
                  <a:schemeClr val="bg1"/>
                </a:solidFill>
              </a:rPr>
              <a:t>2,3</a:t>
            </a:r>
            <a:r>
              <a:rPr lang="en-US" sz="3600" dirty="0">
                <a:solidFill>
                  <a:schemeClr val="bg1"/>
                </a:solidFill>
              </a:rPr>
              <a:t>, L. Cinnamon Bidwell </a:t>
            </a:r>
            <a:r>
              <a:rPr lang="en-US" sz="3600" baseline="30000" dirty="0">
                <a:solidFill>
                  <a:schemeClr val="bg1"/>
                </a:solidFill>
              </a:rPr>
              <a:t>2, 3</a:t>
            </a:r>
          </a:p>
          <a:p>
            <a:pPr marL="0" indent="0">
              <a:buNone/>
            </a:pPr>
            <a:endParaRPr lang="en-US" sz="511" dirty="0">
              <a:solidFill>
                <a:schemeClr val="bg1"/>
              </a:solidFill>
              <a:latin typeface="Calibri" pitchFamily="34" charset="0"/>
            </a:endParaRPr>
          </a:p>
          <a:p>
            <a:pPr marL="0" indent="0">
              <a:buNone/>
            </a:pPr>
            <a:endParaRPr lang="en-US" sz="511" dirty="0">
              <a:solidFill>
                <a:schemeClr val="bg1"/>
              </a:solidFill>
              <a:latin typeface="Calibri" pitchFamily="34" charset="0"/>
            </a:endParaRPr>
          </a:p>
          <a:p>
            <a:pPr marL="0" indent="0">
              <a:buNone/>
            </a:pPr>
            <a:endParaRPr lang="en-US" sz="511" dirty="0">
              <a:solidFill>
                <a:schemeClr val="bg1"/>
              </a:solidFill>
              <a:latin typeface="Calibri" pitchFamily="34" charset="0"/>
            </a:endParaRPr>
          </a:p>
          <a:p>
            <a:pPr marL="0" indent="0">
              <a:buNone/>
            </a:pPr>
            <a:r>
              <a:rPr lang="en-US" sz="1600" dirty="0">
                <a:solidFill>
                  <a:schemeClr val="bg1"/>
                </a:solidFill>
                <a:latin typeface="Calibri" pitchFamily="34" charset="0"/>
              </a:rPr>
              <a:t>Affiliations: </a:t>
            </a:r>
          </a:p>
          <a:p>
            <a:pPr marL="0" indent="0">
              <a:buNone/>
            </a:pPr>
            <a:r>
              <a:rPr lang="en-US" sz="1600" dirty="0">
                <a:solidFill>
                  <a:schemeClr val="bg1"/>
                </a:solidFill>
                <a:latin typeface="Calibri" pitchFamily="34" charset="0"/>
              </a:rPr>
              <a:t>1 Institute for Behavioral Genetics, University of Colorado, Boulder. </a:t>
            </a:r>
          </a:p>
          <a:p>
            <a:pPr marL="0" indent="0">
              <a:buNone/>
            </a:pPr>
            <a:r>
              <a:rPr lang="en-US" sz="1600" dirty="0">
                <a:solidFill>
                  <a:schemeClr val="bg1"/>
                </a:solidFill>
                <a:latin typeface="Calibri" pitchFamily="34" charset="0"/>
              </a:rPr>
              <a:t>East Campus, 1480 30th Street, Boulder, CO 80309.</a:t>
            </a:r>
          </a:p>
          <a:p>
            <a:pPr marL="0" indent="0">
              <a:buNone/>
            </a:pPr>
            <a:r>
              <a:rPr lang="en-US" sz="1600" dirty="0">
                <a:solidFill>
                  <a:schemeClr val="bg1"/>
                </a:solidFill>
                <a:latin typeface="Calibri" pitchFamily="34" charset="0"/>
              </a:rPr>
              <a:t>2 Department of Psychology and Neuroscience, University of Colorado, Boulder. </a:t>
            </a:r>
            <a:r>
              <a:rPr lang="en-US" sz="1600" dirty="0" err="1">
                <a:solidFill>
                  <a:schemeClr val="bg1"/>
                </a:solidFill>
                <a:latin typeface="Calibri" pitchFamily="34" charset="0"/>
              </a:rPr>
              <a:t>Muenzinger</a:t>
            </a:r>
            <a:r>
              <a:rPr lang="en-US" sz="1600" dirty="0">
                <a:solidFill>
                  <a:schemeClr val="bg1"/>
                </a:solidFill>
                <a:latin typeface="Calibri" pitchFamily="34" charset="0"/>
              </a:rPr>
              <a:t> Psychology Building, 1905 Colorado Ave, Boulder, CO 80309.</a:t>
            </a:r>
          </a:p>
          <a:p>
            <a:pPr marL="0" indent="0">
              <a:buNone/>
            </a:pPr>
            <a:r>
              <a:rPr lang="en-US" sz="1600" dirty="0">
                <a:solidFill>
                  <a:schemeClr val="bg1"/>
                </a:solidFill>
                <a:latin typeface="Calibri" pitchFamily="34" charset="0"/>
              </a:rPr>
              <a:t>3 Institute of Cognitive Science, University of Colorado, Boulder. Center for Innovation and Creativity, 1777 E Exposition Drive, Boulder, CO 80301.</a:t>
            </a:r>
          </a:p>
          <a:p>
            <a:pPr marL="0" indent="0">
              <a:buNone/>
            </a:pPr>
            <a:endParaRPr lang="en-US" sz="1600" dirty="0">
              <a:solidFill>
                <a:schemeClr val="bg1"/>
              </a:solidFill>
              <a:latin typeface="Calibri" pitchFamily="34" charset="0"/>
            </a:endParaRPr>
          </a:p>
          <a:p>
            <a:pPr marL="0" indent="0">
              <a:buNone/>
            </a:pPr>
            <a:endParaRPr lang="en-US" sz="511" dirty="0">
              <a:solidFill>
                <a:schemeClr val="bg1"/>
              </a:solidFill>
              <a:latin typeface="Calibri" pitchFamily="34" charset="0"/>
            </a:endParaRPr>
          </a:p>
        </p:txBody>
      </p:sp>
      <p:sp>
        <p:nvSpPr>
          <p:cNvPr id="7" name="Text Box 264"/>
          <p:cNvSpPr txBox="1">
            <a:spLocks noChangeArrowheads="1"/>
          </p:cNvSpPr>
          <p:nvPr/>
        </p:nvSpPr>
        <p:spPr bwMode="auto">
          <a:xfrm>
            <a:off x="812074" y="4541396"/>
            <a:ext cx="1168977" cy="140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449" tIns="26787" rIns="58449" bIns="26787"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800" dirty="0">
                <a:solidFill>
                  <a:schemeClr val="bg1"/>
                </a:solidFill>
                <a:latin typeface="Calibri" pitchFamily="34" charset="0"/>
              </a:rPr>
              <a:t>CONTACT</a:t>
            </a:r>
          </a:p>
        </p:txBody>
      </p:sp>
      <p:sp>
        <p:nvSpPr>
          <p:cNvPr id="8" name="Text Box 274"/>
          <p:cNvSpPr txBox="1">
            <a:spLocks noChangeArrowheads="1"/>
          </p:cNvSpPr>
          <p:nvPr/>
        </p:nvSpPr>
        <p:spPr bwMode="auto">
          <a:xfrm>
            <a:off x="194271" y="4652789"/>
            <a:ext cx="1529782" cy="397452"/>
          </a:xfrm>
          <a:prstGeom prst="rect">
            <a:avLst/>
          </a:prstGeom>
          <a:noFill/>
          <a:ln>
            <a:noFill/>
          </a:ln>
          <a:effectLst/>
        </p:spPr>
        <p:txBody>
          <a:bodyPr lIns="58449" tIns="23380" rIns="58449" bIns="23380" anchor="ctr" anchorCtr="0">
            <a:no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600" dirty="0">
                <a:solidFill>
                  <a:schemeClr val="bg1"/>
                </a:solidFill>
                <a:latin typeface="Calibri" pitchFamily="34" charset="0"/>
              </a:rPr>
              <a:t>Evan Winiger </a:t>
            </a:r>
            <a:r>
              <a:rPr lang="en-US" sz="400" dirty="0">
                <a:solidFill>
                  <a:schemeClr val="bg1"/>
                </a:solidFill>
                <a:latin typeface="Calibri" pitchFamily="34" charset="0"/>
              </a:rPr>
              <a:t>(M.A.)</a:t>
            </a:r>
          </a:p>
          <a:p>
            <a:r>
              <a:rPr lang="en-US" sz="500" dirty="0">
                <a:solidFill>
                  <a:schemeClr val="bg1"/>
                </a:solidFill>
                <a:latin typeface="Calibri" pitchFamily="34" charset="0"/>
              </a:rPr>
              <a:t>University of Colorado, Boulder</a:t>
            </a:r>
            <a:br>
              <a:rPr lang="en-US" sz="500" dirty="0">
                <a:solidFill>
                  <a:schemeClr val="bg1"/>
                </a:solidFill>
                <a:latin typeface="Calibri" pitchFamily="34" charset="0"/>
              </a:rPr>
            </a:br>
            <a:r>
              <a:rPr lang="en-US" sz="500" dirty="0">
                <a:solidFill>
                  <a:schemeClr val="bg1"/>
                </a:solidFill>
                <a:latin typeface="Calibri" pitchFamily="34" charset="0"/>
              </a:rPr>
              <a:t>CU Boulder East Campus, Boulder, CO 80309</a:t>
            </a:r>
          </a:p>
          <a:p>
            <a:r>
              <a:rPr lang="en-US" sz="500" dirty="0">
                <a:solidFill>
                  <a:schemeClr val="bg1"/>
                </a:solidFill>
                <a:latin typeface="Calibri" pitchFamily="34" charset="0"/>
              </a:rPr>
              <a:t>evwi1996@Colorado.edu</a:t>
            </a:r>
          </a:p>
          <a:p>
            <a:r>
              <a:rPr lang="en-US" sz="500" dirty="0">
                <a:solidFill>
                  <a:schemeClr val="bg1"/>
                </a:solidFill>
                <a:latin typeface="Calibri" pitchFamily="34" charset="0"/>
              </a:rPr>
              <a:t>(303) 492-7362</a:t>
            </a:r>
          </a:p>
        </p:txBody>
      </p:sp>
      <p:sp>
        <p:nvSpPr>
          <p:cNvPr id="12" name="Text Box 246"/>
          <p:cNvSpPr txBox="1">
            <a:spLocks noChangeArrowheads="1"/>
          </p:cNvSpPr>
          <p:nvPr/>
        </p:nvSpPr>
        <p:spPr bwMode="auto">
          <a:xfrm>
            <a:off x="812074" y="2464777"/>
            <a:ext cx="1168977" cy="140277"/>
          </a:xfrm>
          <a:prstGeom prst="rect">
            <a:avLst/>
          </a:prstGeom>
          <a:noFill/>
          <a:ln>
            <a:noFill/>
          </a:ln>
          <a:effectLst/>
        </p:spPr>
        <p:txBody>
          <a:bodyPr wrap="none" lIns="58449" tIns="26787" rIns="58449" bIns="26787"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800" dirty="0">
                <a:solidFill>
                  <a:schemeClr val="bg1"/>
                </a:solidFill>
                <a:latin typeface="Calibri" pitchFamily="34" charset="0"/>
              </a:rPr>
              <a:t>ABSTRACT</a:t>
            </a:r>
          </a:p>
        </p:txBody>
      </p:sp>
      <p:sp>
        <p:nvSpPr>
          <p:cNvPr id="13" name="Text Box 267"/>
          <p:cNvSpPr txBox="1">
            <a:spLocks noChangeArrowheads="1"/>
          </p:cNvSpPr>
          <p:nvPr/>
        </p:nvSpPr>
        <p:spPr bwMode="auto">
          <a:xfrm>
            <a:off x="194271" y="2589203"/>
            <a:ext cx="2080205" cy="1851031"/>
          </a:xfrm>
          <a:prstGeom prst="rect">
            <a:avLst/>
          </a:prstGeom>
          <a:noFill/>
          <a:ln>
            <a:noFill/>
          </a:ln>
          <a:effectLst/>
        </p:spPr>
        <p:txBody>
          <a:bodyPr lIns="58449" tIns="23380" rIns="58449" bIns="23380">
            <a:normAutofit fontScale="25000" lnSpcReduction="20000"/>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000" b="1" dirty="0">
                <a:solidFill>
                  <a:schemeClr val="bg1"/>
                </a:solidFill>
              </a:rPr>
              <a:t>Objectives: </a:t>
            </a:r>
            <a:r>
              <a:rPr lang="en-US" sz="2000" dirty="0">
                <a:solidFill>
                  <a:schemeClr val="bg1"/>
                </a:solidFill>
              </a:rPr>
              <a:t>Estimate the associations of cannabis use with expectations of cannabis being a sleep aid, subjective sleep outcomes, and the influence of age on these relationships.</a:t>
            </a:r>
          </a:p>
          <a:p>
            <a:br>
              <a:rPr lang="en-US" sz="2000" b="1" dirty="0">
                <a:solidFill>
                  <a:schemeClr val="bg1"/>
                </a:solidFill>
              </a:rPr>
            </a:br>
            <a:r>
              <a:rPr lang="en-US" sz="2000" b="1" dirty="0">
                <a:solidFill>
                  <a:schemeClr val="bg1"/>
                </a:solidFill>
              </a:rPr>
              <a:t>Methods: </a:t>
            </a:r>
            <a:r>
              <a:rPr lang="en-US" sz="2000" dirty="0">
                <a:solidFill>
                  <a:schemeClr val="bg1"/>
                </a:solidFill>
              </a:rPr>
              <a:t>In 152 moderate cannabis users (67% female, mean age = 31.45, SD = 12.96, age range = 21-70) we assessed the influence of cannabis use history and behaviors on expectations of cannabis being a sleep aid and subjective sleep outcomes via the Pittsburgh Sleep Quality Index (PSQI). We used moderation analysis to examine the role of age in the relationship between cannabis use and subjective sleep outcomes.</a:t>
            </a:r>
          </a:p>
          <a:p>
            <a:br>
              <a:rPr lang="en-US" sz="2000" b="1" dirty="0">
                <a:solidFill>
                  <a:schemeClr val="bg1"/>
                </a:solidFill>
              </a:rPr>
            </a:br>
            <a:r>
              <a:rPr lang="en-US" sz="2000" b="1" dirty="0">
                <a:solidFill>
                  <a:schemeClr val="bg1"/>
                </a:solidFill>
              </a:rPr>
              <a:t>Results: </a:t>
            </a:r>
            <a:r>
              <a:rPr lang="en-US" sz="2000" dirty="0">
                <a:solidFill>
                  <a:schemeClr val="bg1"/>
                </a:solidFill>
              </a:rPr>
              <a:t>Cannabis use along with more frequent cannabis use were associated with increased expectations that cannabis use improves sleep (all </a:t>
            </a:r>
            <a:r>
              <a:rPr lang="el-GR" sz="2000" dirty="0">
                <a:solidFill>
                  <a:schemeClr val="bg1"/>
                </a:solidFill>
              </a:rPr>
              <a:t>β &gt; 0.03, </a:t>
            </a:r>
            <a:r>
              <a:rPr lang="en-US" sz="2000" dirty="0">
                <a:solidFill>
                  <a:schemeClr val="bg1"/>
                </a:solidFill>
              </a:rPr>
              <a:t>p &lt; 0.04). Frequency of recent cannabis use and reported average THC or CBD concentration were largely not associated with subjective sleep outcomes. However, endorsing current cannabis use was associated with worse subjective sleep quality (</a:t>
            </a:r>
            <a:r>
              <a:rPr lang="el-GR" sz="2000" dirty="0">
                <a:solidFill>
                  <a:schemeClr val="bg1"/>
                </a:solidFill>
              </a:rPr>
              <a:t>β = 0.33, </a:t>
            </a:r>
            <a:r>
              <a:rPr lang="en-US" sz="2000" dirty="0">
                <a:solidFill>
                  <a:schemeClr val="bg1"/>
                </a:solidFill>
              </a:rPr>
              <a:t>p = 0.01) and increased frequency of consuming edibles was associated with higher global PSQI scores (worse overall sleep) (</a:t>
            </a:r>
            <a:r>
              <a:rPr lang="el-GR" sz="2000" dirty="0">
                <a:solidFill>
                  <a:schemeClr val="bg1"/>
                </a:solidFill>
              </a:rPr>
              <a:t>β = 0.20, </a:t>
            </a:r>
            <a:r>
              <a:rPr lang="en-US" sz="2000" dirty="0">
                <a:solidFill>
                  <a:schemeClr val="bg1"/>
                </a:solidFill>
              </a:rPr>
              <a:t>p = 0.03). Furthermore, age was determined to have a moderating influence on the relationship between increased concentration of CBD and both better sleep duration and sleep quality (both p &lt; 0.02).</a:t>
            </a:r>
          </a:p>
          <a:p>
            <a:br>
              <a:rPr lang="en-US" sz="2000" b="1" dirty="0">
                <a:solidFill>
                  <a:schemeClr val="bg1"/>
                </a:solidFill>
              </a:rPr>
            </a:br>
            <a:r>
              <a:rPr lang="en-US" sz="2000" b="1" dirty="0">
                <a:solidFill>
                  <a:schemeClr val="bg1"/>
                </a:solidFill>
              </a:rPr>
              <a:t>Conclusion: </a:t>
            </a:r>
            <a:r>
              <a:rPr lang="en-US" sz="2000" dirty="0">
                <a:solidFill>
                  <a:schemeClr val="bg1"/>
                </a:solidFill>
              </a:rPr>
              <a:t>Cannabis users have higher expectations of cannabis being a sleep aid, but few associations existed between cannabis use and subjective sleep outcomes with the exceptions of endorsing any cannabis use and frequency of edible use. Additionally, age may be an important moderator of the potential positive influence CBD concentration can have on sleep.</a:t>
            </a:r>
            <a:endParaRPr lang="en-US" sz="409" dirty="0">
              <a:solidFill>
                <a:schemeClr val="bg1"/>
              </a:solidFill>
              <a:latin typeface="Calibri" pitchFamily="34" charset="0"/>
            </a:endParaRPr>
          </a:p>
        </p:txBody>
      </p:sp>
      <p:sp>
        <p:nvSpPr>
          <p:cNvPr id="35" name="Text Box 194"/>
          <p:cNvSpPr txBox="1">
            <a:spLocks noChangeArrowheads="1"/>
          </p:cNvSpPr>
          <p:nvPr/>
        </p:nvSpPr>
        <p:spPr bwMode="auto">
          <a:xfrm>
            <a:off x="3328215" y="131075"/>
            <a:ext cx="1706707" cy="140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787" tIns="26787" rIns="26787" bIns="2678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767" b="1" dirty="0">
                <a:solidFill>
                  <a:schemeClr val="accent1">
                    <a:lumMod val="50000"/>
                  </a:schemeClr>
                </a:solidFill>
                <a:latin typeface="Calibri" pitchFamily="34" charset="0"/>
              </a:rPr>
              <a:t>Background</a:t>
            </a:r>
          </a:p>
        </p:txBody>
      </p:sp>
      <p:sp>
        <p:nvSpPr>
          <p:cNvPr id="36" name="Text Box 198"/>
          <p:cNvSpPr txBox="1">
            <a:spLocks noChangeArrowheads="1"/>
          </p:cNvSpPr>
          <p:nvPr/>
        </p:nvSpPr>
        <p:spPr bwMode="auto">
          <a:xfrm>
            <a:off x="6604498" y="2964574"/>
            <a:ext cx="1706707" cy="140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787" tIns="26787" rIns="26787" bIns="2678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767" b="1" dirty="0">
                <a:solidFill>
                  <a:schemeClr val="accent1">
                    <a:lumMod val="50000"/>
                  </a:schemeClr>
                </a:solidFill>
                <a:latin typeface="Calibri" pitchFamily="34" charset="0"/>
              </a:rPr>
              <a:t>Discussion</a:t>
            </a:r>
          </a:p>
        </p:txBody>
      </p:sp>
      <p:sp>
        <p:nvSpPr>
          <p:cNvPr id="37" name="Text Box 199"/>
          <p:cNvSpPr txBox="1">
            <a:spLocks noChangeArrowheads="1"/>
          </p:cNvSpPr>
          <p:nvPr/>
        </p:nvSpPr>
        <p:spPr bwMode="auto">
          <a:xfrm>
            <a:off x="6604499" y="114543"/>
            <a:ext cx="1706707" cy="140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787" tIns="26787" rIns="26787" bIns="2678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767" b="1" dirty="0">
                <a:solidFill>
                  <a:schemeClr val="accent1">
                    <a:lumMod val="50000"/>
                  </a:schemeClr>
                </a:solidFill>
                <a:latin typeface="Calibri" pitchFamily="34" charset="0"/>
              </a:rPr>
              <a:t>Results</a:t>
            </a:r>
          </a:p>
        </p:txBody>
      </p:sp>
      <p:sp>
        <p:nvSpPr>
          <p:cNvPr id="44" name="Text Box 259"/>
          <p:cNvSpPr txBox="1">
            <a:spLocks noChangeArrowheads="1"/>
          </p:cNvSpPr>
          <p:nvPr/>
        </p:nvSpPr>
        <p:spPr bwMode="auto">
          <a:xfrm>
            <a:off x="3328214" y="2605054"/>
            <a:ext cx="1706707" cy="140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787" tIns="26787" rIns="26787" bIns="2678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767" b="1" dirty="0">
                <a:solidFill>
                  <a:schemeClr val="accent1">
                    <a:lumMod val="50000"/>
                  </a:schemeClr>
                </a:solidFill>
                <a:latin typeface="Calibri" pitchFamily="34" charset="0"/>
              </a:rPr>
              <a:t>Methods</a:t>
            </a:r>
          </a:p>
        </p:txBody>
      </p:sp>
      <p:sp>
        <p:nvSpPr>
          <p:cNvPr id="47" name="Text Box 268"/>
          <p:cNvSpPr txBox="1">
            <a:spLocks noChangeArrowheads="1"/>
          </p:cNvSpPr>
          <p:nvPr/>
        </p:nvSpPr>
        <p:spPr bwMode="auto">
          <a:xfrm>
            <a:off x="5803798" y="297384"/>
            <a:ext cx="3187801" cy="1688307"/>
          </a:xfrm>
          <a:prstGeom prst="rect">
            <a:avLst/>
          </a:prstGeom>
          <a:noFill/>
          <a:ln>
            <a:noFill/>
          </a:ln>
          <a:effectLst/>
        </p:spPr>
        <p:txBody>
          <a:bodyPr wrap="square" lIns="23380" tIns="23380" rIns="23380" bIns="233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marL="58430" lvl="0" indent="-58430" defTabSz="514148">
              <a:buFont typeface="Arial" panose="020B0604020202020204" pitchFamily="34" charset="0"/>
              <a:buChar char="•"/>
            </a:pPr>
            <a:r>
              <a:rPr lang="en-US" sz="600" b="1" dirty="0">
                <a:solidFill>
                  <a:prstClr val="black"/>
                </a:solidFill>
                <a:latin typeface="+mn-lt"/>
              </a:rPr>
              <a:t>Currently using cannabis, both days of cannabis flower and days any cannabis used in the past two weeks, and current frequency of smoking</a:t>
            </a:r>
            <a:r>
              <a:rPr lang="en-US" sz="600" dirty="0">
                <a:solidFill>
                  <a:prstClr val="black"/>
                </a:solidFill>
                <a:latin typeface="+mn-lt"/>
              </a:rPr>
              <a:t> were associated with </a:t>
            </a:r>
            <a:r>
              <a:rPr lang="en-US" sz="600" b="1" dirty="0">
                <a:solidFill>
                  <a:prstClr val="black"/>
                </a:solidFill>
                <a:latin typeface="+mn-lt"/>
              </a:rPr>
              <a:t>increased expectations that cannabis use improves sleep</a:t>
            </a:r>
            <a:r>
              <a:rPr lang="en-US" sz="600" dirty="0">
                <a:solidFill>
                  <a:prstClr val="black"/>
                </a:solidFill>
                <a:latin typeface="+mn-lt"/>
              </a:rPr>
              <a:t> (all </a:t>
            </a:r>
            <a:r>
              <a:rPr lang="el-GR" sz="600" dirty="0">
                <a:solidFill>
                  <a:prstClr val="black"/>
                </a:solidFill>
                <a:latin typeface="+mn-lt"/>
              </a:rPr>
              <a:t>β &gt; 0.03, </a:t>
            </a:r>
            <a:r>
              <a:rPr lang="en-US" sz="600" dirty="0">
                <a:solidFill>
                  <a:prstClr val="black"/>
                </a:solidFill>
                <a:latin typeface="+mn-lt"/>
              </a:rPr>
              <a:t>p &lt; 0.04). </a:t>
            </a:r>
          </a:p>
          <a:p>
            <a:pPr lvl="0" defTabSz="514148"/>
            <a:endParaRPr lang="en-US" sz="600" dirty="0">
              <a:solidFill>
                <a:prstClr val="black"/>
              </a:solidFill>
              <a:latin typeface="+mn-lt"/>
            </a:endParaRPr>
          </a:p>
          <a:p>
            <a:pPr marL="58430" lvl="0" indent="-58430" defTabSz="514148">
              <a:buFont typeface="Arial" panose="020B0604020202020204" pitchFamily="34" charset="0"/>
              <a:buChar char="•"/>
            </a:pPr>
            <a:r>
              <a:rPr lang="en-US" sz="600" dirty="0">
                <a:solidFill>
                  <a:prstClr val="black"/>
                </a:solidFill>
                <a:latin typeface="+mn-lt"/>
              </a:rPr>
              <a:t>Frequency of recent use and reported average THC or CBD concentration were largely not associated with sleep outcomes. However, </a:t>
            </a:r>
            <a:r>
              <a:rPr lang="en-US" sz="600" b="1" dirty="0">
                <a:solidFill>
                  <a:prstClr val="black"/>
                </a:solidFill>
                <a:latin typeface="+mn-lt"/>
              </a:rPr>
              <a:t>endorsing current cannabis use</a:t>
            </a:r>
            <a:r>
              <a:rPr lang="en-US" sz="600" dirty="0">
                <a:solidFill>
                  <a:prstClr val="black"/>
                </a:solidFill>
                <a:latin typeface="+mn-lt"/>
              </a:rPr>
              <a:t> was associated with </a:t>
            </a:r>
            <a:r>
              <a:rPr lang="en-US" sz="600" b="1" dirty="0">
                <a:solidFill>
                  <a:prstClr val="black"/>
                </a:solidFill>
                <a:latin typeface="+mn-lt"/>
              </a:rPr>
              <a:t>worse subjective sleep quality</a:t>
            </a:r>
            <a:r>
              <a:rPr lang="en-US" sz="600" dirty="0">
                <a:solidFill>
                  <a:prstClr val="black"/>
                </a:solidFill>
                <a:latin typeface="+mn-lt"/>
              </a:rPr>
              <a:t> (</a:t>
            </a:r>
            <a:r>
              <a:rPr lang="el-GR" sz="600" dirty="0">
                <a:solidFill>
                  <a:prstClr val="black"/>
                </a:solidFill>
                <a:latin typeface="+mn-lt"/>
              </a:rPr>
              <a:t>β = </a:t>
            </a:r>
            <a:r>
              <a:rPr lang="en-US" sz="600" dirty="0">
                <a:solidFill>
                  <a:prstClr val="black"/>
                </a:solidFill>
                <a:latin typeface="+mn-lt"/>
              </a:rPr>
              <a:t>0.33</a:t>
            </a:r>
            <a:r>
              <a:rPr lang="el-GR" sz="600" dirty="0">
                <a:solidFill>
                  <a:prstClr val="black"/>
                </a:solidFill>
                <a:latin typeface="+mn-lt"/>
              </a:rPr>
              <a:t>, </a:t>
            </a:r>
            <a:r>
              <a:rPr lang="en-US" sz="600" dirty="0">
                <a:solidFill>
                  <a:prstClr val="black"/>
                </a:solidFill>
                <a:latin typeface="+mn-lt"/>
              </a:rPr>
              <a:t>p = 0.01) and </a:t>
            </a:r>
            <a:r>
              <a:rPr lang="en-US" sz="600" b="1" dirty="0">
                <a:solidFill>
                  <a:prstClr val="black"/>
                </a:solidFill>
                <a:latin typeface="+mn-lt"/>
              </a:rPr>
              <a:t>increased frequency of consuming edibles </a:t>
            </a:r>
            <a:r>
              <a:rPr lang="en-US" sz="600" dirty="0">
                <a:solidFill>
                  <a:prstClr val="black"/>
                </a:solidFill>
                <a:latin typeface="+mn-lt"/>
              </a:rPr>
              <a:t>was associated with </a:t>
            </a:r>
            <a:r>
              <a:rPr lang="en-US" sz="600" b="1" dirty="0">
                <a:solidFill>
                  <a:prstClr val="black"/>
                </a:solidFill>
                <a:latin typeface="+mn-lt"/>
              </a:rPr>
              <a:t>higher global PSQI scores (worse overall sleep) </a:t>
            </a:r>
            <a:r>
              <a:rPr lang="en-US" sz="600" dirty="0">
                <a:solidFill>
                  <a:prstClr val="black"/>
                </a:solidFill>
                <a:latin typeface="+mn-lt"/>
              </a:rPr>
              <a:t>(</a:t>
            </a:r>
            <a:r>
              <a:rPr lang="el-GR" sz="600" dirty="0">
                <a:solidFill>
                  <a:prstClr val="black"/>
                </a:solidFill>
                <a:latin typeface="+mn-lt"/>
              </a:rPr>
              <a:t>β = 0.20, </a:t>
            </a:r>
            <a:r>
              <a:rPr lang="en-US" sz="600" dirty="0">
                <a:solidFill>
                  <a:prstClr val="black"/>
                </a:solidFill>
                <a:latin typeface="+mn-lt"/>
              </a:rPr>
              <a:t>p = 0.03). </a:t>
            </a:r>
            <a:br>
              <a:rPr lang="en-US" sz="600" dirty="0">
                <a:solidFill>
                  <a:prstClr val="black"/>
                </a:solidFill>
                <a:latin typeface="+mn-lt"/>
              </a:rPr>
            </a:br>
            <a:endParaRPr lang="en-US" sz="600" dirty="0">
              <a:solidFill>
                <a:prstClr val="black"/>
              </a:solidFill>
              <a:latin typeface="+mn-lt"/>
            </a:endParaRPr>
          </a:p>
          <a:p>
            <a:pPr marL="58430" lvl="0" indent="-58430" defTabSz="514148">
              <a:buFont typeface="Arial" panose="020B0604020202020204" pitchFamily="34" charset="0"/>
              <a:buChar char="•"/>
            </a:pPr>
            <a:r>
              <a:rPr lang="en-US" sz="600" b="1" dirty="0">
                <a:solidFill>
                  <a:prstClr val="black"/>
                </a:solidFill>
                <a:latin typeface="+mn-lt"/>
              </a:rPr>
              <a:t>Increased reported average CBD concentration</a:t>
            </a:r>
            <a:r>
              <a:rPr lang="en-US" sz="600" dirty="0">
                <a:solidFill>
                  <a:prstClr val="black"/>
                </a:solidFill>
                <a:latin typeface="+mn-lt"/>
              </a:rPr>
              <a:t>, however, was significantly associated with </a:t>
            </a:r>
            <a:r>
              <a:rPr lang="en-US" sz="600" b="1" dirty="0">
                <a:solidFill>
                  <a:prstClr val="black"/>
                </a:solidFill>
                <a:latin typeface="+mn-lt"/>
              </a:rPr>
              <a:t>better sleep efficiency </a:t>
            </a:r>
            <a:r>
              <a:rPr lang="en-US" sz="600" dirty="0">
                <a:solidFill>
                  <a:prstClr val="black"/>
                </a:solidFill>
                <a:latin typeface="+mn-lt"/>
              </a:rPr>
              <a:t>(</a:t>
            </a:r>
            <a:r>
              <a:rPr lang="el-GR" sz="600" dirty="0">
                <a:solidFill>
                  <a:prstClr val="black"/>
                </a:solidFill>
                <a:latin typeface="+mn-lt"/>
              </a:rPr>
              <a:t>β = -0.11, </a:t>
            </a:r>
            <a:r>
              <a:rPr lang="en-US" sz="600" dirty="0">
                <a:solidFill>
                  <a:prstClr val="black"/>
                </a:solidFill>
                <a:latin typeface="+mn-lt"/>
              </a:rPr>
              <a:t>p = 0.01) and </a:t>
            </a:r>
            <a:r>
              <a:rPr lang="en-US" sz="600" b="1" dirty="0">
                <a:solidFill>
                  <a:prstClr val="black"/>
                </a:solidFill>
                <a:latin typeface="+mn-lt"/>
              </a:rPr>
              <a:t>sleep duration </a:t>
            </a:r>
            <a:r>
              <a:rPr lang="en-US" sz="600" dirty="0">
                <a:solidFill>
                  <a:prstClr val="black"/>
                </a:solidFill>
                <a:latin typeface="+mn-lt"/>
              </a:rPr>
              <a:t>(</a:t>
            </a:r>
            <a:r>
              <a:rPr lang="el-GR" sz="600" dirty="0">
                <a:solidFill>
                  <a:prstClr val="black"/>
                </a:solidFill>
                <a:latin typeface="+mn-lt"/>
              </a:rPr>
              <a:t>β = -0.</a:t>
            </a:r>
            <a:r>
              <a:rPr lang="en-US" sz="600" dirty="0">
                <a:solidFill>
                  <a:prstClr val="black"/>
                </a:solidFill>
                <a:latin typeface="+mn-lt"/>
              </a:rPr>
              <a:t>08</a:t>
            </a:r>
            <a:r>
              <a:rPr lang="el-GR" sz="600" dirty="0">
                <a:solidFill>
                  <a:prstClr val="black"/>
                </a:solidFill>
                <a:latin typeface="+mn-lt"/>
              </a:rPr>
              <a:t>, </a:t>
            </a:r>
            <a:r>
              <a:rPr lang="en-US" sz="600" dirty="0">
                <a:solidFill>
                  <a:prstClr val="black"/>
                </a:solidFill>
                <a:latin typeface="+mn-lt"/>
              </a:rPr>
              <a:t>p = 0.03) and the interaction terms for both models were significant (both </a:t>
            </a:r>
            <a:r>
              <a:rPr lang="el-GR" sz="600" dirty="0">
                <a:solidFill>
                  <a:prstClr val="black"/>
                </a:solidFill>
                <a:latin typeface="+mn-lt"/>
              </a:rPr>
              <a:t>β &lt; - 0.01, </a:t>
            </a:r>
            <a:r>
              <a:rPr lang="en-US" sz="600" dirty="0">
                <a:solidFill>
                  <a:prstClr val="black"/>
                </a:solidFill>
                <a:latin typeface="+mn-lt"/>
              </a:rPr>
              <a:t>p &lt; 0.02) suggesting a potential</a:t>
            </a:r>
            <a:r>
              <a:rPr lang="en-US" sz="600" b="1" dirty="0">
                <a:solidFill>
                  <a:prstClr val="black"/>
                </a:solidFill>
                <a:latin typeface="+mn-lt"/>
              </a:rPr>
              <a:t> moderating influence of age on these relationships</a:t>
            </a:r>
            <a:r>
              <a:rPr lang="en-US" sz="600" dirty="0">
                <a:solidFill>
                  <a:prstClr val="black"/>
                </a:solidFill>
                <a:latin typeface="+mn-lt"/>
              </a:rPr>
              <a:t>. </a:t>
            </a:r>
          </a:p>
          <a:p>
            <a:pPr defTabSz="514148"/>
            <a:endParaRPr lang="en-US" sz="409" dirty="0">
              <a:solidFill>
                <a:prstClr val="black"/>
              </a:solidFill>
              <a:latin typeface="+mn-lt"/>
            </a:endParaRPr>
          </a:p>
          <a:p>
            <a:pPr defTabSz="514148"/>
            <a:endParaRPr lang="en-US" sz="409" b="1" dirty="0">
              <a:solidFill>
                <a:prstClr val="black"/>
              </a:solidFill>
              <a:latin typeface="+mn-lt"/>
            </a:endParaRPr>
          </a:p>
          <a:p>
            <a:pPr defTabSz="514148"/>
            <a:endParaRPr lang="en-US" sz="409" b="1" dirty="0">
              <a:solidFill>
                <a:prstClr val="black"/>
              </a:solidFill>
              <a:latin typeface="+mn-lt"/>
            </a:endParaRPr>
          </a:p>
          <a:p>
            <a:pPr defTabSz="514148"/>
            <a:endParaRPr lang="en-US" sz="409" b="1" dirty="0">
              <a:solidFill>
                <a:prstClr val="black"/>
              </a:solidFill>
              <a:latin typeface="+mn-lt"/>
            </a:endParaRPr>
          </a:p>
          <a:p>
            <a:pPr algn="ctr" defTabSz="514148"/>
            <a:br>
              <a:rPr lang="en-US" sz="409" dirty="0">
                <a:solidFill>
                  <a:prstClr val="black"/>
                </a:solidFill>
                <a:latin typeface="+mn-lt"/>
              </a:rPr>
            </a:br>
            <a:endParaRPr lang="en-US" sz="409" dirty="0">
              <a:solidFill>
                <a:prstClr val="black"/>
              </a:solidFill>
              <a:latin typeface="+mn-lt"/>
            </a:endParaRPr>
          </a:p>
          <a:p>
            <a:pPr algn="ctr" defTabSz="514148"/>
            <a:endParaRPr lang="en-US" sz="409" b="1" dirty="0">
              <a:solidFill>
                <a:prstClr val="black"/>
              </a:solidFill>
              <a:latin typeface="+mn-lt"/>
            </a:endParaRPr>
          </a:p>
        </p:txBody>
      </p:sp>
      <p:sp>
        <p:nvSpPr>
          <p:cNvPr id="48" name="Text Box 269"/>
          <p:cNvSpPr txBox="1">
            <a:spLocks noChangeArrowheads="1"/>
          </p:cNvSpPr>
          <p:nvPr/>
        </p:nvSpPr>
        <p:spPr bwMode="auto">
          <a:xfrm>
            <a:off x="5803799" y="3116281"/>
            <a:ext cx="3145930" cy="2078542"/>
          </a:xfrm>
          <a:prstGeom prst="rect">
            <a:avLst/>
          </a:prstGeom>
          <a:noFill/>
          <a:ln>
            <a:noFill/>
          </a:ln>
          <a:effectLst/>
        </p:spPr>
        <p:txBody>
          <a:bodyPr wrap="square" lIns="23380" tIns="23380" rIns="23380" bIns="233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marL="73038" indent="-7303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Results are consistent with research that has found that cannabis is often associated with expectations of improved sleep. This is important because expectations of cannabis as a sleep aid might lead to increased long-term cannabis use which could progress into negative effects on sleep as well as additional cannabis related issues</a:t>
            </a:r>
            <a:br>
              <a:rPr lang="en-US" sz="600" dirty="0">
                <a:solidFill>
                  <a:prstClr val="black"/>
                </a:solidFill>
                <a:latin typeface="Calibri" panose="020F0502020204030204" pitchFamily="34" charset="0"/>
                <a:cs typeface="Calibri" panose="020F0502020204030204" pitchFamily="34" charset="0"/>
              </a:rPr>
            </a:br>
            <a:endParaRPr lang="en-US" sz="600" dirty="0">
              <a:solidFill>
                <a:prstClr val="black"/>
              </a:solidFill>
              <a:latin typeface="Calibri" panose="020F0502020204030204" pitchFamily="34" charset="0"/>
              <a:cs typeface="Calibri" panose="020F0502020204030204" pitchFamily="34" charset="0"/>
            </a:endParaRPr>
          </a:p>
          <a:p>
            <a:pPr marL="73038" indent="-7303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Prior studies support current cannabis use being associated with poor subject sleep quality. While prior studies have used oral administered CBD and THC (often in isolated or synthetic forms not typically used outside the laboratory) to look at sleep, this is the first observational study to look specifically at the associations of cannabis edibles and sleep. </a:t>
            </a:r>
            <a:br>
              <a:rPr lang="en-US" sz="600" dirty="0">
                <a:solidFill>
                  <a:prstClr val="black"/>
                </a:solidFill>
                <a:latin typeface="Calibri" panose="020F0502020204030204" pitchFamily="34" charset="0"/>
                <a:cs typeface="Calibri" panose="020F0502020204030204" pitchFamily="34" charset="0"/>
              </a:rPr>
            </a:br>
            <a:endParaRPr lang="en-US" sz="600" dirty="0">
              <a:solidFill>
                <a:prstClr val="black"/>
              </a:solidFill>
              <a:latin typeface="Calibri" panose="020F0502020204030204" pitchFamily="34" charset="0"/>
              <a:cs typeface="Calibri" panose="020F0502020204030204" pitchFamily="34" charset="0"/>
            </a:endParaRPr>
          </a:p>
          <a:p>
            <a:pPr marL="73038" indent="-7303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Our analysis showing that higher reported average CBD concentration was associated with sleep improvements aligns with prior research which implies that high dose CBD has a sedating effect and is associated with sleep improvements.</a:t>
            </a:r>
            <a:br>
              <a:rPr lang="en-US" sz="600" dirty="0">
                <a:solidFill>
                  <a:prstClr val="black"/>
                </a:solidFill>
                <a:latin typeface="Calibri" panose="020F0502020204030204" pitchFamily="34" charset="0"/>
                <a:cs typeface="Calibri" panose="020F0502020204030204" pitchFamily="34" charset="0"/>
              </a:rPr>
            </a:br>
            <a:endParaRPr lang="en-US" sz="600" dirty="0">
              <a:solidFill>
                <a:prstClr val="black"/>
              </a:solidFill>
              <a:latin typeface="Calibri" panose="020F0502020204030204" pitchFamily="34" charset="0"/>
              <a:cs typeface="Calibri" panose="020F0502020204030204" pitchFamily="34" charset="0"/>
            </a:endParaRPr>
          </a:p>
          <a:p>
            <a:pPr marL="73038" indent="-7303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The moderation effects found in the study could be explained by an increase in age being associated with differences in pharmacokinetics and pharmacodynamics that can influence biobehavioral effects of substances. While no prior study has collaborated this theory using biological methods, we would speculate that increases in age might lead to biological alterations that would influence metabolism, potentially increasing the volume/distribution of CBD in a user’s system and increasing the positive effects of CBD on sleep factors. </a:t>
            </a:r>
          </a:p>
          <a:p>
            <a:br>
              <a:rPr lang="en-US" sz="600" dirty="0">
                <a:solidFill>
                  <a:prstClr val="black"/>
                </a:solidFill>
                <a:latin typeface="Calibri" panose="020F0502020204030204" pitchFamily="34" charset="0"/>
                <a:cs typeface="Calibri" panose="020F0502020204030204" pitchFamily="34" charset="0"/>
              </a:rPr>
            </a:br>
            <a:endParaRPr lang="en-US" sz="600" dirty="0">
              <a:solidFill>
                <a:prstClr val="black"/>
              </a:solidFill>
              <a:latin typeface="Calibri" panose="020F0502020204030204" pitchFamily="34" charset="0"/>
              <a:cs typeface="Calibri" panose="020F0502020204030204" pitchFamily="34" charset="0"/>
            </a:endParaRPr>
          </a:p>
        </p:txBody>
      </p:sp>
      <p:sp>
        <p:nvSpPr>
          <p:cNvPr id="51" name="Text Box 272"/>
          <p:cNvSpPr txBox="1">
            <a:spLocks noChangeArrowheads="1"/>
          </p:cNvSpPr>
          <p:nvPr/>
        </p:nvSpPr>
        <p:spPr bwMode="auto">
          <a:xfrm>
            <a:off x="2499175" y="310065"/>
            <a:ext cx="3279749" cy="2477626"/>
          </a:xfrm>
          <a:prstGeom prst="rect">
            <a:avLst/>
          </a:prstGeom>
          <a:noFill/>
          <a:ln>
            <a:noFill/>
          </a:ln>
          <a:effectLst/>
        </p:spPr>
        <p:txBody>
          <a:bodyPr wrap="square" lIns="23380" tIns="23380" rIns="23380" bIns="233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marL="58430" lvl="0" indent="-58430" defTabSz="51414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Cannabis is frequently associated with expectations of improved sleep, but </a:t>
            </a:r>
            <a:r>
              <a:rPr lang="en-US" sz="600" dirty="0">
                <a:latin typeface="Calibri" panose="020F0502020204030204" pitchFamily="34" charset="0"/>
                <a:cs typeface="Calibri" panose="020F0502020204030204" pitchFamily="34" charset="0"/>
              </a:rPr>
              <a:t>frequent use of cannabis is associated with a large array of sleep deficits including sleep quality problems, sleep disturbances, longer sleep latency, lower sleep duration, and insomnia.</a:t>
            </a:r>
            <a:br>
              <a:rPr lang="en-US" sz="600" dirty="0">
                <a:latin typeface="Calibri" panose="020F0502020204030204" pitchFamily="34" charset="0"/>
                <a:cs typeface="Calibri" panose="020F0502020204030204" pitchFamily="34" charset="0"/>
              </a:rPr>
            </a:br>
            <a:endParaRPr lang="en-US" sz="600" dirty="0">
              <a:latin typeface="Calibri" panose="020F0502020204030204" pitchFamily="34" charset="0"/>
              <a:cs typeface="Calibri" panose="020F0502020204030204" pitchFamily="34" charset="0"/>
            </a:endParaRPr>
          </a:p>
          <a:p>
            <a:pPr marL="58430" lvl="0" indent="-58430" defTabSz="514148">
              <a:buFont typeface="Arial" panose="020B0604020202020204" pitchFamily="34" charset="0"/>
              <a:buChar char="•"/>
            </a:pPr>
            <a:r>
              <a:rPr lang="en-US" sz="600" dirty="0">
                <a:latin typeface="Calibri" panose="020F0502020204030204" pitchFamily="34" charset="0"/>
                <a:cs typeface="Calibri" panose="020F0502020204030204" pitchFamily="34" charset="0"/>
              </a:rPr>
              <a:t>Components often neglected in modern studies of cannabis and sleep are assessment of alternative routes of administration (such as edibles), information on THC/CBD concentration, and the potential influence of age in this relationship. </a:t>
            </a:r>
            <a:br>
              <a:rPr lang="en-US" sz="600" dirty="0">
                <a:latin typeface="Calibri" panose="020F0502020204030204" pitchFamily="34" charset="0"/>
                <a:cs typeface="Calibri" panose="020F0502020204030204" pitchFamily="34" charset="0"/>
              </a:rPr>
            </a:br>
            <a:endParaRPr lang="en-US" sz="600" dirty="0">
              <a:latin typeface="Calibri" panose="020F0502020204030204" pitchFamily="34" charset="0"/>
              <a:cs typeface="Calibri" panose="020F0502020204030204" pitchFamily="34" charset="0"/>
            </a:endParaRPr>
          </a:p>
          <a:p>
            <a:pPr marL="58430" lvl="0" indent="-58430" defTabSz="514148">
              <a:buFont typeface="Arial" panose="020B0604020202020204" pitchFamily="34" charset="0"/>
              <a:buChar char="•"/>
            </a:pPr>
            <a:r>
              <a:rPr lang="en-US" sz="600" dirty="0">
                <a:latin typeface="Calibri" panose="020F0502020204030204" pitchFamily="34" charset="0"/>
                <a:cs typeface="Calibri" panose="020F0502020204030204" pitchFamily="34" charset="0"/>
              </a:rPr>
              <a:t>These aspects are Important to study in the relationship of cannabis and sleep because:</a:t>
            </a:r>
            <a:br>
              <a:rPr lang="en-US" sz="600" dirty="0">
                <a:latin typeface="Calibri" panose="020F0502020204030204" pitchFamily="34" charset="0"/>
                <a:cs typeface="Calibri" panose="020F0502020204030204" pitchFamily="34" charset="0"/>
              </a:rPr>
            </a:br>
            <a:r>
              <a:rPr lang="en-US" sz="600" dirty="0">
                <a:latin typeface="Calibri" panose="020F0502020204030204" pitchFamily="34" charset="0"/>
                <a:cs typeface="Calibri" panose="020F0502020204030204" pitchFamily="34" charset="0"/>
              </a:rPr>
              <a:t>1)Different routes of administration can affect the onset and duration of the effects of cannabis.</a:t>
            </a:r>
            <a:br>
              <a:rPr lang="en-US" sz="600" dirty="0">
                <a:latin typeface="Calibri" panose="020F0502020204030204" pitchFamily="34" charset="0"/>
                <a:cs typeface="Calibri" panose="020F0502020204030204" pitchFamily="34" charset="0"/>
              </a:rPr>
            </a:br>
            <a:br>
              <a:rPr lang="en-US" sz="600" dirty="0">
                <a:latin typeface="Calibri" panose="020F0502020204030204" pitchFamily="34" charset="0"/>
                <a:cs typeface="Calibri" panose="020F0502020204030204" pitchFamily="34" charset="0"/>
              </a:rPr>
            </a:br>
            <a:r>
              <a:rPr lang="en-US" sz="600" dirty="0">
                <a:latin typeface="Calibri" panose="020F0502020204030204" pitchFamily="34" charset="0"/>
                <a:cs typeface="Calibri" panose="020F0502020204030204" pitchFamily="34" charset="0"/>
              </a:rPr>
              <a:t>2)There is lab-based evidence of low dose CBD and and high dose THC disturbing sleep while high dose CBD and low dose THC aid sleep, but there are not many studies on chemical concentration in community samples.</a:t>
            </a:r>
            <a:br>
              <a:rPr lang="en-US" sz="600" dirty="0">
                <a:latin typeface="Calibri" panose="020F0502020204030204" pitchFamily="34" charset="0"/>
                <a:cs typeface="Calibri" panose="020F0502020204030204" pitchFamily="34" charset="0"/>
              </a:rPr>
            </a:br>
            <a:br>
              <a:rPr lang="en-US" sz="600" dirty="0">
                <a:latin typeface="Calibri" panose="020F0502020204030204" pitchFamily="34" charset="0"/>
                <a:cs typeface="Calibri" panose="020F0502020204030204" pitchFamily="34" charset="0"/>
              </a:rPr>
            </a:br>
            <a:r>
              <a:rPr lang="en-US" sz="600" dirty="0">
                <a:latin typeface="Calibri" panose="020F0502020204030204" pitchFamily="34" charset="0"/>
                <a:cs typeface="Calibri" panose="020F0502020204030204" pitchFamily="34" charset="0"/>
              </a:rPr>
              <a:t>3 )The endocannabinoid system may modulate sleep disorders and circadian rhythm uniquely as adults age. There are also age-related differences in pharmacokinetics and pharmacodynamics that influence the biobehavioral effects of substances such that biological changes associated with increases in age can not only increase the distribution rate and volume of lipophilic drugs like THC and CBD but also decrease the elimination of them, potentially increasing the side effects of cannabis </a:t>
            </a:r>
            <a:br>
              <a:rPr lang="en-US" sz="600" dirty="0">
                <a:latin typeface="Calibri" panose="020F0502020204030204" pitchFamily="34" charset="0"/>
                <a:cs typeface="Calibri" panose="020F0502020204030204" pitchFamily="34" charset="0"/>
              </a:rPr>
            </a:br>
            <a:endParaRPr lang="en-US" sz="600" baseline="30000" dirty="0">
              <a:solidFill>
                <a:srgbClr val="FF0000"/>
              </a:solidFill>
              <a:latin typeface="Calibri" panose="020F0502020204030204" pitchFamily="34" charset="0"/>
              <a:cs typeface="Calibri" panose="020F0502020204030204" pitchFamily="34" charset="0"/>
            </a:endParaRPr>
          </a:p>
          <a:p>
            <a:r>
              <a:rPr lang="en-US" sz="600" b="1" dirty="0">
                <a:latin typeface="Calibri" panose="020F0502020204030204" pitchFamily="34" charset="0"/>
                <a:cs typeface="Calibri" panose="020F0502020204030204" pitchFamily="34" charset="0"/>
              </a:rPr>
              <a:t>We hypothesized that increased cannabis frequency/behaviors would be associated with both expectations of cannabis as a sleep aid and increased sleep deficit outcomes. We were particularly interested in age as a moderator of the relationship among cannabis metrics and sleep; thus, we tested an age x cannabis interaction measure to evaluate this further. </a:t>
            </a:r>
            <a:br>
              <a:rPr lang="en-US" sz="590" dirty="0">
                <a:solidFill>
                  <a:srgbClr val="FF0000"/>
                </a:solidFill>
                <a:latin typeface="Calibri" panose="020F0502020204030204" pitchFamily="34" charset="0"/>
                <a:cs typeface="Calibri" panose="020F0502020204030204" pitchFamily="34" charset="0"/>
              </a:rPr>
            </a:br>
            <a:endParaRPr lang="en-US" sz="590" baseline="30000" dirty="0">
              <a:solidFill>
                <a:srgbClr val="FF0000"/>
              </a:solidFill>
              <a:latin typeface="Calibri" panose="020F0502020204030204" pitchFamily="34" charset="0"/>
              <a:cs typeface="Calibri" panose="020F0502020204030204" pitchFamily="34" charset="0"/>
            </a:endParaRPr>
          </a:p>
        </p:txBody>
      </p:sp>
      <p:pic>
        <p:nvPicPr>
          <p:cNvPr id="10" name="Picture 9">
            <a:extLst>
              <a:ext uri="{FF2B5EF4-FFF2-40B4-BE49-F238E27FC236}">
                <a16:creationId xmlns:a16="http://schemas.microsoft.com/office/drawing/2014/main" id="{B01A2C44-8A71-E447-BE4B-1530FE1861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647" y="84347"/>
            <a:ext cx="570461" cy="570461"/>
          </a:xfrm>
          <a:prstGeom prst="rect">
            <a:avLst/>
          </a:prstGeom>
        </p:spPr>
      </p:pic>
      <p:pic>
        <p:nvPicPr>
          <p:cNvPr id="14" name="Picture 13">
            <a:extLst>
              <a:ext uri="{FF2B5EF4-FFF2-40B4-BE49-F238E27FC236}">
                <a16:creationId xmlns:a16="http://schemas.microsoft.com/office/drawing/2014/main" id="{FD459CE8-5F9C-A74E-91B2-EA393F852D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6809" y="88613"/>
            <a:ext cx="570461" cy="570461"/>
          </a:xfrm>
          <a:prstGeom prst="rect">
            <a:avLst/>
          </a:prstGeom>
        </p:spPr>
      </p:pic>
      <p:pic>
        <p:nvPicPr>
          <p:cNvPr id="6" name="Picture 5">
            <a:extLst>
              <a:ext uri="{FF2B5EF4-FFF2-40B4-BE49-F238E27FC236}">
                <a16:creationId xmlns:a16="http://schemas.microsoft.com/office/drawing/2014/main" id="{E42E96A0-3359-BE4C-A5D1-6A85963109A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70288" y="675941"/>
            <a:ext cx="570461" cy="570461"/>
          </a:xfrm>
          <a:prstGeom prst="rect">
            <a:avLst/>
          </a:prstGeom>
        </p:spPr>
      </p:pic>
      <p:pic>
        <p:nvPicPr>
          <p:cNvPr id="16" name="Picture 15">
            <a:extLst>
              <a:ext uri="{FF2B5EF4-FFF2-40B4-BE49-F238E27FC236}">
                <a16:creationId xmlns:a16="http://schemas.microsoft.com/office/drawing/2014/main" id="{F3E25790-C4C9-9E44-8F4A-A8A437B6D69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1647" y="671675"/>
            <a:ext cx="570461" cy="570461"/>
          </a:xfrm>
          <a:prstGeom prst="rect">
            <a:avLst/>
          </a:prstGeom>
        </p:spPr>
      </p:pic>
      <p:sp>
        <p:nvSpPr>
          <p:cNvPr id="25" name="Text Box 272">
            <a:extLst>
              <a:ext uri="{FF2B5EF4-FFF2-40B4-BE49-F238E27FC236}">
                <a16:creationId xmlns:a16="http://schemas.microsoft.com/office/drawing/2014/main" id="{F0A39051-3F94-2249-9F82-DD2C2F5819C4}"/>
              </a:ext>
            </a:extLst>
          </p:cNvPr>
          <p:cNvSpPr txBox="1">
            <a:spLocks noChangeArrowheads="1"/>
          </p:cNvSpPr>
          <p:nvPr/>
        </p:nvSpPr>
        <p:spPr bwMode="auto">
          <a:xfrm>
            <a:off x="2499175" y="2686420"/>
            <a:ext cx="3279749" cy="2938264"/>
          </a:xfrm>
          <a:prstGeom prst="rect">
            <a:avLst/>
          </a:prstGeom>
          <a:noFill/>
          <a:ln>
            <a:noFill/>
          </a:ln>
          <a:effectLst/>
        </p:spPr>
        <p:txBody>
          <a:bodyPr wrap="square" lIns="23380" tIns="23380" rIns="23380" bIns="233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algn="ctr" defTabSz="514148"/>
            <a:r>
              <a:rPr lang="en-US" sz="600" b="1" u="sng" dirty="0">
                <a:solidFill>
                  <a:prstClr val="black"/>
                </a:solidFill>
                <a:latin typeface="Calibri" panose="020F0502020204030204" pitchFamily="34" charset="0"/>
                <a:cs typeface="Calibri" panose="020F0502020204030204" pitchFamily="34" charset="0"/>
              </a:rPr>
              <a:t>Sample</a:t>
            </a:r>
          </a:p>
          <a:p>
            <a:pPr marL="58430" lvl="0" indent="-58430" defTabSz="51414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152 individuals (67% female, mean age = 31.45, SD = 12.96, age range = 21-70) who were recruited for a longitudinal study of cannabis use and anxiety symptoms </a:t>
            </a:r>
          </a:p>
          <a:p>
            <a:pPr marL="58430" lvl="0" indent="-58430" defTabSz="514148">
              <a:buFont typeface="Arial" panose="020B0604020202020204" pitchFamily="34" charset="0"/>
              <a:buChar char="•"/>
            </a:pPr>
            <a:endParaRPr lang="en-US" sz="600" dirty="0">
              <a:solidFill>
                <a:prstClr val="black"/>
              </a:solidFill>
              <a:latin typeface="Calibri" panose="020F0502020204030204" pitchFamily="34" charset="0"/>
              <a:cs typeface="Calibri" panose="020F0502020204030204" pitchFamily="34" charset="0"/>
            </a:endParaRPr>
          </a:p>
          <a:p>
            <a:pPr lvl="0" algn="ctr" defTabSz="514148"/>
            <a:r>
              <a:rPr lang="en-US" sz="600" b="1" u="sng" dirty="0">
                <a:solidFill>
                  <a:prstClr val="black"/>
                </a:solidFill>
                <a:latin typeface="Calibri" panose="020F0502020204030204" pitchFamily="34" charset="0"/>
                <a:cs typeface="Calibri" panose="020F0502020204030204" pitchFamily="34" charset="0"/>
              </a:rPr>
              <a:t>Primary Cannabis and Sleep Measures</a:t>
            </a:r>
          </a:p>
          <a:p>
            <a:pPr marL="58430" lvl="0" indent="-58430" defTabSz="51414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Expected benefit of cannabis use improving sleep with responses including "Very improved”, “Somewhat improved”, “Not very improved”, “No improvement at all” (coded as 3-0)</a:t>
            </a:r>
          </a:p>
          <a:p>
            <a:pPr marL="58430" lvl="0" indent="-58430" defTabSz="51414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Cannabis behavior measures including: Endorsing any current cannabis use, prior regular use, both frequency of edible use/consumption  and of smoking flower cannabis </a:t>
            </a:r>
          </a:p>
          <a:p>
            <a:pPr marL="58430" indent="-58430" defTabSz="51414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Cannabis history measures of the total number of days in the past two weeks that cannabis flower (Mean = 3.87, SD = 4.92), cannabis edibles (Mean = 0.89, SD = 2.01) and any cannabis use (Mean = 5.54, SD = 5.25) was reported (via TLFB) </a:t>
            </a:r>
          </a:p>
          <a:p>
            <a:pPr marL="58430" indent="-58430" defTabSz="51414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Reported average THC and CBD concentration of cannabis typically used with responses including “0”, “Less than 5%”, “5-10%”, “10-15%”, “15-20%”, “20-25%”, “25-30%”, “Greater than 30%”</a:t>
            </a:r>
          </a:p>
          <a:p>
            <a:pPr marL="58430" indent="-58430" defTabSz="51414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Past two-week sleep behavior via the Pittsburgh Sleep Quality Index (PSQI) measuring sleep efficiency, latency, quality, disturbances, medication, daytime dysfunction, and a global PSQI score. </a:t>
            </a:r>
          </a:p>
          <a:p>
            <a:pPr algn="ctr" defTabSz="514148"/>
            <a:endParaRPr lang="en-US" sz="600" b="1" u="sng" dirty="0">
              <a:solidFill>
                <a:prstClr val="black"/>
              </a:solidFill>
              <a:latin typeface="Calibri" panose="020F0502020204030204" pitchFamily="34" charset="0"/>
              <a:cs typeface="Calibri" panose="020F0502020204030204" pitchFamily="34" charset="0"/>
            </a:endParaRPr>
          </a:p>
          <a:p>
            <a:pPr algn="ctr" defTabSz="514148"/>
            <a:r>
              <a:rPr lang="en-US" sz="600" b="1" u="sng" dirty="0">
                <a:solidFill>
                  <a:prstClr val="black"/>
                </a:solidFill>
                <a:latin typeface="Calibri" panose="020F0502020204030204" pitchFamily="34" charset="0"/>
                <a:cs typeface="Calibri" panose="020F0502020204030204" pitchFamily="34" charset="0"/>
              </a:rPr>
              <a:t>Sleep-related Covariates</a:t>
            </a:r>
          </a:p>
          <a:p>
            <a:pPr marL="58430" lvl="0" indent="-58430" defTabSz="51414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Gender, age, current alcohol use (AUDIT), and current depression/anxiety/stress (DASS)</a:t>
            </a:r>
          </a:p>
          <a:p>
            <a:pPr algn="ctr" defTabSz="514148"/>
            <a:endParaRPr lang="en-US" sz="600" b="1" u="sng" dirty="0">
              <a:solidFill>
                <a:prstClr val="black"/>
              </a:solidFill>
              <a:latin typeface="Calibri" panose="020F0502020204030204" pitchFamily="34" charset="0"/>
              <a:cs typeface="Calibri" panose="020F0502020204030204" pitchFamily="34" charset="0"/>
            </a:endParaRPr>
          </a:p>
          <a:p>
            <a:pPr algn="ctr" defTabSz="514148"/>
            <a:r>
              <a:rPr lang="en-US" sz="600" b="1" u="sng" dirty="0">
                <a:solidFill>
                  <a:prstClr val="black"/>
                </a:solidFill>
                <a:latin typeface="Calibri" panose="020F0502020204030204" pitchFamily="34" charset="0"/>
                <a:cs typeface="Calibri" panose="020F0502020204030204" pitchFamily="34" charset="0"/>
              </a:rPr>
              <a:t>Statistical Analysis</a:t>
            </a:r>
          </a:p>
          <a:p>
            <a:pPr marL="58430" lvl="0" indent="-58430" defTabSz="514148">
              <a:buFont typeface="Arial" panose="020B0604020202020204" pitchFamily="34" charset="0"/>
              <a:buChar char="•"/>
            </a:pPr>
            <a:r>
              <a:rPr lang="en-US" sz="600" dirty="0">
                <a:solidFill>
                  <a:prstClr val="black"/>
                </a:solidFill>
                <a:latin typeface="Calibri" panose="020F0502020204030204" pitchFamily="34" charset="0"/>
                <a:cs typeface="Calibri" panose="020F0502020204030204" pitchFamily="34" charset="0"/>
              </a:rPr>
              <a:t>Linear regression models estimated both the main effects of cannabis on sleep expectations/subjective sleep outcomes and a potential moderating effect of age on the relationship between cannabis behaviors and subjective sleep outcomes via an interaction term between age and cannabis (with all appropriate variables mean centered)</a:t>
            </a:r>
          </a:p>
          <a:p>
            <a:pPr marL="58430" indent="-58430" defTabSz="514148">
              <a:buFont typeface="Arial" panose="020B0604020202020204" pitchFamily="34" charset="0"/>
              <a:buChar char="•"/>
            </a:pPr>
            <a:endParaRPr lang="en-US" sz="600" dirty="0">
              <a:solidFill>
                <a:prstClr val="black"/>
              </a:solidFill>
              <a:latin typeface="Calibri" panose="020F0502020204030204" pitchFamily="34" charset="0"/>
              <a:cs typeface="Calibri" panose="020F0502020204030204" pitchFamily="34" charset="0"/>
            </a:endParaRPr>
          </a:p>
          <a:p>
            <a:pPr defTabSz="514148"/>
            <a:endParaRPr lang="en-US" sz="600" dirty="0">
              <a:solidFill>
                <a:prstClr val="black"/>
              </a:solidFill>
              <a:latin typeface="Calibri" panose="020F0502020204030204" pitchFamily="34" charset="0"/>
              <a:cs typeface="Calibri" panose="020F0502020204030204" pitchFamily="34" charset="0"/>
            </a:endParaRPr>
          </a:p>
          <a:p>
            <a:pPr marL="58430" indent="-58430" defTabSz="514148">
              <a:buFont typeface="Arial" panose="020B0604020202020204" pitchFamily="34" charset="0"/>
              <a:buChar char="•"/>
            </a:pPr>
            <a:endParaRPr lang="en-US" sz="600" dirty="0">
              <a:solidFill>
                <a:prstClr val="black"/>
              </a:solidFill>
              <a:latin typeface="Calibri" panose="020F0502020204030204" pitchFamily="34" charset="0"/>
              <a:cs typeface="Calibri" panose="020F0502020204030204" pitchFamily="34" charset="0"/>
            </a:endParaRPr>
          </a:p>
          <a:p>
            <a:pPr marL="58430" indent="-58430" defTabSz="514148">
              <a:buFont typeface="Arial" panose="020B0604020202020204" pitchFamily="34" charset="0"/>
              <a:buChar char="•"/>
            </a:pPr>
            <a:endParaRPr lang="en-US" sz="600" dirty="0">
              <a:solidFill>
                <a:prstClr val="black"/>
              </a:solidFill>
              <a:latin typeface="Calibri" panose="020F0502020204030204" pitchFamily="34" charset="0"/>
              <a:cs typeface="Calibri" panose="020F0502020204030204" pitchFamily="34" charset="0"/>
            </a:endParaRPr>
          </a:p>
          <a:p>
            <a:pPr marL="58430" lvl="0" indent="-58430" defTabSz="514148">
              <a:buFont typeface="Arial" panose="020B0604020202020204" pitchFamily="34" charset="0"/>
              <a:buChar char="•"/>
            </a:pPr>
            <a:endParaRPr lang="en-US" sz="600" baseline="30000" dirty="0">
              <a:solidFill>
                <a:prstClr val="black"/>
              </a:solidFill>
              <a:latin typeface="Calibri" panose="020F0502020204030204" pitchFamily="34" charset="0"/>
              <a:cs typeface="Calibri" panose="020F0502020204030204" pitchFamily="34" charset="0"/>
            </a:endParaRPr>
          </a:p>
          <a:p>
            <a:pPr marL="58430" lvl="0" indent="-58430" defTabSz="514148">
              <a:buFont typeface="Arial" panose="020B0604020202020204" pitchFamily="34" charset="0"/>
              <a:buChar char="•"/>
            </a:pPr>
            <a:endParaRPr lang="en-US" sz="580" baseline="30000" dirty="0">
              <a:solidFill>
                <a:srgbClr val="FF0000"/>
              </a:solidFill>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69CE710E-2679-804A-87C7-51DDA5B3A187}"/>
              </a:ext>
            </a:extLst>
          </p:cNvPr>
          <p:cNvPicPr>
            <a:picLocks noChangeAspect="1"/>
          </p:cNvPicPr>
          <p:nvPr/>
        </p:nvPicPr>
        <p:blipFill>
          <a:blip r:embed="rId7"/>
          <a:stretch>
            <a:fillRect/>
          </a:stretch>
        </p:blipFill>
        <p:spPr>
          <a:xfrm>
            <a:off x="5797528" y="1544396"/>
            <a:ext cx="3126471" cy="1353193"/>
          </a:xfrm>
          <a:prstGeom prst="rect">
            <a:avLst/>
          </a:prstGeom>
        </p:spPr>
      </p:pic>
    </p:spTree>
    <p:extLst>
      <p:ext uri="{BB962C8B-B14F-4D97-AF65-F5344CB8AC3E}">
        <p14:creationId xmlns:p14="http://schemas.microsoft.com/office/powerpoint/2010/main" val="3630445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14879</TotalTime>
  <Words>1482</Words>
  <Application>Microsoft Office PowerPoint</Application>
  <PresentationFormat>On-screen Show (16:9)</PresentationFormat>
  <Paragraphs>62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Cannabis Use and Sleep: Expectations, Outcomes, and the Role of Age</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Genigraphics 800.790.4001</dc:creator>
  <cp:lastModifiedBy>Ladd, Ben</cp:lastModifiedBy>
  <cp:revision>284</cp:revision>
  <dcterms:created xsi:type="dcterms:W3CDTF">2015-03-16T19:12:58Z</dcterms:created>
  <dcterms:modified xsi:type="dcterms:W3CDTF">2020-07-17T15:46:40Z</dcterms:modified>
</cp:coreProperties>
</file>