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30175200" cy="4206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48">
          <p15:clr>
            <a:srgbClr val="A4A3A4"/>
          </p15:clr>
        </p15:guide>
        <p15:guide id="2" pos="95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B35"/>
    <a:srgbClr val="452563"/>
    <a:srgbClr val="503265"/>
    <a:srgbClr val="442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032" autoAdjust="0"/>
    <p:restoredTop sz="50000" autoAdjust="0"/>
  </p:normalViewPr>
  <p:slideViewPr>
    <p:cSldViewPr snapToGrid="0">
      <p:cViewPr varScale="1">
        <p:scale>
          <a:sx n="11" d="100"/>
          <a:sy n="11" d="100"/>
        </p:scale>
        <p:origin x="888" y="96"/>
      </p:cViewPr>
      <p:guideLst>
        <p:guide orient="horz" pos="13248"/>
        <p:guide pos="95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140" y="6883826"/>
            <a:ext cx="25648920" cy="14643947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900" y="22092500"/>
            <a:ext cx="22631400" cy="10155340"/>
          </a:xfrm>
        </p:spPr>
        <p:txBody>
          <a:bodyPr/>
          <a:lstStyle>
            <a:lvl1pPr marL="0" indent="0" algn="ctr">
              <a:buNone/>
              <a:defRPr sz="7920"/>
            </a:lvl1pPr>
            <a:lvl2pPr marL="1508760" indent="0" algn="ctr">
              <a:buNone/>
              <a:defRPr sz="6600"/>
            </a:lvl2pPr>
            <a:lvl3pPr marL="3017520" indent="0" algn="ctr">
              <a:buNone/>
              <a:defRPr sz="5940"/>
            </a:lvl3pPr>
            <a:lvl4pPr marL="4526280" indent="0" algn="ctr">
              <a:buNone/>
              <a:defRPr sz="5280"/>
            </a:lvl4pPr>
            <a:lvl5pPr marL="6035040" indent="0" algn="ctr">
              <a:buNone/>
              <a:defRPr sz="5280"/>
            </a:lvl5pPr>
            <a:lvl6pPr marL="7543800" indent="0" algn="ctr">
              <a:buNone/>
              <a:defRPr sz="5280"/>
            </a:lvl6pPr>
            <a:lvl7pPr marL="9052560" indent="0" algn="ctr">
              <a:buNone/>
              <a:defRPr sz="5280"/>
            </a:lvl7pPr>
            <a:lvl8pPr marL="10561320" indent="0" algn="ctr">
              <a:buNone/>
              <a:defRPr sz="5280"/>
            </a:lvl8pPr>
            <a:lvl9pPr marL="12070080" indent="0" algn="ctr">
              <a:buNone/>
              <a:defRPr sz="5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2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1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94129" y="2239433"/>
            <a:ext cx="6506528" cy="356459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4546" y="2239433"/>
            <a:ext cx="19142393" cy="3564594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3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5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830" y="10486402"/>
            <a:ext cx="26026110" cy="17496787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8830" y="28148716"/>
            <a:ext cx="26026110" cy="9201147"/>
          </a:xfrm>
        </p:spPr>
        <p:txBody>
          <a:bodyPr/>
          <a:lstStyle>
            <a:lvl1pPr marL="0" indent="0">
              <a:buNone/>
              <a:defRPr sz="7920">
                <a:solidFill>
                  <a:schemeClr val="tx1"/>
                </a:solidFill>
              </a:defRPr>
            </a:lvl1pPr>
            <a:lvl2pPr marL="15087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4545" y="11197167"/>
            <a:ext cx="12824460" cy="266882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6195" y="11197167"/>
            <a:ext cx="12824460" cy="266882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5" y="2239442"/>
            <a:ext cx="26026110" cy="813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479" y="10311133"/>
            <a:ext cx="12765522" cy="5053327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8479" y="15364460"/>
            <a:ext cx="12765522" cy="225988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276197" y="10311133"/>
            <a:ext cx="12828390" cy="5053327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76197" y="15364460"/>
            <a:ext cx="12828390" cy="225988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3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5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2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04160"/>
            <a:ext cx="9732287" cy="981456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8390" y="6056216"/>
            <a:ext cx="15276195" cy="29891567"/>
          </a:xfrm>
        </p:spPr>
        <p:txBody>
          <a:bodyPr/>
          <a:lstStyle>
            <a:lvl1pPr>
              <a:defRPr sz="10560"/>
            </a:lvl1pPr>
            <a:lvl2pPr>
              <a:defRPr sz="9240"/>
            </a:lvl2pPr>
            <a:lvl3pPr>
              <a:defRPr sz="792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618720"/>
            <a:ext cx="9732287" cy="23377740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04160"/>
            <a:ext cx="9732287" cy="981456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28390" y="6056216"/>
            <a:ext cx="15276195" cy="29891567"/>
          </a:xfrm>
        </p:spPr>
        <p:txBody>
          <a:bodyPr anchor="t"/>
          <a:lstStyle>
            <a:lvl1pPr marL="0" indent="0">
              <a:buNone/>
              <a:defRPr sz="10560"/>
            </a:lvl1pPr>
            <a:lvl2pPr marL="1508760" indent="0">
              <a:buNone/>
              <a:defRPr sz="9240"/>
            </a:lvl2pPr>
            <a:lvl3pPr marL="3017520" indent="0">
              <a:buNone/>
              <a:defRPr sz="7920"/>
            </a:lvl3pPr>
            <a:lvl4pPr marL="4526280" indent="0">
              <a:buNone/>
              <a:defRPr sz="6600"/>
            </a:lvl4pPr>
            <a:lvl5pPr marL="6035040" indent="0">
              <a:buNone/>
              <a:defRPr sz="6600"/>
            </a:lvl5pPr>
            <a:lvl6pPr marL="7543800" indent="0">
              <a:buNone/>
              <a:defRPr sz="6600"/>
            </a:lvl6pPr>
            <a:lvl7pPr marL="9052560" indent="0">
              <a:buNone/>
              <a:defRPr sz="6600"/>
            </a:lvl7pPr>
            <a:lvl8pPr marL="10561320" indent="0">
              <a:buNone/>
              <a:defRPr sz="6600"/>
            </a:lvl8pPr>
            <a:lvl9pPr marL="12070080" indent="0">
              <a:buNone/>
              <a:defRPr sz="6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618720"/>
            <a:ext cx="9732287" cy="23377740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4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4545" y="2239442"/>
            <a:ext cx="26026110" cy="813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4545" y="11197167"/>
            <a:ext cx="26026110" cy="26688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4545" y="38985623"/>
            <a:ext cx="678942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DF9C9-69D5-4855-888C-E3832B425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5535" y="38985623"/>
            <a:ext cx="1018413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11235" y="38985623"/>
            <a:ext cx="678942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2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17520" rtl="0" eaLnBrk="1" latinLnBrk="0" hangingPunct="1">
        <a:lnSpc>
          <a:spcPct val="90000"/>
        </a:lnSpc>
        <a:spcBef>
          <a:spcPct val="0"/>
        </a:spcBef>
        <a:buNone/>
        <a:defRPr sz="14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4380" indent="-754380" algn="l" defTabSz="3017520" rtl="0" eaLnBrk="1" latinLnBrk="0" hangingPunct="1">
        <a:lnSpc>
          <a:spcPct val="90000"/>
        </a:lnSpc>
        <a:spcBef>
          <a:spcPts val="3300"/>
        </a:spcBef>
        <a:buFont typeface="Arial" panose="020B0604020202020204" pitchFamily="34" charset="0"/>
        <a:buChar char="•"/>
        <a:defRPr sz="924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37719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806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78942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829818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8069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13157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8244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2pPr>
      <a:lvl3pPr marL="30175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3pPr>
      <a:lvl4pPr marL="45262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03504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0525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05613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36D4C78-933F-9F4C-A09B-17AC7F684D99}"/>
              </a:ext>
            </a:extLst>
          </p:cNvPr>
          <p:cNvCxnSpPr/>
          <p:nvPr/>
        </p:nvCxnSpPr>
        <p:spPr>
          <a:xfrm>
            <a:off x="15087600" y="6879230"/>
            <a:ext cx="29882" cy="33209403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051F8E4-DA32-3B48-B9BE-43A7ACF502FB}"/>
              </a:ext>
            </a:extLst>
          </p:cNvPr>
          <p:cNvSpPr txBox="1"/>
          <p:nvPr/>
        </p:nvSpPr>
        <p:spPr>
          <a:xfrm>
            <a:off x="15343829" y="29288471"/>
            <a:ext cx="144006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 of cannabis-induced anxiolytic effects covary with the amount of cannabis undergraduates choose to use per month.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Neither anxiety nor its interaction with expectancies correlate with cannabis use per month.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Challenging expectancies about cannabis and behavioral anxiolytics might decrease cannabis consumption.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B21537-91B8-6B47-9650-2A84DB358A2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731520"/>
            <a:ext cx="30175200" cy="731520"/>
          </a:xfrm>
          <a:prstGeom prst="rect">
            <a:avLst/>
          </a:prstGeom>
          <a:solidFill>
            <a:srgbClr val="F4DB35"/>
          </a:solidFill>
          <a:ln w="9525">
            <a:solidFill>
              <a:srgbClr val="D8D81E"/>
            </a:solidFill>
            <a:miter lim="800000"/>
            <a:headEnd/>
            <a:tailEnd/>
          </a:ln>
          <a:effectLst/>
        </p:spPr>
        <p:txBody>
          <a:bodyPr wrap="none" lIns="108731" tIns="54366" rIns="108731" bIns="54366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5842A9-BBA3-5F43-857F-98FA14D78482}"/>
              </a:ext>
            </a:extLst>
          </p:cNvPr>
          <p:cNvSpPr/>
          <p:nvPr/>
        </p:nvSpPr>
        <p:spPr bwMode="auto">
          <a:xfrm>
            <a:off x="0" y="0"/>
            <a:ext cx="30175200" cy="731520"/>
          </a:xfrm>
          <a:prstGeom prst="rect">
            <a:avLst/>
          </a:prstGeom>
          <a:solidFill>
            <a:srgbClr val="52316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17453" tIns="108727" rIns="217453" bIns="108727" numCol="1" rtlCol="0" anchor="ctr" anchorCtr="0" compatLnSpc="1">
            <a:prstTxWarp prst="textNoShape">
              <a:avLst/>
            </a:prstTxWarp>
          </a:bodyPr>
          <a:lstStyle/>
          <a:p>
            <a:pPr defTabSz="2174626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EA09B22-3BF7-F341-A7CB-F362E57FF2F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8964" y="5713594"/>
            <a:ext cx="30175200" cy="731520"/>
          </a:xfrm>
          <a:prstGeom prst="rect">
            <a:avLst/>
          </a:prstGeom>
          <a:solidFill>
            <a:srgbClr val="F4DB35"/>
          </a:solidFill>
          <a:ln w="9525">
            <a:solidFill>
              <a:srgbClr val="D8D81E"/>
            </a:solidFill>
            <a:miter lim="800000"/>
            <a:headEnd/>
            <a:tailEnd/>
          </a:ln>
          <a:effectLst/>
        </p:spPr>
        <p:txBody>
          <a:bodyPr wrap="none" lIns="108731" tIns="54366" rIns="108731" bIns="54366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C7EB7F-BB05-CE47-9A11-608B3C732B3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8964" y="41332652"/>
            <a:ext cx="30175200" cy="731520"/>
          </a:xfrm>
          <a:prstGeom prst="rect">
            <a:avLst/>
          </a:prstGeom>
          <a:solidFill>
            <a:srgbClr val="F4DB35"/>
          </a:solidFill>
          <a:ln w="9525">
            <a:solidFill>
              <a:srgbClr val="D8D81E"/>
            </a:solidFill>
            <a:miter lim="800000"/>
            <a:headEnd/>
            <a:tailEnd/>
          </a:ln>
          <a:effectLst/>
        </p:spPr>
        <p:txBody>
          <a:bodyPr wrap="none" lIns="108731" tIns="54366" rIns="108731" bIns="54366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615E7F-8EB9-4E4E-8962-0B3905F80EDE}"/>
              </a:ext>
            </a:extLst>
          </p:cNvPr>
          <p:cNvSpPr/>
          <p:nvPr/>
        </p:nvSpPr>
        <p:spPr bwMode="auto">
          <a:xfrm>
            <a:off x="-8964" y="40601132"/>
            <a:ext cx="30175200" cy="731520"/>
          </a:xfrm>
          <a:prstGeom prst="rect">
            <a:avLst/>
          </a:prstGeom>
          <a:solidFill>
            <a:srgbClr val="52316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17453" tIns="108727" rIns="217453" bIns="108727" numCol="1" rtlCol="0" anchor="ctr" anchorCtr="0" compatLnSpc="1">
            <a:prstTxWarp prst="textNoShape">
              <a:avLst/>
            </a:prstTxWarp>
          </a:bodyPr>
          <a:lstStyle/>
          <a:p>
            <a:pPr defTabSz="2174626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39" descr="front-A-logo.gif">
            <a:extLst>
              <a:ext uri="{FF2B5EF4-FFF2-40B4-BE49-F238E27FC236}">
                <a16:creationId xmlns:a16="http://schemas.microsoft.com/office/drawing/2014/main" id="{333DAE60-2593-E842-A934-24971CAC15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964" y="2404079"/>
            <a:ext cx="5585013" cy="229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57FDC07-86A8-B545-AC73-5DA040E5AA71}"/>
              </a:ext>
            </a:extLst>
          </p:cNvPr>
          <p:cNvSpPr txBox="1"/>
          <p:nvPr/>
        </p:nvSpPr>
        <p:spPr>
          <a:xfrm>
            <a:off x="5039895" y="1641734"/>
            <a:ext cx="2015517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0000"/>
                </a:solidFill>
                <a:latin typeface="Times New Roman" panose="02020603050405020304" pitchFamily="18" charset="0"/>
              </a:rPr>
              <a:t>Anxiety, Expectancies for Cannabis-Induced Anxiolytic Effects, and Frequency of Cannabis Consumption.</a:t>
            </a:r>
          </a:p>
          <a:p>
            <a:pPr algn="ctr"/>
            <a:r>
              <a:rPr lang="en-US" sz="4400" dirty="0">
                <a:latin typeface="Garamond" panose="02020404030301010803" pitchFamily="18" charset="0"/>
                <a:cs typeface="Arial" panose="020B0604020202020204" pitchFamily="34" charset="0"/>
              </a:rPr>
              <a:t>Paul L. Guay</a:t>
            </a:r>
            <a:r>
              <a:rPr lang="en-US" sz="4400" baseline="30000" dirty="0">
                <a:latin typeface="Garamond" panose="02020404030301010803" pitchFamily="18" charset="0"/>
                <a:cs typeface="Arial" panose="020B0604020202020204" pitchFamily="34" charset="0"/>
              </a:rPr>
              <a:t>1</a:t>
            </a:r>
            <a:r>
              <a:rPr lang="en-US" sz="4400" dirty="0">
                <a:latin typeface="Garamond" panose="02020404030301010803" pitchFamily="18" charset="0"/>
              </a:rPr>
              <a:t>, </a:t>
            </a:r>
            <a:r>
              <a:rPr lang="en-US" sz="4400" dirty="0" err="1">
                <a:latin typeface="Garamond" panose="02020404030301010803" pitchFamily="18" charset="0"/>
              </a:rPr>
              <a:t>Maha</a:t>
            </a:r>
            <a:r>
              <a:rPr lang="en-US" sz="4400" dirty="0">
                <a:latin typeface="Garamond" panose="02020404030301010803" pitchFamily="18" charset="0"/>
              </a:rPr>
              <a:t> N. Mian</a:t>
            </a:r>
            <a:r>
              <a:rPr lang="en-US" sz="4400" baseline="30000" dirty="0">
                <a:latin typeface="Garamond" panose="02020404030301010803" pitchFamily="18" charset="0"/>
              </a:rPr>
              <a:t>1</a:t>
            </a:r>
            <a:r>
              <a:rPr lang="en-US" sz="4400" dirty="0">
                <a:latin typeface="Garamond" panose="02020404030301010803" pitchFamily="18" charset="0"/>
              </a:rPr>
              <a:t>, Brianna R. Altman</a:t>
            </a:r>
            <a:r>
              <a:rPr lang="en-US" sz="4400" baseline="30000" dirty="0">
                <a:latin typeface="Garamond" panose="02020404030301010803" pitchFamily="18" charset="0"/>
              </a:rPr>
              <a:t>1</a:t>
            </a:r>
            <a:r>
              <a:rPr lang="en-US" sz="4400" dirty="0">
                <a:latin typeface="Garamond" panose="02020404030301010803" pitchFamily="18" charset="0"/>
              </a:rPr>
              <a:t>, Luna F. Ueno</a:t>
            </a:r>
            <a:r>
              <a:rPr lang="en-US" sz="4400" baseline="30000" dirty="0">
                <a:latin typeface="Garamond" panose="02020404030301010803" pitchFamily="18" charset="0"/>
              </a:rPr>
              <a:t>1</a:t>
            </a:r>
            <a:r>
              <a:rPr lang="en-US" sz="4400" dirty="0">
                <a:latin typeface="Garamond" panose="02020404030301010803" pitchFamily="18" charset="0"/>
              </a:rPr>
              <a:t>, &amp; Mitch Earleywine</a:t>
            </a:r>
            <a:r>
              <a:rPr lang="en-US" sz="4400" baseline="300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3CADDD91-D31D-DA4C-B633-9536EB02B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07" y="16490154"/>
            <a:ext cx="14401800" cy="1074091"/>
          </a:xfrm>
          <a:prstGeom prst="rect">
            <a:avLst/>
          </a:prstGeom>
          <a:solidFill>
            <a:srgbClr val="52316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17453" tIns="108727" rIns="217453" bIns="108727" anchor="ctr" anchorCtr="1"/>
          <a:lstStyle/>
          <a:p>
            <a:pPr algn="ctr" defTabSz="2174626" eaLnBrk="0" hangingPunct="0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4C88228-5148-5845-91A0-1D273C590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68" y="25611940"/>
            <a:ext cx="14418582" cy="1074091"/>
          </a:xfrm>
          <a:prstGeom prst="rect">
            <a:avLst/>
          </a:prstGeom>
          <a:solidFill>
            <a:srgbClr val="52316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17453" tIns="108727" rIns="217453" bIns="108727" anchor="ctr" anchorCtr="1"/>
          <a:lstStyle/>
          <a:p>
            <a:pPr algn="ctr" defTabSz="2174626" eaLnBrk="0" hangingPunct="0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D96BEB-93E9-EB49-AE10-50E0C1547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5752" y="35144792"/>
            <a:ext cx="14401800" cy="1074091"/>
          </a:xfrm>
          <a:prstGeom prst="rect">
            <a:avLst/>
          </a:prstGeom>
          <a:solidFill>
            <a:srgbClr val="52316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17453" tIns="108727" rIns="217453" bIns="108727" anchor="ctr" anchorCtr="1"/>
          <a:lstStyle/>
          <a:p>
            <a:pPr algn="ctr" defTabSz="2174626" eaLnBrk="0" hangingPunct="0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6F7B5F-9C8E-9C49-A0C2-8804CACED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5752" y="16490154"/>
            <a:ext cx="14401800" cy="1074091"/>
          </a:xfrm>
          <a:prstGeom prst="rect">
            <a:avLst/>
          </a:prstGeom>
          <a:solidFill>
            <a:srgbClr val="52316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17453" tIns="108727" rIns="217453" bIns="108727" anchor="ctr" anchorCtr="1"/>
          <a:lstStyle/>
          <a:p>
            <a:pPr algn="ctr" defTabSz="2174626" eaLnBrk="0" hangingPunct="0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EF38CFD9-DB1D-6948-B6EC-34756C84D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4933" y="27953066"/>
            <a:ext cx="14293850" cy="1074091"/>
          </a:xfrm>
          <a:prstGeom prst="rect">
            <a:avLst/>
          </a:prstGeom>
          <a:solidFill>
            <a:srgbClr val="52316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17453" tIns="108727" rIns="217453" bIns="108727" anchor="ctr" anchorCtr="1"/>
          <a:lstStyle/>
          <a:p>
            <a:pPr algn="ctr" defTabSz="2174626" eaLnBrk="0" hangingPunct="0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435C75-AC77-4743-89B9-D8286CCA0064}"/>
              </a:ext>
            </a:extLst>
          </p:cNvPr>
          <p:cNvSpPr txBox="1"/>
          <p:nvPr/>
        </p:nvSpPr>
        <p:spPr>
          <a:xfrm>
            <a:off x="263943" y="17696410"/>
            <a:ext cx="14763893" cy="838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Expectancies can influence the frequency and quantity of drug and alcohol consumption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(Aarons et al., 2001)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Expectations of positive or negative effects from cannabis use could impact quantity consumed.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one-third of college students currently use cannabis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(Kilmer et al., 2006)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work reveals anxiety diagnoses are associated with a higher likelihood of cannabis consumption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Tournier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2003)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 study explored the relations among anxiety, the expected anxiolytic effects of cannabis and amount of use per month.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86D317-5A59-AF4C-82EC-87788556C490}"/>
              </a:ext>
            </a:extLst>
          </p:cNvPr>
          <p:cNvSpPr txBox="1"/>
          <p:nvPr/>
        </p:nvSpPr>
        <p:spPr>
          <a:xfrm>
            <a:off x="17757887" y="26975493"/>
            <a:ext cx="80565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*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.001</a:t>
            </a:r>
          </a:p>
          <a:p>
            <a:endParaRPr lang="en-US" sz="3200" dirty="0">
              <a:latin typeface="Garamond"/>
              <a:cs typeface="Garamond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72997B-405C-0C42-81F0-BCFE108B712A}"/>
              </a:ext>
            </a:extLst>
          </p:cNvPr>
          <p:cNvSpPr txBox="1"/>
          <p:nvPr/>
        </p:nvSpPr>
        <p:spPr>
          <a:xfrm>
            <a:off x="16135775" y="17699730"/>
            <a:ext cx="1365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Regression Model Predicting amount of cannabis use per month.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C8BEF37-63A0-C747-A5D7-076C23ED3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1553" y="9951311"/>
            <a:ext cx="631999" cy="317502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EA88807-B8E3-FA45-9C90-AF8676C9E825}"/>
              </a:ext>
            </a:extLst>
          </p:cNvPr>
          <p:cNvSpPr/>
          <p:nvPr/>
        </p:nvSpPr>
        <p:spPr>
          <a:xfrm>
            <a:off x="24903" y="6398625"/>
            <a:ext cx="30175200" cy="8885067"/>
          </a:xfrm>
          <a:prstGeom prst="rect">
            <a:avLst/>
          </a:prstGeom>
          <a:solidFill>
            <a:srgbClr val="4525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745DB8-4918-864F-887B-385BDC0F2C66}"/>
              </a:ext>
            </a:extLst>
          </p:cNvPr>
          <p:cNvSpPr txBox="1"/>
          <p:nvPr/>
        </p:nvSpPr>
        <p:spPr>
          <a:xfrm>
            <a:off x="15535217" y="36231910"/>
            <a:ext cx="13612667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Aarons, G. A., Brown, S. A.,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Stice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E., &amp; Coe, M. T. (2001). Psychometric evaluation of the marijuana and stimulant effect expectancy questionnaires for adolescents. Addictive Behaviors, 26(2), 219–236. doi.org/10.1016/S0306-4603(00)00103-9</a:t>
            </a:r>
          </a:p>
          <a:p>
            <a:pPr indent="-457200"/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Elliott, D. M., &amp; Briere, J. (1992). Sexual abuse trauma among professional women: Validating the Trauma Symptom Checklist-40 (TSC-40). 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Abuse and Neglect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391–398. https://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doi.org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/10.1016/0145-2134(92)90048-V</a:t>
            </a:r>
          </a:p>
          <a:p>
            <a:pPr indent="-457200"/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Kilmer, J. R., Walker, D. D., Lee, C. M., Palmer, R. S., Mallett, K. A., Fabiano, P., &amp; Larimer, M. E. (2006). Misperceptions of college student marijuana use: Implications for prevention. Journal of Studies on Alcohol, 67(2), 277–281. doi.org/10.15288/jsa.2006.67.277</a:t>
            </a:r>
          </a:p>
          <a:p>
            <a:pPr indent="-457200"/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/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Tournier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Sorbara, F.,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Gindre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C.,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Swendsen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D., &amp;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Verdoux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(2003). Cannabis use and anxiety in daily life: A naturalistic investigation in a non-clinical population. Psychiatry Research, 118(1), 1–8.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doi.org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/10.1016/S0165-1781(03)00052-0</a:t>
            </a:r>
          </a:p>
          <a:p>
            <a:pPr indent="-457200"/>
            <a:endParaRPr lang="en-US" sz="2400" dirty="0"/>
          </a:p>
          <a:p>
            <a:pPr indent="-457200"/>
            <a:endParaRPr lang="en-US" sz="2400" dirty="0"/>
          </a:p>
          <a:p>
            <a:pPr indent="-457200"/>
            <a:endParaRPr lang="en-US" dirty="0"/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FDC12111-00FE-9A4F-8C24-BB79364A02C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8964" y="15279198"/>
            <a:ext cx="30175200" cy="731520"/>
          </a:xfrm>
          <a:prstGeom prst="rect">
            <a:avLst/>
          </a:prstGeom>
          <a:solidFill>
            <a:srgbClr val="F4DB35"/>
          </a:solidFill>
          <a:ln w="9525">
            <a:solidFill>
              <a:srgbClr val="D8D81E"/>
            </a:solidFill>
            <a:miter lim="800000"/>
            <a:headEnd/>
            <a:tailEnd/>
          </a:ln>
          <a:effectLst/>
        </p:spPr>
        <p:txBody>
          <a:bodyPr wrap="none" lIns="108731" tIns="54366" rIns="108731" bIns="54366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B339FD-7495-F240-87D1-412A2FD9D117}"/>
              </a:ext>
            </a:extLst>
          </p:cNvPr>
          <p:cNvSpPr txBox="1"/>
          <p:nvPr/>
        </p:nvSpPr>
        <p:spPr>
          <a:xfrm>
            <a:off x="1099111" y="7112458"/>
            <a:ext cx="27355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0" dirty="0">
              <a:solidFill>
                <a:srgbClr val="FFFF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A81266-B3C0-7F47-A131-D8635FF3C299}"/>
              </a:ext>
            </a:extLst>
          </p:cNvPr>
          <p:cNvSpPr txBox="1"/>
          <p:nvPr/>
        </p:nvSpPr>
        <p:spPr>
          <a:xfrm>
            <a:off x="483333" y="8092499"/>
            <a:ext cx="2919060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Undergraduates who consume	cannabis do so based on their expectations of cannabis-induced anxiolytic effects, not their level of anxiety. </a:t>
            </a:r>
            <a:endParaRPr lang="en-US" sz="11500" dirty="0">
              <a:solidFill>
                <a:schemeClr val="bg1"/>
              </a:solidFill>
              <a:latin typeface="Bangla MN" pitchFamily="2" charset="0"/>
              <a:cs typeface="Bangla MN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7ED30780-798A-A242-846F-FA44FBE20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449785"/>
              </p:ext>
            </p:extLst>
          </p:nvPr>
        </p:nvGraphicFramePr>
        <p:xfrm>
          <a:off x="17757887" y="18343647"/>
          <a:ext cx="9637529" cy="8130694"/>
        </p:xfrm>
        <a:graphic>
          <a:graphicData uri="http://schemas.openxmlformats.org/drawingml/2006/table">
            <a:tbl>
              <a:tblPr/>
              <a:tblGrid>
                <a:gridCol w="2344014">
                  <a:extLst>
                    <a:ext uri="{9D8B030D-6E8A-4147-A177-3AD203B41FA5}">
                      <a16:colId xmlns:a16="http://schemas.microsoft.com/office/drawing/2014/main" val="651090337"/>
                    </a:ext>
                  </a:extLst>
                </a:gridCol>
                <a:gridCol w="1831676">
                  <a:extLst>
                    <a:ext uri="{9D8B030D-6E8A-4147-A177-3AD203B41FA5}">
                      <a16:colId xmlns:a16="http://schemas.microsoft.com/office/drawing/2014/main" val="2647029080"/>
                    </a:ext>
                  </a:extLst>
                </a:gridCol>
                <a:gridCol w="3705874">
                  <a:extLst>
                    <a:ext uri="{9D8B030D-6E8A-4147-A177-3AD203B41FA5}">
                      <a16:colId xmlns:a16="http://schemas.microsoft.com/office/drawing/2014/main" val="3087900183"/>
                    </a:ext>
                  </a:extLst>
                </a:gridCol>
                <a:gridCol w="1755965">
                  <a:extLst>
                    <a:ext uri="{9D8B030D-6E8A-4147-A177-3AD203B41FA5}">
                      <a16:colId xmlns:a16="http://schemas.microsoft.com/office/drawing/2014/main" val="2323206877"/>
                    </a:ext>
                  </a:extLst>
                </a:gridCol>
              </a:tblGrid>
              <a:tr h="759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  <a:r>
                        <a:rPr lang="en-US" sz="3600" b="1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8461246"/>
                  </a:ext>
                </a:extLst>
              </a:tr>
              <a:tr h="1044056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Step 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2.39*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.165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526410"/>
                  </a:ext>
                </a:extLst>
              </a:tr>
              <a:tr h="104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Expectancy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1.08*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.198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9624298"/>
                  </a:ext>
                </a:extLst>
              </a:tr>
              <a:tr h="104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Anxiety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4773607"/>
                  </a:ext>
                </a:extLst>
              </a:tr>
              <a:tr h="1044056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Step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2.40*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402491"/>
                  </a:ext>
                </a:extLst>
              </a:tr>
              <a:tr h="104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Expectancy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1.07*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.203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5756182"/>
                  </a:ext>
                </a:extLst>
              </a:tr>
              <a:tr h="104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Anxiety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7109372"/>
                  </a:ext>
                </a:extLst>
              </a:tr>
              <a:tr h="104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Exp.✳︎✴︎ x </a:t>
                      </a:r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Anx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0874219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1148F6F0-734F-094E-9CEF-628D2CEAB4F3}"/>
              </a:ext>
            </a:extLst>
          </p:cNvPr>
          <p:cNvSpPr txBox="1"/>
          <p:nvPr/>
        </p:nvSpPr>
        <p:spPr>
          <a:xfrm>
            <a:off x="263943" y="30643324"/>
            <a:ext cx="14704129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were undergraduates at a public Northeastern university completing an online survey, including the following measures:</a:t>
            </a:r>
            <a:b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Expectancies of Cannabis on Anxiety 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“Cannabis would typically make this better or worse” (Responses ranged: +2, -2). Measured using an adapted version of the Trauma Symptom Checklist (Anxiety Subscale of the TSC – 40; Elliot &amp; Briere, 1992)</a:t>
            </a:r>
            <a:endParaRPr lang="en-US" sz="4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 Severity 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“How often in a typical month have you experienced anxiety?” (TSC – 40)</a:t>
            </a:r>
            <a:endParaRPr lang="en-US" sz="4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Cannabis Use – 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 used per month (1-15-point scale measuring grams of cannabis)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were analyzed via hierarchical multiple linear regression using RStudio version 1.3.959 {stats} package.</a:t>
            </a:r>
          </a:p>
          <a:p>
            <a:endParaRPr lang="en-US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8A1E9C6B-6E2F-8D46-B0C0-46B5CB1861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1605" y="1475017"/>
            <a:ext cx="3747179" cy="52949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FC3298-6DD2-7F46-AFBB-0E871BC7791F}"/>
              </a:ext>
            </a:extLst>
          </p:cNvPr>
          <p:cNvSpPr txBox="1"/>
          <p:nvPr/>
        </p:nvSpPr>
        <p:spPr>
          <a:xfrm>
            <a:off x="7616650" y="4620833"/>
            <a:ext cx="142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 panose="02020404030301010803" pitchFamily="18" charset="0"/>
              </a:rPr>
              <a:t>University at Albany, State University of New York</a:t>
            </a:r>
            <a:r>
              <a:rPr lang="en-US" sz="3600" baseline="30000" dirty="0">
                <a:latin typeface="Garamond" panose="02020404030301010803" pitchFamily="18" charset="0"/>
              </a:rPr>
              <a:t>1</a:t>
            </a:r>
            <a:endParaRPr lang="en-US" sz="3600" dirty="0">
              <a:latin typeface="Garamond" panose="02020404030301010803" pitchFamily="18" charset="0"/>
            </a:endParaRPr>
          </a:p>
          <a:p>
            <a:pPr algn="ctr"/>
            <a:endParaRPr lang="en-US" sz="3600" dirty="0"/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47CE6EC5-8C64-2D4B-ABC4-420DD9687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083892"/>
              </p:ext>
            </p:extLst>
          </p:nvPr>
        </p:nvGraphicFramePr>
        <p:xfrm>
          <a:off x="668681" y="27240183"/>
          <a:ext cx="6007206" cy="284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3603">
                  <a:extLst>
                    <a:ext uri="{9D8B030D-6E8A-4147-A177-3AD203B41FA5}">
                      <a16:colId xmlns:a16="http://schemas.microsoft.com/office/drawing/2014/main" val="578568016"/>
                    </a:ext>
                  </a:extLst>
                </a:gridCol>
                <a:gridCol w="3003603">
                  <a:extLst>
                    <a:ext uri="{9D8B030D-6E8A-4147-A177-3AD203B41FA5}">
                      <a16:colId xmlns:a16="http://schemas.microsoft.com/office/drawing/2014/main" val="554553517"/>
                    </a:ext>
                  </a:extLst>
                </a:gridCol>
              </a:tblGrid>
              <a:tr h="830135">
                <a:tc>
                  <a:txBody>
                    <a:bodyPr/>
                    <a:lstStyle/>
                    <a:p>
                      <a:pPr marL="0" marR="0" lvl="0" indent="0" algn="l" defTabSz="3017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017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766798"/>
                  </a:ext>
                </a:extLst>
              </a:tr>
              <a:tr h="297136">
                <a:tc>
                  <a:txBody>
                    <a:bodyPr/>
                    <a:lstStyle/>
                    <a:p>
                      <a:pPr marL="0" marR="0" lvl="0" indent="0" algn="l" defTabSz="3017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1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3600" i="1" baseline="-25000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</a:t>
                      </a:r>
                      <a:r>
                        <a:rPr lang="en-US" sz="3600" baseline="-25000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3600" baseline="0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3600" i="1" dirty="0" err="1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en-US" sz="3600" i="1" baseline="-25000" dirty="0" err="1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3017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017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19.2; 1.26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816588"/>
                  </a:ext>
                </a:extLst>
              </a:tr>
              <a:tr h="830135">
                <a:tc>
                  <a:txBody>
                    <a:bodyPr/>
                    <a:lstStyle/>
                    <a:p>
                      <a:pPr marL="0" marR="0" lvl="0" indent="0" algn="l" defTabSz="3017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017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443806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E3F426AD-275B-CC43-B79D-2967FDF53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39898"/>
              </p:ext>
            </p:extLst>
          </p:nvPr>
        </p:nvGraphicFramePr>
        <p:xfrm>
          <a:off x="7021393" y="27002598"/>
          <a:ext cx="7786446" cy="3286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3402">
                  <a:extLst>
                    <a:ext uri="{9D8B030D-6E8A-4147-A177-3AD203B41FA5}">
                      <a16:colId xmlns:a16="http://schemas.microsoft.com/office/drawing/2014/main" val="745810504"/>
                    </a:ext>
                  </a:extLst>
                </a:gridCol>
                <a:gridCol w="2233044">
                  <a:extLst>
                    <a:ext uri="{9D8B030D-6E8A-4147-A177-3AD203B41FA5}">
                      <a16:colId xmlns:a16="http://schemas.microsoft.com/office/drawing/2014/main" val="2946270000"/>
                    </a:ext>
                  </a:extLst>
                </a:gridCol>
              </a:tblGrid>
              <a:tr h="654973"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7759511"/>
                  </a:ext>
                </a:extLst>
              </a:tr>
              <a:tr h="666423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Black or African American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335470"/>
                  </a:ext>
                </a:extLst>
              </a:tr>
              <a:tr h="654973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Hispanic or Latino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715458"/>
                  </a:ext>
                </a:extLst>
              </a:tr>
              <a:tr h="654973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603678"/>
                  </a:ext>
                </a:extLst>
              </a:tr>
              <a:tr h="654973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460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020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13705</TotalTime>
  <Words>665</Words>
  <Application>Microsoft Office PowerPoint</Application>
  <PresentationFormat>Custom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Bangla MN</vt:lpstr>
      <vt:lpstr>Calibri</vt:lpstr>
      <vt:lpstr>Calibri Light</vt:lpstr>
      <vt:lpstr>Garamond</vt:lpstr>
      <vt:lpstr>Times New Roman</vt:lpstr>
      <vt:lpstr>Office Theme</vt:lpstr>
      <vt:lpstr>PowerPoint Presentation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Tifft, Eric</dc:creator>
  <cp:lastModifiedBy>Ladd, Ben</cp:lastModifiedBy>
  <cp:revision>177</cp:revision>
  <dcterms:created xsi:type="dcterms:W3CDTF">2019-05-16T14:17:19Z</dcterms:created>
  <dcterms:modified xsi:type="dcterms:W3CDTF">2020-07-19T17:08:00Z</dcterms:modified>
</cp:coreProperties>
</file>