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9DC8-14E8-496F-9486-E835D13C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4EEF-9837-4C1A-A33D-446382E3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08B78-A833-4904-8158-6B50357F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6C08-7B83-4E88-917E-548BCA52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3C57-F347-47D3-8283-F3A38976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53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CBED-7FBE-4FE4-8CA6-9E58B1D9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8E3B4-5732-4D0E-B060-27ADD73B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C9DA4-552B-4111-A14A-C81021B6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C894F-C333-4C0B-95DC-F3376101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FE6B-2046-4C14-9F5F-83D22A52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80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4BD4B-8853-40E6-A35F-8A020845D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45B99-003F-41B4-A1E0-7B5654F7E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CB27-99C5-42AC-A7FE-C83128E5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7E0E6-78BE-4222-BDA2-B8E38F95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BDA0-95A2-40B1-840E-83C794DB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20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FAEF-EC18-42D1-8784-FE12252A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1BF5-8783-4E6B-8D1B-608809CC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8D71-9D91-4AFC-B4CE-623CF896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2422-446F-4633-B746-88DEE58C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4842E-E745-48DE-8848-A26B5769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5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381C-3B9F-45CB-8A18-0E341F2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E95DB-D21C-4231-A5E8-04670203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EF71E-2816-4185-80A1-324E8128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05D0-E160-4BD2-955C-BA953865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4B1D-36A1-462D-B696-21073537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9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DA24-476C-4CBA-9FA3-54890610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ECFE-B6D5-4D4B-82A8-E6D58B87C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B3E33-FA29-4992-9D96-FD3023AA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F8C1E-FC5C-43D1-8425-DFE29E1A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1C7E7-4841-4CC6-9170-21BF681E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D9D26-10A0-4DB0-B484-34A0DFED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36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EE9D-F440-4C07-B040-7444FAB8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32E36-E42C-4933-A6AA-3ABAF694E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C025-9B16-45B3-A7CD-B3DA9C1F6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D31F7-496D-449B-B5BE-050FA78C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B50AF-0465-4F47-A28E-71F001FAFB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49C1F-5BDA-432A-A7F2-8C468F07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BEA9D9-30FB-43D2-A8E2-B44134F4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CF38F-7069-4F4B-ABCF-F83EE68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60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4D5C-47B9-4FC2-B2F9-A17197C5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384C5-6DC8-4D32-B37E-45A82137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75AB1-E105-49BF-8CCB-F627855C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D38ED-8571-4AFC-B1DE-ADFE88F5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3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AAB57-0688-4785-BBF1-A5E483EA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28488-CF66-4166-A56C-F2B2F72F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D6023-3A3B-46A8-8227-D3D8B29E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3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9DAA-5570-4890-9E34-CFEA70CE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95FF-F934-49C6-887A-71731D25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FF287-22AC-41C2-A5B4-9EE0CC901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5F08E-26A6-4922-BB06-14B59E7BD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A80B6-9422-4D30-BFC8-99A2A426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0A51C-48A1-40CF-8DC7-3420CF3F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52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9ABA-9F7F-496A-AECD-6FD32EB4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E4670-CFB3-4B39-9B93-F2D2EDB23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10C4F-1855-4045-934B-CDCFB8D51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EADDB-AF87-43F7-9836-9F428FE9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94C20-CE1C-4C20-8CFD-5720BF09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33E69-0011-40ED-AC4F-88A6E63C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8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69925-A0A6-428C-915F-22967636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75619-75BB-4756-B807-9E4B75FA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11BCF-E3AB-467A-82CE-17C328E71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130F-E023-4AC5-B86F-80ACB53D7CF1}" type="datetimeFigureOut">
              <a:rPr lang="en-CA" smtClean="0"/>
              <a:t>2020-07-19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55EA-B09A-4C09-AE0D-9F00B0B83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C2EF2-7F85-4F2C-83D1-1384E395B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A459-F5E9-4B1F-A60A-98D4DB40EB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5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5AAF48-45B4-7F40-A6EA-093AEA34A17E}"/>
              </a:ext>
            </a:extLst>
          </p:cNvPr>
          <p:cNvSpPr/>
          <p:nvPr/>
        </p:nvSpPr>
        <p:spPr>
          <a:xfrm>
            <a:off x="133875" y="123264"/>
            <a:ext cx="1190771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ADD36-9ACC-B946-8835-7C44FF85437E}"/>
              </a:ext>
            </a:extLst>
          </p:cNvPr>
          <p:cNvSpPr txBox="1"/>
          <p:nvPr/>
        </p:nvSpPr>
        <p:spPr>
          <a:xfrm>
            <a:off x="0" y="-34790"/>
            <a:ext cx="12192000" cy="1107996"/>
          </a:xfrm>
          <a:prstGeom prst="rect">
            <a:avLst/>
          </a:prstGeom>
          <a:solidFill>
            <a:srgbClr val="F8AEEF">
              <a:alpha val="56863"/>
            </a:srgb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600" b="1" dirty="0">
              <a:latin typeface="Palatino"/>
            </a:endParaRPr>
          </a:p>
          <a:p>
            <a:pPr algn="ctr"/>
            <a:r>
              <a:rPr lang="en-CA" b="1" dirty="0">
                <a:latin typeface="Palatino"/>
              </a:rPr>
              <a:t>PMS Affective Symptoms Indirectly Linked to </a:t>
            </a:r>
          </a:p>
          <a:p>
            <a:pPr algn="ctr"/>
            <a:r>
              <a:rPr lang="en-CA" b="1" dirty="0">
                <a:latin typeface="Palatino"/>
              </a:rPr>
              <a:t>Cannabis Use Frequency and Problems via Cannabis Coping Motives</a:t>
            </a:r>
            <a:endParaRPr lang="en-CA" dirty="0">
              <a:latin typeface="Palatino"/>
            </a:endParaRPr>
          </a:p>
          <a:p>
            <a:pPr algn="ctr"/>
            <a:r>
              <a:rPr lang="en-CA" sz="1200" b="1" dirty="0">
                <a:latin typeface="Palatino"/>
              </a:rPr>
              <a:t>Sherry H. Stewart,</a:t>
            </a:r>
            <a:r>
              <a:rPr lang="en-CA" sz="1200" baseline="30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1 </a:t>
            </a:r>
            <a:r>
              <a:rPr lang="en-CA" sz="1200" b="1" dirty="0">
                <a:latin typeface="Palatino"/>
              </a:rPr>
              <a:t>Kayla M. Joyce,</a:t>
            </a:r>
            <a:r>
              <a:rPr lang="en-CA" sz="1200" baseline="30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2</a:t>
            </a:r>
            <a:r>
              <a:rPr lang="en-CA" sz="1200" b="1" dirty="0">
                <a:latin typeface="Palatino"/>
              </a:rPr>
              <a:t> Phillip Tibbo,</a:t>
            </a:r>
            <a:r>
              <a:rPr lang="en-CA" sz="1200" baseline="30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1 </a:t>
            </a:r>
            <a:r>
              <a:rPr lang="en-CA" sz="1200" b="1" dirty="0" err="1">
                <a:latin typeface="Palatino"/>
              </a:rPr>
              <a:t>Nacera</a:t>
            </a:r>
            <a:r>
              <a:rPr lang="en-CA" sz="1200" b="1" dirty="0">
                <a:latin typeface="Palatino"/>
              </a:rPr>
              <a:t> Hanzal,</a:t>
            </a:r>
            <a:r>
              <a:rPr lang="en-CA" sz="1200" baseline="30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3</a:t>
            </a:r>
            <a:r>
              <a:rPr lang="en-CA" sz="1200" b="1" dirty="0">
                <a:latin typeface="Palatino"/>
              </a:rPr>
              <a:t> &amp; Kimberley Good</a:t>
            </a:r>
            <a:r>
              <a:rPr lang="en-CA" sz="1200" baseline="30000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1</a:t>
            </a:r>
            <a:endParaRPr lang="en-CA" sz="1200" dirty="0">
              <a:latin typeface="Palatino" pitchFamily="2" charset="77"/>
              <a:ea typeface="Palatino" pitchFamily="2" charset="77"/>
              <a:cs typeface="Times New Roman" panose="02020603050405020304" pitchFamily="18" charset="0"/>
            </a:endParaRPr>
          </a:p>
          <a:p>
            <a:pPr algn="ctr"/>
            <a:r>
              <a:rPr lang="en-CA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Dalhousie University, </a:t>
            </a:r>
            <a:r>
              <a:rPr lang="en-CA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Manitoba, </a:t>
            </a:r>
            <a:r>
              <a:rPr lang="en-CA" sz="1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Ottawa </a:t>
            </a:r>
            <a:endParaRPr lang="en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8F26CA-717B-4D47-A61E-A9866FA0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81389"/>
              </p:ext>
            </p:extLst>
          </p:nvPr>
        </p:nvGraphicFramePr>
        <p:xfrm>
          <a:off x="96237" y="1164092"/>
          <a:ext cx="3212576" cy="250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576">
                  <a:extLst>
                    <a:ext uri="{9D8B030D-6E8A-4147-A177-3AD203B41FA5}">
                      <a16:colId xmlns:a16="http://schemas.microsoft.com/office/drawing/2014/main" val="2560002216"/>
                    </a:ext>
                  </a:extLst>
                </a:gridCol>
              </a:tblGrid>
              <a:tr h="2826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Palatino" pitchFamily="2" charset="77"/>
                          <a:ea typeface="Palatino" pitchFamily="2" charset="77"/>
                        </a:rPr>
                        <a:t>BACKGROUND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811"/>
                  </a:ext>
                </a:extLst>
              </a:tr>
              <a:tr h="1887348"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There appears to be a link between premenstrual syndrome (PMS) and substance use/misuse (see Joyce et al., 2020)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Females with PMS engage in greater substance use (</a:t>
                      </a:r>
                      <a:r>
                        <a:rPr lang="en-CA" sz="10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Strine</a:t>
                      </a: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al., 2005)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Females with PMS work harder to “buy” larger cannabis quantities (Mello &amp; Mendelson, 1985)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Remaining Gaps</a:t>
                      </a:r>
                      <a:endParaRPr lang="en-US" sz="1000" b="1" dirty="0">
                        <a:latin typeface="Arial" panose="020B0604020202020204" pitchFamily="34" charset="0"/>
                        <a:ea typeface="Palatino" pitchFamily="2" charset="77"/>
                        <a:cs typeface="Arial" panose="020B060402020202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Mechanisms underlying the overlap of PMS with substance misuse remain poorly understood; motives (reasons for use) a promising candidate.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Relatively little work in this area has focused on cannabis use/misuse, specifically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b="1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26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01DB6E-CCF4-A849-849C-DAB959EB4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15099"/>
              </p:ext>
            </p:extLst>
          </p:nvPr>
        </p:nvGraphicFramePr>
        <p:xfrm>
          <a:off x="115834" y="3469007"/>
          <a:ext cx="3105458" cy="226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458">
                  <a:extLst>
                    <a:ext uri="{9D8B030D-6E8A-4147-A177-3AD203B41FA5}">
                      <a16:colId xmlns:a16="http://schemas.microsoft.com/office/drawing/2014/main" val="2560002216"/>
                    </a:ext>
                  </a:extLst>
                </a:gridCol>
              </a:tblGrid>
              <a:tr h="2527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Palatino" pitchFamily="2" charset="77"/>
                          <a:ea typeface="Palatino" pitchFamily="2" charset="77"/>
                        </a:rPr>
                        <a:t>METHODS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811"/>
                  </a:ext>
                </a:extLst>
              </a:tr>
              <a:tr h="19935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200" kern="1200" dirty="0">
                        <a:solidFill>
                          <a:schemeClr val="dk1"/>
                        </a:solidFill>
                        <a:effectLst/>
                        <a:latin typeface="Palatino" pitchFamily="2" charset="77"/>
                        <a:ea typeface="Palatino" pitchFamily="2" charset="77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26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37573D-1DD3-424A-A59B-6331C2265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28445"/>
              </p:ext>
            </p:extLst>
          </p:nvPr>
        </p:nvGraphicFramePr>
        <p:xfrm>
          <a:off x="3379758" y="2444252"/>
          <a:ext cx="5020830" cy="31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830">
                  <a:extLst>
                    <a:ext uri="{9D8B030D-6E8A-4147-A177-3AD203B41FA5}">
                      <a16:colId xmlns:a16="http://schemas.microsoft.com/office/drawing/2014/main" val="2560002216"/>
                    </a:ext>
                  </a:extLst>
                </a:gridCol>
              </a:tblGrid>
              <a:tr h="2765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Perpetua Titling MT" panose="02020502060505020804" pitchFamily="18" charset="77"/>
                        </a:rPr>
                        <a:t>Results: principal components analysis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811"/>
                  </a:ext>
                </a:extLst>
              </a:tr>
              <a:tr h="2855490">
                <a:tc>
                  <a:txBody>
                    <a:bodyPr/>
                    <a:lstStyle/>
                    <a:p>
                      <a:endParaRPr lang="en-US" sz="1000" dirty="0">
                        <a:latin typeface="Palatino" pitchFamily="2" charset="77"/>
                        <a:ea typeface="Palatino" pitchFamily="2" charset="77"/>
                      </a:endParaRPr>
                    </a:p>
                    <a:p>
                      <a:endParaRPr lang="en-US" sz="10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263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1A464A2-36FB-9343-AF42-017FED1BF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15686"/>
              </p:ext>
            </p:extLst>
          </p:nvPr>
        </p:nvGraphicFramePr>
        <p:xfrm>
          <a:off x="3376774" y="1151872"/>
          <a:ext cx="507640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403">
                  <a:extLst>
                    <a:ext uri="{9D8B030D-6E8A-4147-A177-3AD203B41FA5}">
                      <a16:colId xmlns:a16="http://schemas.microsoft.com/office/drawing/2014/main" val="2560002216"/>
                    </a:ext>
                  </a:extLst>
                </a:gridCol>
              </a:tblGrid>
              <a:tr h="1631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Palatino" pitchFamily="2" charset="77"/>
                          <a:ea typeface="Palatino" pitchFamily="2" charset="77"/>
                        </a:rPr>
                        <a:t>OBJECTIVE AND HYPOTHESES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811"/>
                  </a:ext>
                </a:extLst>
              </a:tr>
              <a:tr h="318068">
                <a:tc>
                  <a:txBody>
                    <a:bodyPr/>
                    <a:lstStyle/>
                    <a:p>
                      <a:r>
                        <a:rPr lang="en-CA" sz="1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Objective: </a:t>
                      </a: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Examine the relations of each PMS symptom component to each cannabis outcome (frequency and problems) as mediated through cannabis use motives</a:t>
                      </a:r>
                      <a:endParaRPr lang="en-CA" sz="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alatino" pitchFamily="2" charset="77"/>
                        <a:cs typeface="Arial" panose="020B0604020202020204" pitchFamily="34" charset="0"/>
                      </a:endParaRPr>
                    </a:p>
                    <a:p>
                      <a:r>
                        <a:rPr lang="en-CA" sz="1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Hypotheses: </a:t>
                      </a: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1. Relations of PMS symptoms to both cannabis outcomes would be mediated through coping but not social cannabis use motives.</a:t>
                      </a:r>
                    </a:p>
                    <a:p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2. The indirect pathway through coping motives would be particularly strong in the case of PMS Affective symptoms as compared to other PMS symptoms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263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B55D868-39AB-7044-80F2-EC2149692FF0}"/>
              </a:ext>
            </a:extLst>
          </p:cNvPr>
          <p:cNvSpPr txBox="1"/>
          <p:nvPr/>
        </p:nvSpPr>
        <p:spPr>
          <a:xfrm>
            <a:off x="90306" y="3713913"/>
            <a:ext cx="32244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87 female cannabis users were community recruited for a daily diary study of cannabis use across the menstrual cycle (Joyce et al., 2020).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Measures for the present sub-study were completed at the first in-person meeting prior to the daily diary portion of the larger study</a:t>
            </a:r>
            <a:endParaRPr lang="en-CA" sz="500" b="1" dirty="0">
              <a:solidFill>
                <a:schemeClr val="dk1"/>
              </a:solidFill>
              <a:latin typeface="Arial" panose="020B0604020202020204" pitchFamily="34" charset="0"/>
              <a:ea typeface="Palatino" pitchFamily="2" charset="77"/>
              <a:cs typeface="Arial" panose="020B0604020202020204" pitchFamily="34" charset="0"/>
            </a:endParaRPr>
          </a:p>
          <a:p>
            <a:r>
              <a:rPr lang="en-CA" sz="1000" b="1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Measures: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Participants completed validated measures of </a:t>
            </a:r>
            <a:r>
              <a:rPr lang="en-CA" sz="1000" i="1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PMS symptoms (PAF-SF), cannabis use motives (MMM), cannabis use frequency (30-day TLFB), and cannabis problems (CUDIT-R)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The PAF-SF is a 10-item measure of PMS symptoms, designed to tap 3 dimensions of PMS symptoms: affective, water retention, pain (Allen et al., 1991); its factor structure requires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dk1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The MMM (Simons et al., 1998) taps 5 distinct cannabis use motives; we focused on coping motives (CM) and compared with social motives (SM) as a less risky motive (Cooper et al., 2016) that should not mediate</a:t>
            </a:r>
          </a:p>
          <a:p>
            <a:endParaRPr lang="en-US" sz="1000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26F58E0E-FDCD-BA44-ADBE-B61C6B8B9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98175"/>
              </p:ext>
            </p:extLst>
          </p:nvPr>
        </p:nvGraphicFramePr>
        <p:xfrm>
          <a:off x="3399963" y="2700216"/>
          <a:ext cx="5000624" cy="3420678"/>
        </p:xfrm>
        <a:graphic>
          <a:graphicData uri="http://schemas.openxmlformats.org/drawingml/2006/table">
            <a:tbl>
              <a:tblPr firstRow="1" firstCol="1" bandRow="1"/>
              <a:tblGrid>
                <a:gridCol w="1639373">
                  <a:extLst>
                    <a:ext uri="{9D8B030D-6E8A-4147-A177-3AD203B41FA5}">
                      <a16:colId xmlns:a16="http://schemas.microsoft.com/office/drawing/2014/main" val="3865019939"/>
                    </a:ext>
                  </a:extLst>
                </a:gridCol>
                <a:gridCol w="1259177">
                  <a:extLst>
                    <a:ext uri="{9D8B030D-6E8A-4147-A177-3AD203B41FA5}">
                      <a16:colId xmlns:a16="http://schemas.microsoft.com/office/drawing/2014/main" val="3341204577"/>
                    </a:ext>
                  </a:extLst>
                </a:gridCol>
                <a:gridCol w="867042">
                  <a:extLst>
                    <a:ext uri="{9D8B030D-6E8A-4147-A177-3AD203B41FA5}">
                      <a16:colId xmlns:a16="http://schemas.microsoft.com/office/drawing/2014/main" val="875110185"/>
                    </a:ext>
                  </a:extLst>
                </a:gridCol>
                <a:gridCol w="951901">
                  <a:extLst>
                    <a:ext uri="{9D8B030D-6E8A-4147-A177-3AD203B41FA5}">
                      <a16:colId xmlns:a16="http://schemas.microsoft.com/office/drawing/2014/main" val="2643529792"/>
                    </a:ext>
                  </a:extLst>
                </a:gridCol>
                <a:gridCol w="283131">
                  <a:extLst>
                    <a:ext uri="{9D8B030D-6E8A-4147-A177-3AD203B41FA5}">
                      <a16:colId xmlns:a16="http://schemas.microsoft.com/office/drawing/2014/main" val="3674347302"/>
                    </a:ext>
                  </a:extLst>
                </a:gridCol>
              </a:tblGrid>
              <a:tr h="438303">
                <a:tc>
                  <a:txBody>
                    <a:bodyPr/>
                    <a:lstStyle/>
                    <a:p>
                      <a:pPr algn="l"/>
                      <a:r>
                        <a:rPr lang="en-CA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PAF-SF Item Content</a:t>
                      </a:r>
                    </a:p>
                    <a:p>
                      <a:pPr algn="l"/>
                      <a:r>
                        <a:rPr lang="en-CA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(A=affective; W=water retention; P=pain scale)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Affective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Somatic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9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Communality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21291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Overwhelmed (A)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.861*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.000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.742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16541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Feel under stress (A)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.801*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.208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.685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307610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Irritable outbursts (A)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.783*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.234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.668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57990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Feel sad or blue (A)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.776*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.257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.667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17025"/>
                  </a:ext>
                </a:extLst>
              </a:tr>
              <a:tr h="2461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Feel bloated (W)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.854*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.770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48132"/>
                  </a:ext>
                </a:extLst>
              </a:tr>
              <a:tr h="2461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Water retention (W)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.154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.798*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.660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842780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Weight gain (W)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.242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.740*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.606 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81300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Abdominal pain (P)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.272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.586*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.417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1721"/>
                  </a:ext>
                </a:extLst>
              </a:tr>
              <a:tr h="246146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Painful breasts (P)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.387*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.150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94215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C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Back/joint/muscle pain (P)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.398*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.393*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.313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0195"/>
                  </a:ext>
                </a:extLst>
              </a:tr>
              <a:tr h="237097">
                <a:tc>
                  <a:txBody>
                    <a:bodyPr/>
                    <a:lstStyle/>
                    <a:p>
                      <a:pPr marL="171450" marR="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2.48 (.14)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 (.09)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 .001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22546"/>
                  </a:ext>
                </a:extLst>
              </a:tr>
              <a:tr h="2667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15.80 (3.19)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9.72 (2.23)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= .625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.013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3172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CB221AF-7D97-4742-8155-5C6141C21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66075"/>
              </p:ext>
            </p:extLst>
          </p:nvPr>
        </p:nvGraphicFramePr>
        <p:xfrm>
          <a:off x="8488754" y="1164093"/>
          <a:ext cx="3552839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839">
                  <a:extLst>
                    <a:ext uri="{9D8B030D-6E8A-4147-A177-3AD203B41FA5}">
                      <a16:colId xmlns:a16="http://schemas.microsoft.com/office/drawing/2014/main" val="2560002216"/>
                    </a:ext>
                  </a:extLst>
                </a:gridCol>
              </a:tblGrid>
              <a:tr h="1275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Perpetua Titling MT" panose="02020502060505020804" pitchFamily="18" charset="77"/>
                        </a:rPr>
                        <a:t>Results: indirect effects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811"/>
                  </a:ext>
                </a:extLst>
              </a:tr>
              <a:tr h="184224">
                <a:tc>
                  <a:txBody>
                    <a:bodyPr/>
                    <a:lstStyle/>
                    <a:p>
                      <a:endParaRPr lang="en-US" sz="1000" dirty="0">
                        <a:latin typeface="Palatino" pitchFamily="2" charset="77"/>
                        <a:ea typeface="Palatino" pitchFamily="2" charset="77"/>
                      </a:endParaRPr>
                    </a:p>
                    <a:p>
                      <a:endParaRPr lang="en-US" sz="1000" dirty="0">
                        <a:latin typeface="Palatino" pitchFamily="2" charset="77"/>
                        <a:ea typeface="Palatino" pitchFamily="2" charset="7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26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10ADAB1-2A04-9E4F-A872-D068FB9319CB}"/>
              </a:ext>
            </a:extLst>
          </p:cNvPr>
          <p:cNvSpPr txBox="1"/>
          <p:nvPr/>
        </p:nvSpPr>
        <p:spPr>
          <a:xfrm>
            <a:off x="8453177" y="2542539"/>
            <a:ext cx="370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Figure 1. PMS Affective Symptoms Indirectly Linked to Cannabis Use Frequency via Cannabis CM (but not SM). 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Sobel test for indirect effect through CM = 2.01, p = .04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Sobel test for indirect effect through SM = -.96,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n.s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32D1E99-EAE0-DB44-AD27-B5D74A95B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35514"/>
              </p:ext>
            </p:extLst>
          </p:nvPr>
        </p:nvGraphicFramePr>
        <p:xfrm>
          <a:off x="3376773" y="5523533"/>
          <a:ext cx="5076403" cy="133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403">
                  <a:extLst>
                    <a:ext uri="{9D8B030D-6E8A-4147-A177-3AD203B41FA5}">
                      <a16:colId xmlns:a16="http://schemas.microsoft.com/office/drawing/2014/main" val="2560002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Palatino" pitchFamily="2" charset="77"/>
                          <a:ea typeface="Palatino" pitchFamily="2" charset="77"/>
                        </a:rPr>
                        <a:t>CONCLUSIONS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20811"/>
                  </a:ext>
                </a:extLst>
              </a:tr>
              <a:tr h="10577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PAF-SF contains 2 rather than 3 symptom dimensions (i.e., affective vs. somatic)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Only PMS affective symptoms are indirectly related to adverse cannabis outcomes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Palatino" pitchFamily="2" charset="77"/>
                          <a:cs typeface="Arial" panose="020B0604020202020204" pitchFamily="34" charset="0"/>
                        </a:rPr>
                        <a:t>Mediation occurs through cannabis coping motives but not social motives for use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Women with greater PMS affective symptoms use cannabis more frequently and problematically than other women via their greater use of </a:t>
                      </a:r>
                      <a:r>
                        <a:rPr lang="en-CA" sz="1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cannabis to </a:t>
                      </a: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Coping motives as targets to treat or prevent PMS-cannabis problems comorbidity</a:t>
                      </a:r>
                      <a:endParaRPr lang="en-CA" sz="1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Palatino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8263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A09AAF6-2281-4CFC-AC73-CA22EC24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93" y="1454922"/>
            <a:ext cx="2708160" cy="1157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09E59-83B1-4853-BF74-C5921B880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232" y="3220322"/>
            <a:ext cx="2839081" cy="12532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553DA0-48B8-41D6-9C64-9C051E7286BD}"/>
              </a:ext>
            </a:extLst>
          </p:cNvPr>
          <p:cNvSpPr/>
          <p:nvPr/>
        </p:nvSpPr>
        <p:spPr>
          <a:xfrm>
            <a:off x="8468549" y="4322997"/>
            <a:ext cx="3703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Figure 2. PMS Affective Symptoms Indirectly Linked to Cannabis Use Problems via Cannabis CM (but not SM). </a:t>
            </a:r>
            <a:r>
              <a:rPr lang="en-CA" sz="1000" b="1" dirty="0">
                <a:latin typeface="Arial" panose="020B0604020202020204" pitchFamily="34" charset="0"/>
                <a:cs typeface="Arial" panose="020B0604020202020204" pitchFamily="34" charset="0"/>
              </a:rPr>
              <a:t>Sobel test for indirect effect through CM = 2.26, p = .02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Sobel test for indirect effect through SM = -.54,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n.s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C2A5FC-9C4D-461A-BEC6-51F5BE7C47B0}"/>
              </a:ext>
            </a:extLst>
          </p:cNvPr>
          <p:cNvSpPr/>
          <p:nvPr/>
        </p:nvSpPr>
        <p:spPr>
          <a:xfrm>
            <a:off x="8411314" y="6124433"/>
            <a:ext cx="3777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Figure 3. PMS Somatic Symptoms Neither Directly nor Indirectly Linked to Cannabis Use Problems.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Sobel test for indirect effect through CM = 1.94,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n.s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Sobel test for indirect effect through SM = -.56, </a:t>
            </a:r>
            <a:r>
              <a:rPr lang="en-CA" sz="1000" dirty="0" err="1">
                <a:latin typeface="Arial" panose="020B0604020202020204" pitchFamily="34" charset="0"/>
                <a:cs typeface="Arial" panose="020B0604020202020204" pitchFamily="34" charset="0"/>
              </a:rPr>
              <a:t>n.s</a:t>
            </a:r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. Results same for Cannabis Frequency outcome.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6FD4A0F-C39E-44CA-A856-0329BF07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2693" y="4988802"/>
            <a:ext cx="2708160" cy="12007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17561B-1F86-4771-9541-8902061B0204}"/>
              </a:ext>
            </a:extLst>
          </p:cNvPr>
          <p:cNvSpPr txBox="1"/>
          <p:nvPr/>
        </p:nvSpPr>
        <p:spPr>
          <a:xfrm>
            <a:off x="9309523" y="1566964"/>
            <a:ext cx="542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.397**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BE9A1B-733F-4DB1-A6C6-F5CEABBF6F2A}"/>
              </a:ext>
            </a:extLst>
          </p:cNvPr>
          <p:cNvSpPr txBox="1"/>
          <p:nvPr/>
        </p:nvSpPr>
        <p:spPr>
          <a:xfrm>
            <a:off x="9304604" y="2228808"/>
            <a:ext cx="371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.146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624D27-6484-4A56-8350-B475BE5808CF}"/>
              </a:ext>
            </a:extLst>
          </p:cNvPr>
          <p:cNvSpPr txBox="1"/>
          <p:nvPr/>
        </p:nvSpPr>
        <p:spPr>
          <a:xfrm>
            <a:off x="9852448" y="1820100"/>
            <a:ext cx="628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.203 [.110]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114AAD-D25E-494F-8E75-AD9463D319A7}"/>
              </a:ext>
            </a:extLst>
          </p:cNvPr>
          <p:cNvSpPr txBox="1"/>
          <p:nvPr/>
        </p:nvSpPr>
        <p:spPr>
          <a:xfrm>
            <a:off x="10625137" y="1556817"/>
            <a:ext cx="414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.292*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FA8950-164A-4D2A-9DAD-8BF4B9362BBC}"/>
              </a:ext>
            </a:extLst>
          </p:cNvPr>
          <p:cNvSpPr txBox="1"/>
          <p:nvPr/>
        </p:nvSpPr>
        <p:spPr>
          <a:xfrm>
            <a:off x="10589418" y="2216588"/>
            <a:ext cx="485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-.155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B26282-C8AF-4BBD-AD84-74A11C9AFCC2}"/>
              </a:ext>
            </a:extLst>
          </p:cNvPr>
          <p:cNvSpPr txBox="1"/>
          <p:nvPr/>
        </p:nvSpPr>
        <p:spPr>
          <a:xfrm>
            <a:off x="9304603" y="3348712"/>
            <a:ext cx="542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.397**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77E8CF-6229-4043-ACBD-6CE961B803F4}"/>
              </a:ext>
            </a:extLst>
          </p:cNvPr>
          <p:cNvSpPr txBox="1"/>
          <p:nvPr/>
        </p:nvSpPr>
        <p:spPr>
          <a:xfrm>
            <a:off x="9304603" y="4073984"/>
            <a:ext cx="371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.146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0EBDFB-DED9-4D14-9E5F-9BFFAEFF12C4}"/>
              </a:ext>
            </a:extLst>
          </p:cNvPr>
          <p:cNvSpPr txBox="1"/>
          <p:nvPr/>
        </p:nvSpPr>
        <p:spPr>
          <a:xfrm>
            <a:off x="9847528" y="3631495"/>
            <a:ext cx="633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.163 [.038]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25D3E4-BAE8-46CE-99DA-AFB5D0A4B649}"/>
              </a:ext>
            </a:extLst>
          </p:cNvPr>
          <p:cNvSpPr txBox="1"/>
          <p:nvPr/>
        </p:nvSpPr>
        <p:spPr>
          <a:xfrm>
            <a:off x="10687050" y="3353142"/>
            <a:ext cx="476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.341**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9A6F8A-17B2-4E57-A96E-DC9672B871E3}"/>
              </a:ext>
            </a:extLst>
          </p:cNvPr>
          <p:cNvSpPr txBox="1"/>
          <p:nvPr/>
        </p:nvSpPr>
        <p:spPr>
          <a:xfrm>
            <a:off x="10656090" y="4044644"/>
            <a:ext cx="4762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/>
              <a:t>-.068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008DC-4D59-4D2E-B165-C8EF2EC67097}"/>
              </a:ext>
            </a:extLst>
          </p:cNvPr>
          <p:cNvSpPr txBox="1"/>
          <p:nvPr/>
        </p:nvSpPr>
        <p:spPr>
          <a:xfrm>
            <a:off x="9296137" y="5123792"/>
            <a:ext cx="415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.273*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BDE46E-B3C8-4F72-B486-5EA5A29D58C8}"/>
              </a:ext>
            </a:extLst>
          </p:cNvPr>
          <p:cNvSpPr txBox="1"/>
          <p:nvPr/>
        </p:nvSpPr>
        <p:spPr>
          <a:xfrm>
            <a:off x="10691778" y="5101797"/>
            <a:ext cx="466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.355**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98AC4B-9ACC-48F0-B56E-A405B01AF863}"/>
              </a:ext>
            </a:extLst>
          </p:cNvPr>
          <p:cNvSpPr txBox="1"/>
          <p:nvPr/>
        </p:nvSpPr>
        <p:spPr>
          <a:xfrm>
            <a:off x="9820469" y="5375907"/>
            <a:ext cx="630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.092 [.007]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2B7064-2FE7-4DA5-AC9E-768D6214D6BF}"/>
              </a:ext>
            </a:extLst>
          </p:cNvPr>
          <p:cNvSpPr txBox="1"/>
          <p:nvPr/>
        </p:nvSpPr>
        <p:spPr>
          <a:xfrm>
            <a:off x="9296137" y="5796996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.174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1FA72F-C42F-4AD5-BFE3-0097C60B2CAA}"/>
              </a:ext>
            </a:extLst>
          </p:cNvPr>
          <p:cNvSpPr txBox="1"/>
          <p:nvPr/>
        </p:nvSpPr>
        <p:spPr>
          <a:xfrm>
            <a:off x="10643213" y="5796996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-.070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EEA12C3-059D-194D-87D9-DC86B3489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07" y="98652"/>
            <a:ext cx="1383456" cy="9109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D2F536-F3A9-EA45-87B7-1AA680D5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88" y="159190"/>
            <a:ext cx="1943005" cy="6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0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871</Words>
  <Application>Microsoft Office PowerPoint</Application>
  <PresentationFormat>Widescreen</PresentationFormat>
  <Paragraphs>104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Palatino</vt:lpstr>
      <vt:lpstr>Perpetua Titling MT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MAACLAB</dc:creator>
  <cp:lastModifiedBy>Ladd, Ben</cp:lastModifiedBy>
  <cp:revision>17</cp:revision>
  <dcterms:created xsi:type="dcterms:W3CDTF">2020-07-17T22:12:59Z</dcterms:created>
  <dcterms:modified xsi:type="dcterms:W3CDTF">2020-07-19T16:55:28Z</dcterms:modified>
</cp:coreProperties>
</file>